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256" r:id="rId2"/>
    <p:sldId id="468" r:id="rId3"/>
    <p:sldId id="469" r:id="rId4"/>
    <p:sldId id="470" r:id="rId5"/>
    <p:sldId id="499" r:id="rId6"/>
    <p:sldId id="488" r:id="rId7"/>
    <p:sldId id="471" r:id="rId8"/>
    <p:sldId id="472" r:id="rId9"/>
    <p:sldId id="473" r:id="rId10"/>
    <p:sldId id="494" r:id="rId11"/>
    <p:sldId id="451" r:id="rId12"/>
    <p:sldId id="264" r:id="rId13"/>
    <p:sldId id="377" r:id="rId14"/>
    <p:sldId id="378" r:id="rId15"/>
    <p:sldId id="474" r:id="rId16"/>
    <p:sldId id="475" r:id="rId17"/>
    <p:sldId id="476" r:id="rId18"/>
    <p:sldId id="493" r:id="rId19"/>
    <p:sldId id="477" r:id="rId20"/>
    <p:sldId id="282" r:id="rId21"/>
    <p:sldId id="482" r:id="rId22"/>
    <p:sldId id="483" r:id="rId23"/>
    <p:sldId id="484" r:id="rId24"/>
    <p:sldId id="485" r:id="rId25"/>
    <p:sldId id="486" r:id="rId26"/>
    <p:sldId id="478" r:id="rId27"/>
    <p:sldId id="479" r:id="rId28"/>
    <p:sldId id="480" r:id="rId29"/>
    <p:sldId id="481" r:id="rId30"/>
    <p:sldId id="458" r:id="rId31"/>
    <p:sldId id="462" r:id="rId32"/>
    <p:sldId id="496" r:id="rId33"/>
    <p:sldId id="456" r:id="rId34"/>
    <p:sldId id="454" r:id="rId35"/>
    <p:sldId id="497" r:id="rId36"/>
    <p:sldId id="487" r:id="rId37"/>
    <p:sldId id="490" r:id="rId38"/>
    <p:sldId id="446" r:id="rId39"/>
    <p:sldId id="489" r:id="rId40"/>
    <p:sldId id="438" r:id="rId41"/>
    <p:sldId id="498" r:id="rId42"/>
    <p:sldId id="491" r:id="rId43"/>
    <p:sldId id="314" r:id="rId44"/>
    <p:sldId id="492" r:id="rId45"/>
    <p:sldId id="495" r:id="rId46"/>
    <p:sldId id="464" r:id="rId47"/>
    <p:sldId id="465" r:id="rId48"/>
    <p:sldId id="466" r:id="rId49"/>
    <p:sldId id="467" r:id="rId50"/>
    <p:sldId id="453"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2" d="100"/>
          <a:sy n="92" d="100"/>
        </p:scale>
        <p:origin x="-960" y="-10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6C951BE-2958-C64C-BE01-7C8D90488621}" type="datetimeFigureOut">
              <a:rPr lang="en-US" smtClean="0"/>
              <a:t>11/8/12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C1E6675-B154-F04C-83FB-742444B149CD}" type="slidenum">
              <a:rPr lang="en-US" smtClean="0"/>
              <a:t>‹#›</a:t>
            </a:fld>
            <a:endParaRPr lang="en-US"/>
          </a:p>
        </p:txBody>
      </p:sp>
    </p:spTree>
    <p:extLst>
      <p:ext uri="{BB962C8B-B14F-4D97-AF65-F5344CB8AC3E}">
        <p14:creationId xmlns:p14="http://schemas.microsoft.com/office/powerpoint/2010/main" val="5695864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F9CC95-481D-4B4E-8CC5-550B6594DD08}" type="datetimeFigureOut">
              <a:rPr lang="en-US" smtClean="0"/>
              <a:t>11/8/12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B3B637-F7C3-435A-AA45-4036FCDB6E05}" type="slidenum">
              <a:rPr lang="en-US" smtClean="0"/>
              <a:t>‹#›</a:t>
            </a:fld>
            <a:endParaRPr lang="en-US"/>
          </a:p>
        </p:txBody>
      </p:sp>
    </p:spTree>
    <p:extLst>
      <p:ext uri="{BB962C8B-B14F-4D97-AF65-F5344CB8AC3E}">
        <p14:creationId xmlns:p14="http://schemas.microsoft.com/office/powerpoint/2010/main" val="39997313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3B637-F7C3-435A-AA45-4036FCDB6E05}" type="slidenum">
              <a:rPr lang="en-US" smtClean="0"/>
              <a:t>9</a:t>
            </a:fld>
            <a:endParaRPr lang="en-US"/>
          </a:p>
        </p:txBody>
      </p:sp>
    </p:spTree>
    <p:extLst>
      <p:ext uri="{BB962C8B-B14F-4D97-AF65-F5344CB8AC3E}">
        <p14:creationId xmlns:p14="http://schemas.microsoft.com/office/powerpoint/2010/main" val="4237557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幻灯片图像占位符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42"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kumimoji="0" lang="en-US" altLang="zh-CN">
                <a:latin typeface="Calibri" charset="0"/>
                <a:ea typeface="宋体" charset="0"/>
              </a:rPr>
              <a:t>We first define two kinds of graphs on which we will apply our measurements. Social Interactive Graph is defined by considering all the interactions in a single post. There are four types of actions: XX, XX, XX, XX.</a:t>
            </a:r>
            <a:endParaRPr kumimoji="0" lang="zh-CN" altLang="en-US">
              <a:latin typeface="Calibri" charset="0"/>
              <a:ea typeface="宋体" charset="0"/>
            </a:endParaRPr>
          </a:p>
        </p:txBody>
      </p:sp>
      <p:sp>
        <p:nvSpPr>
          <p:cNvPr id="112643"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w Cen MT" charset="0"/>
                <a:ea typeface="宋体" charset="0"/>
                <a:cs typeface="宋体" charset="0"/>
              </a:defRPr>
            </a:lvl1pPr>
            <a:lvl2pPr marL="742950" indent="-285750">
              <a:defRPr kumimoji="1" sz="2400">
                <a:solidFill>
                  <a:schemeClr val="tx1"/>
                </a:solidFill>
                <a:latin typeface="Tw Cen MT" charset="0"/>
                <a:ea typeface="宋体" charset="0"/>
                <a:cs typeface="宋体" charset="0"/>
              </a:defRPr>
            </a:lvl2pPr>
            <a:lvl3pPr marL="1143000" indent="-228600">
              <a:defRPr kumimoji="1" sz="2400">
                <a:solidFill>
                  <a:schemeClr val="tx1"/>
                </a:solidFill>
                <a:latin typeface="Tw Cen MT" charset="0"/>
                <a:ea typeface="宋体" charset="0"/>
                <a:cs typeface="宋体" charset="0"/>
              </a:defRPr>
            </a:lvl3pPr>
            <a:lvl4pPr marL="1600200" indent="-228600">
              <a:defRPr kumimoji="1" sz="2400">
                <a:solidFill>
                  <a:schemeClr val="tx1"/>
                </a:solidFill>
                <a:latin typeface="Tw Cen MT" charset="0"/>
                <a:ea typeface="宋体" charset="0"/>
                <a:cs typeface="宋体" charset="0"/>
              </a:defRPr>
            </a:lvl4pPr>
            <a:lvl5pPr marL="2057400" indent="-228600">
              <a:defRPr kumimoji="1" sz="2400">
                <a:solidFill>
                  <a:schemeClr val="tx1"/>
                </a:solidFill>
                <a:latin typeface="Tw Cen MT" charset="0"/>
                <a:ea typeface="宋体" charset="0"/>
                <a:cs typeface="宋体" charset="0"/>
              </a:defRPr>
            </a:lvl5pPr>
            <a:lvl6pPr marL="2514600" indent="-228600" fontAlgn="base">
              <a:spcBef>
                <a:spcPct val="0"/>
              </a:spcBef>
              <a:spcAft>
                <a:spcPct val="0"/>
              </a:spcAft>
              <a:defRPr kumimoji="1" sz="2400">
                <a:solidFill>
                  <a:schemeClr val="tx1"/>
                </a:solidFill>
                <a:latin typeface="Tw Cen MT" charset="0"/>
                <a:ea typeface="宋体" charset="0"/>
                <a:cs typeface="宋体" charset="0"/>
              </a:defRPr>
            </a:lvl6pPr>
            <a:lvl7pPr marL="2971800" indent="-228600" fontAlgn="base">
              <a:spcBef>
                <a:spcPct val="0"/>
              </a:spcBef>
              <a:spcAft>
                <a:spcPct val="0"/>
              </a:spcAft>
              <a:defRPr kumimoji="1" sz="2400">
                <a:solidFill>
                  <a:schemeClr val="tx1"/>
                </a:solidFill>
                <a:latin typeface="Tw Cen MT" charset="0"/>
                <a:ea typeface="宋体" charset="0"/>
                <a:cs typeface="宋体" charset="0"/>
              </a:defRPr>
            </a:lvl7pPr>
            <a:lvl8pPr marL="3429000" indent="-228600" fontAlgn="base">
              <a:spcBef>
                <a:spcPct val="0"/>
              </a:spcBef>
              <a:spcAft>
                <a:spcPct val="0"/>
              </a:spcAft>
              <a:defRPr kumimoji="1" sz="2400">
                <a:solidFill>
                  <a:schemeClr val="tx1"/>
                </a:solidFill>
                <a:latin typeface="Tw Cen MT" charset="0"/>
                <a:ea typeface="宋体" charset="0"/>
                <a:cs typeface="宋体" charset="0"/>
              </a:defRPr>
            </a:lvl8pPr>
            <a:lvl9pPr marL="3886200" indent="-228600" fontAlgn="base">
              <a:spcBef>
                <a:spcPct val="0"/>
              </a:spcBef>
              <a:spcAft>
                <a:spcPct val="0"/>
              </a:spcAft>
              <a:defRPr kumimoji="1" sz="2400">
                <a:solidFill>
                  <a:schemeClr val="tx1"/>
                </a:solidFill>
                <a:latin typeface="Tw Cen MT" charset="0"/>
                <a:ea typeface="宋体" charset="0"/>
                <a:cs typeface="宋体" charset="0"/>
              </a:defRPr>
            </a:lvl9pPr>
          </a:lstStyle>
          <a:p>
            <a:pPr fontAlgn="base">
              <a:spcBef>
                <a:spcPct val="0"/>
              </a:spcBef>
              <a:spcAft>
                <a:spcPct val="0"/>
              </a:spcAft>
            </a:pPr>
            <a:fld id="{B0D27C0A-0698-1C43-92C7-E4B59CF85E2F}" type="slidenum">
              <a:rPr kumimoji="0" lang="zh-CN" altLang="en-US" sz="1200">
                <a:latin typeface="Calibri" charset="0"/>
              </a:rPr>
              <a:pPr fontAlgn="base">
                <a:spcBef>
                  <a:spcPct val="0"/>
                </a:spcBef>
                <a:spcAft>
                  <a:spcPct val="0"/>
                </a:spcAft>
              </a:pPr>
              <a:t>30</a:t>
            </a:fld>
            <a:endParaRPr kumimoji="0" lang="zh-CN" altLang="en-US"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幻灯片图像占位符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22"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kumimoji="0" lang="en-US" altLang="zh-CN">
                <a:latin typeface="Calibri" charset="0"/>
                <a:ea typeface="宋体" charset="0"/>
              </a:rPr>
              <a:t>A post does not attract any interactions, its entropy is zero. Sacramento, the average post a user participate is larger than one while others are all less than one. This means the interactions of users are more uniform distribution on the posts. So a lot of post has interactions on it and these interaction will provide more diverse</a:t>
            </a:r>
            <a:endParaRPr kumimoji="0" lang="zh-CN" altLang="en-US">
              <a:latin typeface="Calibri" charset="0"/>
              <a:ea typeface="宋体" charset="0"/>
            </a:endParaRPr>
          </a:p>
        </p:txBody>
      </p:sp>
      <p:sp>
        <p:nvSpPr>
          <p:cNvPr id="133123"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w Cen MT" charset="0"/>
                <a:ea typeface="宋体" charset="0"/>
                <a:cs typeface="宋体" charset="0"/>
              </a:defRPr>
            </a:lvl1pPr>
            <a:lvl2pPr marL="742950" indent="-285750">
              <a:defRPr kumimoji="1" sz="2400">
                <a:solidFill>
                  <a:schemeClr val="tx1"/>
                </a:solidFill>
                <a:latin typeface="Tw Cen MT" charset="0"/>
                <a:ea typeface="宋体" charset="0"/>
                <a:cs typeface="宋体" charset="0"/>
              </a:defRPr>
            </a:lvl2pPr>
            <a:lvl3pPr marL="1143000" indent="-228600">
              <a:defRPr kumimoji="1" sz="2400">
                <a:solidFill>
                  <a:schemeClr val="tx1"/>
                </a:solidFill>
                <a:latin typeface="Tw Cen MT" charset="0"/>
                <a:ea typeface="宋体" charset="0"/>
                <a:cs typeface="宋体" charset="0"/>
              </a:defRPr>
            </a:lvl3pPr>
            <a:lvl4pPr marL="1600200" indent="-228600">
              <a:defRPr kumimoji="1" sz="2400">
                <a:solidFill>
                  <a:schemeClr val="tx1"/>
                </a:solidFill>
                <a:latin typeface="Tw Cen MT" charset="0"/>
                <a:ea typeface="宋体" charset="0"/>
                <a:cs typeface="宋体" charset="0"/>
              </a:defRPr>
            </a:lvl4pPr>
            <a:lvl5pPr marL="2057400" indent="-228600">
              <a:defRPr kumimoji="1" sz="2400">
                <a:solidFill>
                  <a:schemeClr val="tx1"/>
                </a:solidFill>
                <a:latin typeface="Tw Cen MT" charset="0"/>
                <a:ea typeface="宋体" charset="0"/>
                <a:cs typeface="宋体" charset="0"/>
              </a:defRPr>
            </a:lvl5pPr>
            <a:lvl6pPr marL="2514600" indent="-228600" fontAlgn="base">
              <a:spcBef>
                <a:spcPct val="0"/>
              </a:spcBef>
              <a:spcAft>
                <a:spcPct val="0"/>
              </a:spcAft>
              <a:defRPr kumimoji="1" sz="2400">
                <a:solidFill>
                  <a:schemeClr val="tx1"/>
                </a:solidFill>
                <a:latin typeface="Tw Cen MT" charset="0"/>
                <a:ea typeface="宋体" charset="0"/>
                <a:cs typeface="宋体" charset="0"/>
              </a:defRPr>
            </a:lvl6pPr>
            <a:lvl7pPr marL="2971800" indent="-228600" fontAlgn="base">
              <a:spcBef>
                <a:spcPct val="0"/>
              </a:spcBef>
              <a:spcAft>
                <a:spcPct val="0"/>
              </a:spcAft>
              <a:defRPr kumimoji="1" sz="2400">
                <a:solidFill>
                  <a:schemeClr val="tx1"/>
                </a:solidFill>
                <a:latin typeface="Tw Cen MT" charset="0"/>
                <a:ea typeface="宋体" charset="0"/>
                <a:cs typeface="宋体" charset="0"/>
              </a:defRPr>
            </a:lvl7pPr>
            <a:lvl8pPr marL="3429000" indent="-228600" fontAlgn="base">
              <a:spcBef>
                <a:spcPct val="0"/>
              </a:spcBef>
              <a:spcAft>
                <a:spcPct val="0"/>
              </a:spcAft>
              <a:defRPr kumimoji="1" sz="2400">
                <a:solidFill>
                  <a:schemeClr val="tx1"/>
                </a:solidFill>
                <a:latin typeface="Tw Cen MT" charset="0"/>
                <a:ea typeface="宋体" charset="0"/>
                <a:cs typeface="宋体" charset="0"/>
              </a:defRPr>
            </a:lvl8pPr>
            <a:lvl9pPr marL="3886200" indent="-228600" fontAlgn="base">
              <a:spcBef>
                <a:spcPct val="0"/>
              </a:spcBef>
              <a:spcAft>
                <a:spcPct val="0"/>
              </a:spcAft>
              <a:defRPr kumimoji="1" sz="2400">
                <a:solidFill>
                  <a:schemeClr val="tx1"/>
                </a:solidFill>
                <a:latin typeface="Tw Cen MT" charset="0"/>
                <a:ea typeface="宋体" charset="0"/>
                <a:cs typeface="宋体" charset="0"/>
              </a:defRPr>
            </a:lvl9pPr>
          </a:lstStyle>
          <a:p>
            <a:pPr fontAlgn="base">
              <a:spcBef>
                <a:spcPct val="0"/>
              </a:spcBef>
              <a:spcAft>
                <a:spcPct val="0"/>
              </a:spcAft>
            </a:pPr>
            <a:fld id="{147A696A-DC21-8E4D-BE81-E96C43D74C2A}" type="slidenum">
              <a:rPr kumimoji="0" lang="zh-CN" altLang="en-US" sz="1200">
                <a:latin typeface="Calibri" charset="0"/>
              </a:rPr>
              <a:pPr fontAlgn="base">
                <a:spcBef>
                  <a:spcPct val="0"/>
                </a:spcBef>
                <a:spcAft>
                  <a:spcPct val="0"/>
                </a:spcAft>
              </a:pPr>
              <a:t>31</a:t>
            </a:fld>
            <a:endParaRPr kumimoji="0" lang="zh-CN" altLang="en-US" sz="12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954C8864-EB3E-8645-B807-846A1560B408}" type="slidenum">
              <a:rPr lang="en-US"/>
              <a:pPr/>
              <a:t>38</a:t>
            </a:fld>
            <a:endParaRPr lang="en-US"/>
          </a:p>
        </p:txBody>
      </p:sp>
      <p:sp>
        <p:nvSpPr>
          <p:cNvPr id="36867" name="Rectangle 2"/>
          <p:cNvSpPr>
            <a:spLocks noGrp="1" noRot="1" noChangeAspect="1" noChangeArrowheads="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11/08/2012</a:t>
            </a:r>
            <a:endParaRPr lang="en-US"/>
          </a:p>
        </p:txBody>
      </p:sp>
      <p:sp>
        <p:nvSpPr>
          <p:cNvPr id="5" name="Footer Placeholder 4"/>
          <p:cNvSpPr>
            <a:spLocks noGrp="1"/>
          </p:cNvSpPr>
          <p:nvPr>
            <p:ph type="ftr" sz="quarter" idx="11"/>
          </p:nvPr>
        </p:nvSpPr>
        <p:spPr/>
        <p:txBody>
          <a:bodyPr/>
          <a:lstStyle/>
          <a:p>
            <a:r>
              <a:rPr lang="en-US" smtClean="0"/>
              <a:t>CCW, Sedona, ZA</a:t>
            </a:r>
            <a:endParaRPr lang="en-US"/>
          </a:p>
        </p:txBody>
      </p:sp>
      <p:sp>
        <p:nvSpPr>
          <p:cNvPr id="6" name="Slide Number Placeholder 5"/>
          <p:cNvSpPr>
            <a:spLocks noGrp="1"/>
          </p:cNvSpPr>
          <p:nvPr>
            <p:ph type="sldNum" sz="quarter" idx="12"/>
          </p:nvPr>
        </p:nvSpPr>
        <p:spPr/>
        <p:txBody>
          <a:bodyPr/>
          <a:lstStyle/>
          <a:p>
            <a:fld id="{80F13DAA-1CB3-4913-BEF0-E8CDE2DCC800}" type="slidenum">
              <a:rPr lang="en-US" smtClean="0"/>
              <a:t>‹#›</a:t>
            </a:fld>
            <a:endParaRPr lang="en-US"/>
          </a:p>
        </p:txBody>
      </p:sp>
    </p:spTree>
    <p:extLst>
      <p:ext uri="{BB962C8B-B14F-4D97-AF65-F5344CB8AC3E}">
        <p14:creationId xmlns:p14="http://schemas.microsoft.com/office/powerpoint/2010/main" val="2564439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427038"/>
          </a:xfrm>
          <a:prstGeom prst="rect">
            <a:avLst/>
          </a:prstGeom>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r>
              <a:rPr lang="en-US" smtClean="0"/>
              <a:t>11/08/2012</a:t>
            </a:r>
            <a:endParaRPr lang="en-US"/>
          </a:p>
        </p:txBody>
      </p:sp>
      <p:sp>
        <p:nvSpPr>
          <p:cNvPr id="5" name="Footer Placeholder 4"/>
          <p:cNvSpPr>
            <a:spLocks noGrp="1"/>
          </p:cNvSpPr>
          <p:nvPr>
            <p:ph type="ftr" sz="quarter" idx="11"/>
          </p:nvPr>
        </p:nvSpPr>
        <p:spPr/>
        <p:txBody>
          <a:bodyPr/>
          <a:lstStyle/>
          <a:p>
            <a:r>
              <a:rPr lang="en-US" smtClean="0"/>
              <a:t>CCW, Sedona, ZA</a:t>
            </a:r>
            <a:endParaRPr lang="en-US"/>
          </a:p>
        </p:txBody>
      </p:sp>
      <p:sp>
        <p:nvSpPr>
          <p:cNvPr id="6" name="Slide Number Placeholder 5"/>
          <p:cNvSpPr>
            <a:spLocks noGrp="1"/>
          </p:cNvSpPr>
          <p:nvPr>
            <p:ph type="sldNum" sz="quarter" idx="12"/>
          </p:nvPr>
        </p:nvSpPr>
        <p:spPr/>
        <p:txBody>
          <a:bodyPr/>
          <a:lstStyle/>
          <a:p>
            <a:fld id="{80F13DAA-1CB3-4913-BEF0-E8CDE2DCC800}" type="slidenum">
              <a:rPr lang="en-US" smtClean="0"/>
              <a:t>‹#›</a:t>
            </a:fld>
            <a:endParaRPr lang="en-US"/>
          </a:p>
        </p:txBody>
      </p:sp>
    </p:spTree>
    <p:extLst>
      <p:ext uri="{BB962C8B-B14F-4D97-AF65-F5344CB8AC3E}">
        <p14:creationId xmlns:p14="http://schemas.microsoft.com/office/powerpoint/2010/main" val="2890821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11/08/2012</a:t>
            </a:r>
            <a:endParaRPr lang="en-US"/>
          </a:p>
        </p:txBody>
      </p:sp>
      <p:sp>
        <p:nvSpPr>
          <p:cNvPr id="5" name="Footer Placeholder 4"/>
          <p:cNvSpPr>
            <a:spLocks noGrp="1"/>
          </p:cNvSpPr>
          <p:nvPr>
            <p:ph type="ftr" sz="quarter" idx="11"/>
          </p:nvPr>
        </p:nvSpPr>
        <p:spPr/>
        <p:txBody>
          <a:bodyPr/>
          <a:lstStyle/>
          <a:p>
            <a:r>
              <a:rPr lang="en-US" smtClean="0"/>
              <a:t>CCW, Sedona, ZA</a:t>
            </a:r>
            <a:endParaRPr lang="en-US"/>
          </a:p>
        </p:txBody>
      </p:sp>
      <p:sp>
        <p:nvSpPr>
          <p:cNvPr id="6" name="Slide Number Placeholder 5"/>
          <p:cNvSpPr>
            <a:spLocks noGrp="1"/>
          </p:cNvSpPr>
          <p:nvPr>
            <p:ph type="sldNum" sz="quarter" idx="12"/>
          </p:nvPr>
        </p:nvSpPr>
        <p:spPr/>
        <p:txBody>
          <a:bodyPr/>
          <a:lstStyle/>
          <a:p>
            <a:fld id="{80F13DAA-1CB3-4913-BEF0-E8CDE2DCC800}" type="slidenum">
              <a:rPr lang="en-US" smtClean="0"/>
              <a:t>‹#›</a:t>
            </a:fld>
            <a:endParaRPr lang="en-US"/>
          </a:p>
        </p:txBody>
      </p:sp>
    </p:spTree>
    <p:extLst>
      <p:ext uri="{BB962C8B-B14F-4D97-AF65-F5344CB8AC3E}">
        <p14:creationId xmlns:p14="http://schemas.microsoft.com/office/powerpoint/2010/main" val="3615534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11/08/2012</a:t>
            </a:r>
            <a:endParaRPr lang="en-US"/>
          </a:p>
        </p:txBody>
      </p:sp>
      <p:sp>
        <p:nvSpPr>
          <p:cNvPr id="6" name="Footer Placeholder 5"/>
          <p:cNvSpPr>
            <a:spLocks noGrp="1"/>
          </p:cNvSpPr>
          <p:nvPr>
            <p:ph type="ftr" sz="quarter" idx="11"/>
          </p:nvPr>
        </p:nvSpPr>
        <p:spPr/>
        <p:txBody>
          <a:bodyPr/>
          <a:lstStyle/>
          <a:p>
            <a:r>
              <a:rPr lang="en-US" smtClean="0"/>
              <a:t>CCW, Sedona, ZA</a:t>
            </a:r>
            <a:endParaRPr lang="en-US"/>
          </a:p>
        </p:txBody>
      </p:sp>
      <p:sp>
        <p:nvSpPr>
          <p:cNvPr id="7" name="Slide Number Placeholder 6"/>
          <p:cNvSpPr>
            <a:spLocks noGrp="1"/>
          </p:cNvSpPr>
          <p:nvPr>
            <p:ph type="sldNum" sz="quarter" idx="12"/>
          </p:nvPr>
        </p:nvSpPr>
        <p:spPr/>
        <p:txBody>
          <a:bodyPr/>
          <a:lstStyle/>
          <a:p>
            <a:fld id="{80F13DAA-1CB3-4913-BEF0-E8CDE2DCC800}" type="slidenum">
              <a:rPr lang="en-US" smtClean="0"/>
              <a:t>‹#›</a:t>
            </a:fld>
            <a:endParaRPr lang="en-US"/>
          </a:p>
        </p:txBody>
      </p:sp>
      <p:sp>
        <p:nvSpPr>
          <p:cNvPr id="8" name="Title 1"/>
          <p:cNvSpPr>
            <a:spLocks noGrp="1"/>
          </p:cNvSpPr>
          <p:nvPr>
            <p:ph type="title"/>
          </p:nvPr>
        </p:nvSpPr>
        <p:spPr>
          <a:xfrm>
            <a:off x="457200" y="990600"/>
            <a:ext cx="8229600" cy="427038"/>
          </a:xfrm>
          <a:prstGeom prst="rect">
            <a:avLst/>
          </a:prstGeom>
        </p:spPr>
        <p:txBody>
          <a:bodyPr/>
          <a:lstStyle>
            <a:lvl1pPr>
              <a:defRPr sz="2800"/>
            </a:lvl1pPr>
          </a:lstStyle>
          <a:p>
            <a:r>
              <a:rPr lang="en-US" dirty="0" smtClean="0"/>
              <a:t>Click to edit Master title style</a:t>
            </a:r>
            <a:endParaRPr lang="en-US" dirty="0"/>
          </a:p>
        </p:txBody>
      </p:sp>
    </p:spTree>
    <p:extLst>
      <p:ext uri="{BB962C8B-B14F-4D97-AF65-F5344CB8AC3E}">
        <p14:creationId xmlns:p14="http://schemas.microsoft.com/office/powerpoint/2010/main" val="2428156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11/08/2012</a:t>
            </a:r>
            <a:endParaRPr lang="en-US"/>
          </a:p>
        </p:txBody>
      </p:sp>
      <p:sp>
        <p:nvSpPr>
          <p:cNvPr id="8" name="Footer Placeholder 7"/>
          <p:cNvSpPr>
            <a:spLocks noGrp="1"/>
          </p:cNvSpPr>
          <p:nvPr>
            <p:ph type="ftr" sz="quarter" idx="11"/>
          </p:nvPr>
        </p:nvSpPr>
        <p:spPr/>
        <p:txBody>
          <a:bodyPr/>
          <a:lstStyle/>
          <a:p>
            <a:r>
              <a:rPr lang="en-US" smtClean="0"/>
              <a:t>CCW, Sedona, ZA</a:t>
            </a:r>
            <a:endParaRPr lang="en-US"/>
          </a:p>
        </p:txBody>
      </p:sp>
      <p:sp>
        <p:nvSpPr>
          <p:cNvPr id="9" name="Slide Number Placeholder 8"/>
          <p:cNvSpPr>
            <a:spLocks noGrp="1"/>
          </p:cNvSpPr>
          <p:nvPr>
            <p:ph type="sldNum" sz="quarter" idx="12"/>
          </p:nvPr>
        </p:nvSpPr>
        <p:spPr/>
        <p:txBody>
          <a:bodyPr/>
          <a:lstStyle/>
          <a:p>
            <a:fld id="{80F13DAA-1CB3-4913-BEF0-E8CDE2DCC800}" type="slidenum">
              <a:rPr lang="en-US" smtClean="0"/>
              <a:t>‹#›</a:t>
            </a:fld>
            <a:endParaRPr lang="en-US"/>
          </a:p>
        </p:txBody>
      </p:sp>
    </p:spTree>
    <p:extLst>
      <p:ext uri="{BB962C8B-B14F-4D97-AF65-F5344CB8AC3E}">
        <p14:creationId xmlns:p14="http://schemas.microsoft.com/office/powerpoint/2010/main" val="3596646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11/08/2012</a:t>
            </a:r>
            <a:endParaRPr lang="en-US"/>
          </a:p>
        </p:txBody>
      </p:sp>
      <p:sp>
        <p:nvSpPr>
          <p:cNvPr id="4" name="Footer Placeholder 3"/>
          <p:cNvSpPr>
            <a:spLocks noGrp="1"/>
          </p:cNvSpPr>
          <p:nvPr>
            <p:ph type="ftr" sz="quarter" idx="11"/>
          </p:nvPr>
        </p:nvSpPr>
        <p:spPr/>
        <p:txBody>
          <a:bodyPr/>
          <a:lstStyle/>
          <a:p>
            <a:r>
              <a:rPr lang="en-US" smtClean="0"/>
              <a:t>CCW, Sedona, ZA</a:t>
            </a:r>
            <a:endParaRPr lang="en-US"/>
          </a:p>
        </p:txBody>
      </p:sp>
      <p:sp>
        <p:nvSpPr>
          <p:cNvPr id="5" name="Slide Number Placeholder 4"/>
          <p:cNvSpPr>
            <a:spLocks noGrp="1"/>
          </p:cNvSpPr>
          <p:nvPr>
            <p:ph type="sldNum" sz="quarter" idx="12"/>
          </p:nvPr>
        </p:nvSpPr>
        <p:spPr/>
        <p:txBody>
          <a:bodyPr/>
          <a:lstStyle/>
          <a:p>
            <a:fld id="{80F13DAA-1CB3-4913-BEF0-E8CDE2DCC800}" type="slidenum">
              <a:rPr lang="en-US" smtClean="0"/>
              <a:t>‹#›</a:t>
            </a:fld>
            <a:endParaRPr lang="en-US"/>
          </a:p>
        </p:txBody>
      </p:sp>
      <p:sp>
        <p:nvSpPr>
          <p:cNvPr id="6" name="Title 1"/>
          <p:cNvSpPr>
            <a:spLocks noGrp="1"/>
          </p:cNvSpPr>
          <p:nvPr>
            <p:ph type="title"/>
          </p:nvPr>
        </p:nvSpPr>
        <p:spPr>
          <a:xfrm>
            <a:off x="457200" y="990600"/>
            <a:ext cx="8229600" cy="427038"/>
          </a:xfrm>
          <a:prstGeom prst="rect">
            <a:avLst/>
          </a:prstGeom>
        </p:spPr>
        <p:txBody>
          <a:bodyPr/>
          <a:lstStyle>
            <a:lvl1pPr>
              <a:defRPr sz="2800"/>
            </a:lvl1pPr>
          </a:lstStyle>
          <a:p>
            <a:r>
              <a:rPr lang="en-US" dirty="0" smtClean="0"/>
              <a:t>Click to edit Master title style</a:t>
            </a:r>
            <a:endParaRPr lang="en-US" dirty="0"/>
          </a:p>
        </p:txBody>
      </p:sp>
    </p:spTree>
    <p:extLst>
      <p:ext uri="{BB962C8B-B14F-4D97-AF65-F5344CB8AC3E}">
        <p14:creationId xmlns:p14="http://schemas.microsoft.com/office/powerpoint/2010/main" val="3087396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11/08/2012</a:t>
            </a:r>
            <a:endParaRPr lang="en-US"/>
          </a:p>
        </p:txBody>
      </p:sp>
      <p:sp>
        <p:nvSpPr>
          <p:cNvPr id="3" name="Footer Placeholder 2"/>
          <p:cNvSpPr>
            <a:spLocks noGrp="1"/>
          </p:cNvSpPr>
          <p:nvPr>
            <p:ph type="ftr" sz="quarter" idx="11"/>
          </p:nvPr>
        </p:nvSpPr>
        <p:spPr/>
        <p:txBody>
          <a:bodyPr/>
          <a:lstStyle/>
          <a:p>
            <a:r>
              <a:rPr lang="en-US" smtClean="0"/>
              <a:t>CCW, Sedona, ZA</a:t>
            </a:r>
            <a:endParaRPr lang="en-US"/>
          </a:p>
        </p:txBody>
      </p:sp>
      <p:sp>
        <p:nvSpPr>
          <p:cNvPr id="4" name="Slide Number Placeholder 3"/>
          <p:cNvSpPr>
            <a:spLocks noGrp="1"/>
          </p:cNvSpPr>
          <p:nvPr>
            <p:ph type="sldNum" sz="quarter" idx="12"/>
          </p:nvPr>
        </p:nvSpPr>
        <p:spPr/>
        <p:txBody>
          <a:bodyPr/>
          <a:lstStyle/>
          <a:p>
            <a:fld id="{80F13DAA-1CB3-4913-BEF0-E8CDE2DCC800}" type="slidenum">
              <a:rPr lang="en-US" smtClean="0"/>
              <a:t>‹#›</a:t>
            </a:fld>
            <a:endParaRPr lang="en-US"/>
          </a:p>
        </p:txBody>
      </p:sp>
    </p:spTree>
    <p:extLst>
      <p:ext uri="{BB962C8B-B14F-4D97-AF65-F5344CB8AC3E}">
        <p14:creationId xmlns:p14="http://schemas.microsoft.com/office/powerpoint/2010/main" val="1951195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008313" cy="609600"/>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295400"/>
            <a:ext cx="5111750" cy="4830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752600"/>
            <a:ext cx="3008313" cy="43735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r>
              <a:rPr lang="en-US" smtClean="0"/>
              <a:t>11/08/2012</a:t>
            </a:r>
            <a:endParaRPr lang="en-US"/>
          </a:p>
        </p:txBody>
      </p:sp>
      <p:sp>
        <p:nvSpPr>
          <p:cNvPr id="6" name="Footer Placeholder 5"/>
          <p:cNvSpPr>
            <a:spLocks noGrp="1"/>
          </p:cNvSpPr>
          <p:nvPr>
            <p:ph type="ftr" sz="quarter" idx="11"/>
          </p:nvPr>
        </p:nvSpPr>
        <p:spPr/>
        <p:txBody>
          <a:bodyPr/>
          <a:lstStyle/>
          <a:p>
            <a:r>
              <a:rPr lang="en-US" smtClean="0"/>
              <a:t>CCW, Sedona, ZA</a:t>
            </a:r>
            <a:endParaRPr lang="en-US"/>
          </a:p>
        </p:txBody>
      </p:sp>
      <p:sp>
        <p:nvSpPr>
          <p:cNvPr id="7" name="Slide Number Placeholder 6"/>
          <p:cNvSpPr>
            <a:spLocks noGrp="1"/>
          </p:cNvSpPr>
          <p:nvPr>
            <p:ph type="sldNum" sz="quarter" idx="12"/>
          </p:nvPr>
        </p:nvSpPr>
        <p:spPr/>
        <p:txBody>
          <a:bodyPr/>
          <a:lstStyle/>
          <a:p>
            <a:fld id="{80F13DAA-1CB3-4913-BEF0-E8CDE2DCC800}" type="slidenum">
              <a:rPr lang="en-US" smtClean="0"/>
              <a:t>‹#›</a:t>
            </a:fld>
            <a:endParaRPr lang="en-US"/>
          </a:p>
        </p:txBody>
      </p:sp>
    </p:spTree>
    <p:extLst>
      <p:ext uri="{BB962C8B-B14F-4D97-AF65-F5344CB8AC3E}">
        <p14:creationId xmlns:p14="http://schemas.microsoft.com/office/powerpoint/2010/main" val="3133828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142999"/>
            <a:ext cx="5486400" cy="3584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11/08/2012</a:t>
            </a:r>
            <a:endParaRPr lang="en-US"/>
          </a:p>
        </p:txBody>
      </p:sp>
      <p:sp>
        <p:nvSpPr>
          <p:cNvPr id="6" name="Footer Placeholder 5"/>
          <p:cNvSpPr>
            <a:spLocks noGrp="1"/>
          </p:cNvSpPr>
          <p:nvPr>
            <p:ph type="ftr" sz="quarter" idx="11"/>
          </p:nvPr>
        </p:nvSpPr>
        <p:spPr/>
        <p:txBody>
          <a:bodyPr/>
          <a:lstStyle/>
          <a:p>
            <a:r>
              <a:rPr lang="en-US" smtClean="0"/>
              <a:t>CCW, Sedona, ZA</a:t>
            </a:r>
            <a:endParaRPr lang="en-US"/>
          </a:p>
        </p:txBody>
      </p:sp>
      <p:sp>
        <p:nvSpPr>
          <p:cNvPr id="7" name="Slide Number Placeholder 6"/>
          <p:cNvSpPr>
            <a:spLocks noGrp="1"/>
          </p:cNvSpPr>
          <p:nvPr>
            <p:ph type="sldNum" sz="quarter" idx="12"/>
          </p:nvPr>
        </p:nvSpPr>
        <p:spPr/>
        <p:txBody>
          <a:bodyPr/>
          <a:lstStyle/>
          <a:p>
            <a:fld id="{80F13DAA-1CB3-4913-BEF0-E8CDE2DCC800}" type="slidenum">
              <a:rPr lang="en-US" smtClean="0"/>
              <a:t>‹#›</a:t>
            </a:fld>
            <a:endParaRPr lang="en-US"/>
          </a:p>
        </p:txBody>
      </p:sp>
    </p:spTree>
    <p:extLst>
      <p:ext uri="{BB962C8B-B14F-4D97-AF65-F5344CB8AC3E}">
        <p14:creationId xmlns:p14="http://schemas.microsoft.com/office/powerpoint/2010/main" val="36094805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image" Target="../media/image2.jpg"/><Relationship Id="rId13"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11/08/2012</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CCW, Sedona, ZA</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F13DAA-1CB3-4913-BEF0-E8CDE2DCC800}" type="slidenum">
              <a:rPr lang="en-US" smtClean="0"/>
              <a:t>‹#›</a:t>
            </a:fld>
            <a:endParaRPr lang="en-US"/>
          </a:p>
        </p:txBody>
      </p:sp>
      <p:pic>
        <p:nvPicPr>
          <p:cNvPr id="7" name="Picture 14" descr="dsl_logo.png"/>
          <p:cNvPicPr>
            <a:picLocks noChangeAspect="1"/>
          </p:cNvPicPr>
          <p:nvPr userDrawn="1"/>
        </p:nvPicPr>
        <p:blipFill>
          <a:blip r:embed="rId11"/>
          <a:srcRect/>
          <a:stretch>
            <a:fillRect/>
          </a:stretch>
        </p:blipFill>
        <p:spPr bwMode="auto">
          <a:xfrm>
            <a:off x="7236913" y="-304800"/>
            <a:ext cx="1907087" cy="1907087"/>
          </a:xfrm>
          <a:prstGeom prst="rect">
            <a:avLst/>
          </a:prstGeom>
          <a:noFill/>
          <a:ln w="9525">
            <a:noFill/>
            <a:miter lim="800000"/>
            <a:headEnd/>
            <a:tailEnd/>
          </a:ln>
        </p:spPr>
      </p:pic>
      <p:pic>
        <p:nvPicPr>
          <p:cNvPr id="10" name="Picture 9" descr="UCD_images.jp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206" y="0"/>
            <a:ext cx="1336431" cy="1295400"/>
          </a:xfrm>
          <a:prstGeom prst="rect">
            <a:avLst/>
          </a:prstGeom>
        </p:spPr>
      </p:pic>
      <p:pic>
        <p:nvPicPr>
          <p:cNvPr id="9" name="Picture 8" descr="tumblr_lv35j1BLwu1r1z3qeo1_500.png"/>
          <p:cNvPicPr>
            <a:picLocks noChangeAspect="1"/>
          </p:cNvPicPr>
          <p:nvPr userDrawn="1"/>
        </p:nvPicPr>
        <p:blipFill>
          <a:blip r:embed="rId13"/>
          <a:stretch>
            <a:fillRect/>
          </a:stretch>
        </p:blipFill>
        <p:spPr>
          <a:xfrm>
            <a:off x="685800" y="124757"/>
            <a:ext cx="944644" cy="1170643"/>
          </a:xfrm>
          <a:prstGeom prst="rect">
            <a:avLst/>
          </a:prstGeom>
        </p:spPr>
      </p:pic>
    </p:spTree>
    <p:extLst>
      <p:ext uri="{BB962C8B-B14F-4D97-AF65-F5344CB8AC3E}">
        <p14:creationId xmlns:p14="http://schemas.microsoft.com/office/powerpoint/2010/main" val="35702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5" Type="http://schemas.openxmlformats.org/officeDocument/2006/relationships/image" Target="../media/image23.jpg"/><Relationship Id="rId6" Type="http://schemas.openxmlformats.org/officeDocument/2006/relationships/image" Target="../media/image24.jpg"/><Relationship Id="rId7" Type="http://schemas.openxmlformats.org/officeDocument/2006/relationships/image" Target="../media/image25.jpg"/><Relationship Id="rId8"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tiff"/><Relationship Id="rId3" Type="http://schemas.openxmlformats.org/officeDocument/2006/relationships/image" Target="../media/image3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tiff"/><Relationship Id="rId3" Type="http://schemas.openxmlformats.org/officeDocument/2006/relationships/image" Target="../media/image2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tiff"/><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tiff"/><Relationship Id="rId3" Type="http://schemas.openxmlformats.org/officeDocument/2006/relationships/image" Target="../media/image2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tiff"/><Relationship Id="rId3" Type="http://schemas.openxmlformats.org/officeDocument/2006/relationships/image" Target="../media/image2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png"/><Relationship Id="rId5" Type="http://schemas.openxmlformats.org/officeDocument/2006/relationships/image" Target="../media/image48.jpeg"/><Relationship Id="rId6"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jpg"/><Relationship Id="rId5" Type="http://schemas.openxmlformats.org/officeDocument/2006/relationships/image" Target="../media/image54.jpg"/><Relationship Id="rId6" Type="http://schemas.openxmlformats.org/officeDocument/2006/relationships/image" Target="../media/image55.jpg"/><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43.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jpeg"/><Relationship Id="rId5" Type="http://schemas.openxmlformats.org/officeDocument/2006/relationships/image" Target="../media/image59.jpg"/><Relationship Id="rId6" Type="http://schemas.openxmlformats.org/officeDocument/2006/relationships/image" Target="../media/image60.jpg"/><Relationship Id="rId7" Type="http://schemas.openxmlformats.org/officeDocument/2006/relationships/image" Target="../media/image61.jpg"/><Relationship Id="rId8" Type="http://schemas.openxmlformats.org/officeDocument/2006/relationships/image" Target="../media/image62.jpg"/><Relationship Id="rId9" Type="http://schemas.openxmlformats.org/officeDocument/2006/relationships/image" Target="../media/image63.jpg"/><Relationship Id="rId1" Type="http://schemas.openxmlformats.org/officeDocument/2006/relationships/slideLayout" Target="../slideLayouts/slideLayout2.xml"/><Relationship Id="rId2" Type="http://schemas.openxmlformats.org/officeDocument/2006/relationships/image" Target="../media/image56.gif"/></Relationships>
</file>

<file path=ppt/slides/_rels/slide44.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g"/><Relationship Id="rId6" Type="http://schemas.openxmlformats.org/officeDocument/2006/relationships/image" Target="../media/image12.jpg"/><Relationship Id="rId7"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tiff"/></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g"/><Relationship Id="rId5"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jpeg"/><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g"/><Relationship Id="rId6" Type="http://schemas.openxmlformats.org/officeDocument/2006/relationships/image" Target="../media/image12.jpg"/><Relationship Id="rId7"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196975"/>
            <a:ext cx="7772400" cy="1470025"/>
          </a:xfrm>
        </p:spPr>
        <p:txBody>
          <a:bodyPr/>
          <a:lstStyle/>
          <a:p>
            <a:r>
              <a:rPr lang="en-US" dirty="0"/>
              <a:t>Social </a:t>
            </a:r>
            <a:r>
              <a:rPr lang="en-US" dirty="0" smtClean="0">
                <a:solidFill>
                  <a:schemeClr val="accent4"/>
                </a:solidFill>
              </a:rPr>
              <a:t>Interactive</a:t>
            </a:r>
            <a:r>
              <a:rPr lang="en-US" dirty="0" smtClean="0"/>
              <a:t> Networks</a:t>
            </a:r>
            <a:br>
              <a:rPr lang="en-US" dirty="0" smtClean="0"/>
            </a:br>
            <a:r>
              <a:rPr lang="en-US" sz="3200" dirty="0" smtClean="0">
                <a:solidFill>
                  <a:schemeClr val="accent6">
                    <a:lumMod val="75000"/>
                  </a:schemeClr>
                </a:solidFill>
                <a:latin typeface="Times New Roman"/>
                <a:cs typeface="Times New Roman"/>
              </a:rPr>
              <a:t>where/how our society meets contents…</a:t>
            </a:r>
            <a:endParaRPr lang="en-US" sz="3200" dirty="0">
              <a:solidFill>
                <a:schemeClr val="accent6">
                  <a:lumMod val="75000"/>
                </a:schemeClr>
              </a:solidFill>
              <a:latin typeface="Times New Roman"/>
              <a:cs typeface="Times New Roman"/>
            </a:endParaRPr>
          </a:p>
        </p:txBody>
      </p:sp>
      <p:sp>
        <p:nvSpPr>
          <p:cNvPr id="3" name="Subtitle 2"/>
          <p:cNvSpPr>
            <a:spLocks noGrp="1"/>
          </p:cNvSpPr>
          <p:nvPr>
            <p:ph type="subTitle" idx="1"/>
          </p:nvPr>
        </p:nvSpPr>
        <p:spPr>
          <a:xfrm>
            <a:off x="457200" y="4800600"/>
            <a:ext cx="6400800" cy="1752600"/>
          </a:xfrm>
        </p:spPr>
        <p:txBody>
          <a:bodyPr/>
          <a:lstStyle/>
          <a:p>
            <a:pPr algn="l"/>
            <a:r>
              <a:rPr lang="en-US" i="1" dirty="0" smtClean="0">
                <a:solidFill>
                  <a:srgbClr val="0000FF"/>
                </a:solidFill>
                <a:latin typeface="Bookman Old Style"/>
                <a:cs typeface="Bookman Old Style"/>
              </a:rPr>
              <a:t>S. Felix Wu</a:t>
            </a:r>
          </a:p>
          <a:p>
            <a:pPr algn="l"/>
            <a:r>
              <a:rPr lang="en-US" dirty="0" smtClean="0"/>
              <a:t>University of California, Davis</a:t>
            </a:r>
            <a:endParaRPr lang="en-US" dirty="0"/>
          </a:p>
        </p:txBody>
      </p:sp>
      <p:sp>
        <p:nvSpPr>
          <p:cNvPr id="4" name="Slide Number Placeholder 3"/>
          <p:cNvSpPr>
            <a:spLocks noGrp="1"/>
          </p:cNvSpPr>
          <p:nvPr>
            <p:ph type="sldNum" sz="quarter" idx="12"/>
          </p:nvPr>
        </p:nvSpPr>
        <p:spPr/>
        <p:txBody>
          <a:bodyPr/>
          <a:lstStyle/>
          <a:p>
            <a:fld id="{80F13DAA-1CB3-4913-BEF0-E8CDE2DCC800}" type="slidenum">
              <a:rPr lang="en-US" smtClean="0"/>
              <a:t>1</a:t>
            </a:fld>
            <a:endParaRPr lang="en-US"/>
          </a:p>
        </p:txBody>
      </p:sp>
      <p:pic>
        <p:nvPicPr>
          <p:cNvPr id="5" name="Picture 14" descr="dsl_logo.png"/>
          <p:cNvPicPr>
            <a:picLocks noChangeAspect="1"/>
          </p:cNvPicPr>
          <p:nvPr/>
        </p:nvPicPr>
        <p:blipFill>
          <a:blip r:embed="rId2"/>
          <a:srcRect/>
          <a:stretch>
            <a:fillRect/>
          </a:stretch>
        </p:blipFill>
        <p:spPr bwMode="auto">
          <a:xfrm>
            <a:off x="3886200" y="3149600"/>
            <a:ext cx="3251200" cy="3251200"/>
          </a:xfrm>
          <a:prstGeom prst="rect">
            <a:avLst/>
          </a:prstGeom>
          <a:noFill/>
          <a:ln w="9525">
            <a:noFill/>
            <a:miter lim="800000"/>
            <a:headEnd/>
            <a:tailEnd/>
          </a:ln>
        </p:spPr>
      </p:pic>
      <p:pic>
        <p:nvPicPr>
          <p:cNvPr id="6" name="Picture 5" descr="tumblr_lv35j1BLwu1r1z3qeo1_500.png"/>
          <p:cNvPicPr>
            <a:picLocks noChangeAspect="1"/>
          </p:cNvPicPr>
          <p:nvPr/>
        </p:nvPicPr>
        <p:blipFill>
          <a:blip r:embed="rId3"/>
          <a:stretch>
            <a:fillRect/>
          </a:stretch>
        </p:blipFill>
        <p:spPr>
          <a:xfrm>
            <a:off x="5855652" y="2667000"/>
            <a:ext cx="3135948" cy="3886200"/>
          </a:xfrm>
          <a:prstGeom prst="rect">
            <a:avLst/>
          </a:prstGeom>
        </p:spPr>
      </p:pic>
      <p:pic>
        <p:nvPicPr>
          <p:cNvPr id="7" name="Picture 6" descr="UCD_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323390"/>
            <a:ext cx="1524000" cy="1477210"/>
          </a:xfrm>
          <a:prstGeom prst="rect">
            <a:avLst/>
          </a:prstGeom>
        </p:spPr>
      </p:pic>
      <p:sp>
        <p:nvSpPr>
          <p:cNvPr id="8" name="Date Placeholder 7"/>
          <p:cNvSpPr>
            <a:spLocks noGrp="1"/>
          </p:cNvSpPr>
          <p:nvPr>
            <p:ph type="dt" sz="half" idx="10"/>
          </p:nvPr>
        </p:nvSpPr>
        <p:spPr/>
        <p:txBody>
          <a:bodyPr/>
          <a:lstStyle/>
          <a:p>
            <a:r>
              <a:rPr lang="en-US" smtClean="0"/>
              <a:t>11/08/2012</a:t>
            </a:r>
            <a:endParaRPr lang="en-US"/>
          </a:p>
        </p:txBody>
      </p:sp>
      <p:sp>
        <p:nvSpPr>
          <p:cNvPr id="9" name="Footer Placeholder 8"/>
          <p:cNvSpPr>
            <a:spLocks noGrp="1"/>
          </p:cNvSpPr>
          <p:nvPr>
            <p:ph type="ftr" sz="quarter" idx="11"/>
          </p:nvPr>
        </p:nvSpPr>
        <p:spPr/>
        <p:txBody>
          <a:bodyPr/>
          <a:lstStyle/>
          <a:p>
            <a:r>
              <a:rPr lang="en-US" smtClean="0"/>
              <a:t>CCW, Sedona, ZA</a:t>
            </a:r>
            <a:endParaRPr lang="en-US"/>
          </a:p>
        </p:txBody>
      </p:sp>
    </p:spTree>
    <p:extLst>
      <p:ext uri="{BB962C8B-B14F-4D97-AF65-F5344CB8AC3E}">
        <p14:creationId xmlns:p14="http://schemas.microsoft.com/office/powerpoint/2010/main" val="121888495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11/08/2012</a:t>
            </a:r>
            <a:endParaRPr lang="en-US"/>
          </a:p>
        </p:txBody>
      </p:sp>
      <p:sp>
        <p:nvSpPr>
          <p:cNvPr id="5" name="Footer Placeholder 4"/>
          <p:cNvSpPr>
            <a:spLocks noGrp="1"/>
          </p:cNvSpPr>
          <p:nvPr>
            <p:ph type="ftr" sz="quarter" idx="11"/>
          </p:nvPr>
        </p:nvSpPr>
        <p:spPr/>
        <p:txBody>
          <a:bodyPr/>
          <a:lstStyle/>
          <a:p>
            <a:r>
              <a:rPr lang="en-US" smtClean="0"/>
              <a:t>CCW, Sedona, ZA</a:t>
            </a:r>
            <a:endParaRPr lang="en-US"/>
          </a:p>
        </p:txBody>
      </p:sp>
      <p:sp>
        <p:nvSpPr>
          <p:cNvPr id="6" name="Slide Number Placeholder 5"/>
          <p:cNvSpPr>
            <a:spLocks noGrp="1"/>
          </p:cNvSpPr>
          <p:nvPr>
            <p:ph type="sldNum" sz="quarter" idx="12"/>
          </p:nvPr>
        </p:nvSpPr>
        <p:spPr/>
        <p:txBody>
          <a:bodyPr/>
          <a:lstStyle/>
          <a:p>
            <a:fld id="{80F13DAA-1CB3-4913-BEF0-E8CDE2DCC800}" type="slidenum">
              <a:rPr lang="en-US" smtClean="0"/>
              <a:t>10</a:t>
            </a:fld>
            <a:endParaRPr lang="en-US"/>
          </a:p>
        </p:txBody>
      </p:sp>
      <p:pic>
        <p:nvPicPr>
          <p:cNvPr id="7" name="Picture 6" descr="OverWorked.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6110" y="29173"/>
            <a:ext cx="7427890" cy="4981579"/>
          </a:xfrm>
          <a:prstGeom prst="rect">
            <a:avLst/>
          </a:prstGeom>
        </p:spPr>
      </p:pic>
      <p:pic>
        <p:nvPicPr>
          <p:cNvPr id="8" name="Picture 7" descr="427643_296937070374157_2025684037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581400"/>
            <a:ext cx="9144000" cy="3328516"/>
          </a:xfrm>
          <a:prstGeom prst="rect">
            <a:avLst/>
          </a:prstGeom>
        </p:spPr>
      </p:pic>
      <p:pic>
        <p:nvPicPr>
          <p:cNvPr id="9" name="Picture 8" descr="418154_10151339744545582_746789299_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295400"/>
            <a:ext cx="2525513" cy="2362200"/>
          </a:xfrm>
          <a:prstGeom prst="rect">
            <a:avLst/>
          </a:prstGeom>
        </p:spPr>
      </p:pic>
    </p:spTree>
    <p:extLst>
      <p:ext uri="{BB962C8B-B14F-4D97-AF65-F5344CB8AC3E}">
        <p14:creationId xmlns:p14="http://schemas.microsoft.com/office/powerpoint/2010/main" val="507094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11/08/2012</a:t>
            </a:r>
            <a:endParaRPr lang="en-US"/>
          </a:p>
        </p:txBody>
      </p:sp>
      <p:sp>
        <p:nvSpPr>
          <p:cNvPr id="5" name="Footer Placeholder 4"/>
          <p:cNvSpPr>
            <a:spLocks noGrp="1"/>
          </p:cNvSpPr>
          <p:nvPr>
            <p:ph type="ftr" sz="quarter" idx="11"/>
          </p:nvPr>
        </p:nvSpPr>
        <p:spPr/>
        <p:txBody>
          <a:bodyPr/>
          <a:lstStyle/>
          <a:p>
            <a:pPr>
              <a:defRPr/>
            </a:pPr>
            <a:r>
              <a:rPr lang="en-US" smtClean="0"/>
              <a:t>CCW, Sedona, ZA</a:t>
            </a:r>
            <a:endParaRPr lang="en-US"/>
          </a:p>
        </p:txBody>
      </p:sp>
      <p:sp>
        <p:nvSpPr>
          <p:cNvPr id="6" name="Slide Number Placeholder 5"/>
          <p:cNvSpPr>
            <a:spLocks noGrp="1"/>
          </p:cNvSpPr>
          <p:nvPr>
            <p:ph type="sldNum" sz="quarter" idx="12"/>
          </p:nvPr>
        </p:nvSpPr>
        <p:spPr/>
        <p:txBody>
          <a:bodyPr/>
          <a:lstStyle/>
          <a:p>
            <a:pPr>
              <a:defRPr/>
            </a:pPr>
            <a:fld id="{CA158912-E445-3840-B62E-2AA78E2C97D6}" type="slidenum">
              <a:rPr lang="en-US" smtClean="0"/>
              <a:pPr>
                <a:defRPr/>
              </a:pPr>
              <a:t>11</a:t>
            </a:fld>
            <a:endParaRPr lang="en-US"/>
          </a:p>
        </p:txBody>
      </p:sp>
      <p:sp>
        <p:nvSpPr>
          <p:cNvPr id="8" name="Rectangle 7"/>
          <p:cNvSpPr/>
          <p:nvPr/>
        </p:nvSpPr>
        <p:spPr>
          <a:xfrm>
            <a:off x="0" y="762000"/>
            <a:ext cx="9144000" cy="5632310"/>
          </a:xfrm>
          <a:prstGeom prst="rect">
            <a:avLst/>
          </a:prstGeom>
          <a:solidFill>
            <a:srgbClr val="EEF5E4"/>
          </a:solidFill>
          <a:ln>
            <a:solidFill>
              <a:srgbClr val="EEF5E4"/>
            </a:solidFill>
          </a:ln>
        </p:spPr>
        <p:txBody>
          <a:bodyPr wrap="square">
            <a:spAutoFit/>
          </a:bodyPr>
          <a:lstStyle/>
          <a:p>
            <a:r>
              <a:rPr lang="en-US" b="0" dirty="0" smtClean="0">
                <a:latin typeface="Courier New"/>
                <a:cs typeface="Courier New"/>
              </a:rPr>
              <a:t>{"id” : "15704546335_10150171185276336",</a:t>
            </a:r>
          </a:p>
          <a:p>
            <a:r>
              <a:rPr lang="en-US" b="0" dirty="0" smtClean="0">
                <a:latin typeface="Courier New"/>
                <a:cs typeface="Courier New"/>
              </a:rPr>
              <a:t> "from” : {"name” : "Fox News",</a:t>
            </a:r>
          </a:p>
          <a:p>
            <a:r>
              <a:rPr lang="en-US" b="0" dirty="0" smtClean="0">
                <a:latin typeface="Courier New"/>
                <a:cs typeface="Courier New"/>
              </a:rPr>
              <a:t>           "category” : "Media news publishing”, </a:t>
            </a:r>
          </a:p>
          <a:p>
            <a:r>
              <a:rPr lang="en-US" b="0" dirty="0" smtClean="0">
                <a:latin typeface="Courier New"/>
                <a:cs typeface="Courier New"/>
              </a:rPr>
              <a:t>           "id” : "15704546335"},</a:t>
            </a:r>
          </a:p>
          <a:p>
            <a:r>
              <a:rPr lang="en-US" b="0" dirty="0" smtClean="0">
                <a:latin typeface="Courier New"/>
                <a:cs typeface="Courier New"/>
              </a:rPr>
              <a:t> "message” : "Breaking News: The White House releases President Obama's long-form birth certificate. Obama to comment at 9:45a ET -- Watch live on Fox News Channel.",</a:t>
            </a:r>
          </a:p>
          <a:p>
            <a:r>
              <a:rPr lang="en-US" b="0" dirty="0" smtClean="0">
                <a:latin typeface="Courier New"/>
                <a:cs typeface="Courier New"/>
              </a:rPr>
              <a:t> "actions” : [{"name” : "Comment",</a:t>
            </a:r>
          </a:p>
          <a:p>
            <a:r>
              <a:rPr lang="en-US" b="0" dirty="0" smtClean="0">
                <a:latin typeface="Courier New"/>
                <a:cs typeface="Courier New"/>
              </a:rPr>
              <a:t>              "link” : "http:\/\/www.facebook.com\/15704546335\/posts\/10150171185276336"},…],    </a:t>
            </a:r>
          </a:p>
          <a:p>
            <a:r>
              <a:rPr lang="en-US" b="0" dirty="0" smtClean="0">
                <a:latin typeface="Courier New"/>
                <a:cs typeface="Courier New"/>
              </a:rPr>
              <a:t> "</a:t>
            </a:r>
            <a:r>
              <a:rPr lang="en-US" b="0" dirty="0" err="1" smtClean="0">
                <a:latin typeface="Courier New"/>
                <a:cs typeface="Courier New"/>
              </a:rPr>
              <a:t>created_time</a:t>
            </a:r>
            <a:r>
              <a:rPr lang="en-US" b="0" dirty="0" smtClean="0">
                <a:latin typeface="Courier New"/>
                <a:cs typeface="Courier New"/>
              </a:rPr>
              <a:t>” : "2011-04-27T13:07:55+0000",</a:t>
            </a:r>
          </a:p>
          <a:p>
            <a:r>
              <a:rPr lang="en-US" b="0" dirty="0" smtClean="0">
                <a:latin typeface="Courier New"/>
                <a:cs typeface="Courier New"/>
              </a:rPr>
              <a:t> "</a:t>
            </a:r>
            <a:r>
              <a:rPr lang="en-US" b="0" dirty="0" err="1" smtClean="0">
                <a:latin typeface="Courier New"/>
                <a:cs typeface="Courier New"/>
              </a:rPr>
              <a:t>updated_time</a:t>
            </a:r>
            <a:r>
              <a:rPr lang="en-US" b="0" dirty="0" smtClean="0">
                <a:latin typeface="Courier New"/>
                <a:cs typeface="Courier New"/>
              </a:rPr>
              <a:t>” : "2011-11-19T01:34:55+0000",</a:t>
            </a:r>
          </a:p>
          <a:p>
            <a:r>
              <a:rPr lang="en-US" b="0" dirty="0" smtClean="0">
                <a:latin typeface="Courier New"/>
                <a:cs typeface="Courier New"/>
              </a:rPr>
              <a:t> "likes” : {"data":[…],"count":2052},</a:t>
            </a:r>
          </a:p>
          <a:p>
            <a:r>
              <a:rPr lang="en-US" b="0" dirty="0" smtClean="0">
                <a:latin typeface="Courier New"/>
                <a:cs typeface="Courier New"/>
              </a:rPr>
              <a:t> "comments”:</a:t>
            </a:r>
            <a:endParaRPr lang="en-US" b="0" dirty="0">
              <a:latin typeface="Courier New"/>
              <a:cs typeface="Courier New"/>
            </a:endParaRPr>
          </a:p>
        </p:txBody>
      </p:sp>
      <p:sp>
        <p:nvSpPr>
          <p:cNvPr id="7" name="TextBox 6"/>
          <p:cNvSpPr txBox="1"/>
          <p:nvPr/>
        </p:nvSpPr>
        <p:spPr>
          <a:xfrm>
            <a:off x="957558" y="5334000"/>
            <a:ext cx="7805442" cy="461665"/>
          </a:xfrm>
          <a:prstGeom prst="rect">
            <a:avLst/>
          </a:prstGeom>
          <a:noFill/>
        </p:spPr>
        <p:txBody>
          <a:bodyPr wrap="none" rtlCol="0">
            <a:spAutoFit/>
          </a:bodyPr>
          <a:lstStyle/>
          <a:p>
            <a:r>
              <a:rPr lang="en-US" dirty="0" smtClean="0"/>
              <a:t>10772 comments, 16567 likes from </a:t>
            </a:r>
            <a:r>
              <a:rPr lang="en-US" dirty="0" smtClean="0">
                <a:solidFill>
                  <a:srgbClr val="FF0000"/>
                </a:solidFill>
              </a:rPr>
              <a:t>5604 individual users</a:t>
            </a:r>
            <a:endParaRPr lang="en-US" dirty="0">
              <a:solidFill>
                <a:srgbClr val="FF0000"/>
              </a:solidFill>
            </a:endParaRPr>
          </a:p>
        </p:txBody>
      </p:sp>
    </p:spTree>
    <p:extLst>
      <p:ext uri="{BB962C8B-B14F-4D97-AF65-F5344CB8AC3E}">
        <p14:creationId xmlns:p14="http://schemas.microsoft.com/office/powerpoint/2010/main" val="67817413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3562"/>
            <a:ext cx="8229600" cy="427038"/>
          </a:xfrm>
        </p:spPr>
        <p:txBody>
          <a:bodyPr/>
          <a:lstStyle/>
          <a:p>
            <a:r>
              <a:rPr lang="en-US" dirty="0" smtClean="0"/>
              <a:t>Toward an online social-centric World</a:t>
            </a:r>
            <a:endParaRPr lang="en-US" dirty="0"/>
          </a:p>
        </p:txBody>
      </p:sp>
      <p:sp>
        <p:nvSpPr>
          <p:cNvPr id="3" name="Content Placeholder 2"/>
          <p:cNvSpPr>
            <a:spLocks noGrp="1"/>
          </p:cNvSpPr>
          <p:nvPr>
            <p:ph idx="1"/>
          </p:nvPr>
        </p:nvSpPr>
        <p:spPr>
          <a:xfrm>
            <a:off x="457200" y="1493837"/>
            <a:ext cx="8229600" cy="4525963"/>
          </a:xfrm>
        </p:spPr>
        <p:txBody>
          <a:bodyPr/>
          <a:lstStyle/>
          <a:p>
            <a:r>
              <a:rPr lang="en-US" dirty="0" smtClean="0"/>
              <a:t>It’s not just about # of users or minutes spent</a:t>
            </a:r>
            <a:endParaRPr lang="en-US" dirty="0"/>
          </a:p>
          <a:p>
            <a:r>
              <a:rPr lang="en-US" dirty="0" smtClean="0">
                <a:solidFill>
                  <a:srgbClr val="0000FF"/>
                </a:solidFill>
              </a:rPr>
              <a:t>Interactions and Contents</a:t>
            </a:r>
          </a:p>
          <a:p>
            <a:pPr lvl="1"/>
            <a:r>
              <a:rPr lang="en-US" dirty="0" smtClean="0"/>
              <a:t>E.g., many news media are now </a:t>
            </a:r>
            <a:r>
              <a:rPr lang="en-US" dirty="0" err="1" smtClean="0"/>
              <a:t>Facebook’ed</a:t>
            </a:r>
            <a:r>
              <a:rPr lang="en-US" dirty="0" smtClean="0"/>
              <a:t> and </a:t>
            </a:r>
            <a:r>
              <a:rPr lang="en-US" dirty="0" err="1" smtClean="0"/>
              <a:t>Tweet’ed</a:t>
            </a:r>
            <a:r>
              <a:rPr lang="en-US" dirty="0" smtClean="0"/>
              <a:t>!</a:t>
            </a:r>
            <a:endParaRPr lang="en-US" dirty="0"/>
          </a:p>
        </p:txBody>
      </p:sp>
      <p:sp>
        <p:nvSpPr>
          <p:cNvPr id="4" name="Slide Number Placeholder 3"/>
          <p:cNvSpPr>
            <a:spLocks noGrp="1"/>
          </p:cNvSpPr>
          <p:nvPr>
            <p:ph type="sldNum" sz="quarter" idx="12"/>
          </p:nvPr>
        </p:nvSpPr>
        <p:spPr>
          <a:xfrm>
            <a:off x="6705600" y="6051309"/>
            <a:ext cx="2133600" cy="365125"/>
          </a:xfrm>
        </p:spPr>
        <p:txBody>
          <a:bodyPr/>
          <a:lstStyle/>
          <a:p>
            <a:fld id="{80F13DAA-1CB3-4913-BEF0-E8CDE2DCC800}" type="slidenum">
              <a:rPr lang="en-US" smtClean="0"/>
              <a:t>12</a:t>
            </a:fld>
            <a:endParaRPr lang="en-US"/>
          </a:p>
        </p:txBody>
      </p:sp>
      <p:pic>
        <p:nvPicPr>
          <p:cNvPr id="5" name="Picture 4" descr="FoxNew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3581159"/>
            <a:ext cx="1805612" cy="1765841"/>
          </a:xfrm>
          <a:prstGeom prst="rect">
            <a:avLst/>
          </a:prstGeom>
        </p:spPr>
      </p:pic>
      <p:pic>
        <p:nvPicPr>
          <p:cNvPr id="6" name="Picture 5" descr="MSNBC-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3581159"/>
            <a:ext cx="2372652" cy="1660856"/>
          </a:xfrm>
          <a:prstGeom prst="rect">
            <a:avLst/>
          </a:prstGeom>
        </p:spPr>
      </p:pic>
      <p:pic>
        <p:nvPicPr>
          <p:cNvPr id="7" name="Picture 6" descr="NBC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3504959"/>
            <a:ext cx="1790700" cy="1790700"/>
          </a:xfrm>
          <a:prstGeom prst="rect">
            <a:avLst/>
          </a:prstGeom>
        </p:spPr>
      </p:pic>
      <p:pic>
        <p:nvPicPr>
          <p:cNvPr id="8" name="Picture 7" descr="CNN6a00d83451db4269e20133f0365066970b-800wi.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5333759"/>
            <a:ext cx="2298610" cy="1171127"/>
          </a:xfrm>
          <a:prstGeom prst="rect">
            <a:avLst/>
          </a:prstGeom>
        </p:spPr>
      </p:pic>
      <p:pic>
        <p:nvPicPr>
          <p:cNvPr id="9" name="Picture 8" descr="ABC_image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359" y="5181359"/>
            <a:ext cx="1524241" cy="1524241"/>
          </a:xfrm>
          <a:prstGeom prst="rect">
            <a:avLst/>
          </a:prstGeom>
        </p:spPr>
      </p:pic>
      <p:pic>
        <p:nvPicPr>
          <p:cNvPr id="10" name="Picture 9" descr="WSJ_image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8200" y="5486159"/>
            <a:ext cx="3937000" cy="856298"/>
          </a:xfrm>
          <a:prstGeom prst="rect">
            <a:avLst/>
          </a:prstGeom>
        </p:spPr>
      </p:pic>
      <p:pic>
        <p:nvPicPr>
          <p:cNvPr id="11" name="Picture 10" descr="BBC_image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000" y="3657359"/>
            <a:ext cx="1971499" cy="1476721"/>
          </a:xfrm>
          <a:prstGeom prst="rect">
            <a:avLst/>
          </a:prstGeom>
        </p:spPr>
      </p:pic>
      <p:sp>
        <p:nvSpPr>
          <p:cNvPr id="12" name="Date Placeholder 11"/>
          <p:cNvSpPr>
            <a:spLocks noGrp="1"/>
          </p:cNvSpPr>
          <p:nvPr>
            <p:ph type="dt" sz="half" idx="10"/>
          </p:nvPr>
        </p:nvSpPr>
        <p:spPr/>
        <p:txBody>
          <a:bodyPr/>
          <a:lstStyle/>
          <a:p>
            <a:r>
              <a:rPr lang="en-US" smtClean="0"/>
              <a:t>11/08/2012</a:t>
            </a:r>
            <a:endParaRPr lang="en-US"/>
          </a:p>
        </p:txBody>
      </p:sp>
      <p:sp>
        <p:nvSpPr>
          <p:cNvPr id="13" name="Footer Placeholder 12"/>
          <p:cNvSpPr>
            <a:spLocks noGrp="1"/>
          </p:cNvSpPr>
          <p:nvPr>
            <p:ph type="ftr" sz="quarter" idx="11"/>
          </p:nvPr>
        </p:nvSpPr>
        <p:spPr/>
        <p:txBody>
          <a:bodyPr/>
          <a:lstStyle/>
          <a:p>
            <a:r>
              <a:rPr lang="en-US" smtClean="0"/>
              <a:t>CCW, Sedona, ZA</a:t>
            </a:r>
            <a:endParaRPr lang="en-US"/>
          </a:p>
        </p:txBody>
      </p:sp>
    </p:spTree>
    <p:extLst>
      <p:ext uri="{BB962C8B-B14F-4D97-AF65-F5344CB8AC3E}">
        <p14:creationId xmlns:p14="http://schemas.microsoft.com/office/powerpoint/2010/main" val="42883869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11/08/2012</a:t>
            </a:r>
            <a:endParaRPr lang="en-US"/>
          </a:p>
        </p:txBody>
      </p:sp>
      <p:sp>
        <p:nvSpPr>
          <p:cNvPr id="5" name="Footer Placeholder 4"/>
          <p:cNvSpPr>
            <a:spLocks noGrp="1"/>
          </p:cNvSpPr>
          <p:nvPr>
            <p:ph type="ftr" sz="quarter" idx="11"/>
          </p:nvPr>
        </p:nvSpPr>
        <p:spPr/>
        <p:txBody>
          <a:bodyPr/>
          <a:lstStyle/>
          <a:p>
            <a:r>
              <a:rPr lang="en-US" smtClean="0"/>
              <a:t>CCW, Sedona, ZA</a:t>
            </a:r>
            <a:endParaRPr lang="en-US"/>
          </a:p>
        </p:txBody>
      </p:sp>
      <p:sp>
        <p:nvSpPr>
          <p:cNvPr id="6" name="Slide Number Placeholder 5"/>
          <p:cNvSpPr>
            <a:spLocks noGrp="1"/>
          </p:cNvSpPr>
          <p:nvPr>
            <p:ph type="sldNum" sz="quarter" idx="12"/>
          </p:nvPr>
        </p:nvSpPr>
        <p:spPr/>
        <p:txBody>
          <a:bodyPr/>
          <a:lstStyle/>
          <a:p>
            <a:fld id="{80F13DAA-1CB3-4913-BEF0-E8CDE2DCC800}" type="slidenum">
              <a:rPr lang="en-US" smtClean="0"/>
              <a:t>13</a:t>
            </a:fld>
            <a:endParaRPr lang="en-US"/>
          </a:p>
        </p:txBody>
      </p:sp>
      <p:sp>
        <p:nvSpPr>
          <p:cNvPr id="7" name="Folded Corner 6"/>
          <p:cNvSpPr/>
          <p:nvPr/>
        </p:nvSpPr>
        <p:spPr>
          <a:xfrm>
            <a:off x="5334000" y="990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olded Corner 7"/>
          <p:cNvSpPr/>
          <p:nvPr/>
        </p:nvSpPr>
        <p:spPr>
          <a:xfrm>
            <a:off x="5334000" y="1752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olded Corner 8"/>
          <p:cNvSpPr/>
          <p:nvPr/>
        </p:nvSpPr>
        <p:spPr>
          <a:xfrm>
            <a:off x="5334000" y="2514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olded Corner 9"/>
          <p:cNvSpPr/>
          <p:nvPr/>
        </p:nvSpPr>
        <p:spPr>
          <a:xfrm>
            <a:off x="5334000" y="3276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olded Corner 10"/>
          <p:cNvSpPr/>
          <p:nvPr/>
        </p:nvSpPr>
        <p:spPr>
          <a:xfrm>
            <a:off x="5334000" y="4038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lded Corner 11"/>
          <p:cNvSpPr/>
          <p:nvPr/>
        </p:nvSpPr>
        <p:spPr>
          <a:xfrm>
            <a:off x="5334000" y="4800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olded Corner 12"/>
          <p:cNvSpPr/>
          <p:nvPr/>
        </p:nvSpPr>
        <p:spPr>
          <a:xfrm>
            <a:off x="5334000" y="5562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Oval 1"/>
          <p:cNvSpPr/>
          <p:nvPr/>
        </p:nvSpPr>
        <p:spPr>
          <a:xfrm>
            <a:off x="1905000" y="10668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762000" y="2209800"/>
            <a:ext cx="457200" cy="457200"/>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2514600" y="25908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1066800" y="3505200"/>
            <a:ext cx="457200" cy="457200"/>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057400" y="4724400"/>
            <a:ext cx="457200" cy="457200"/>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a:stCxn id="2" idx="6"/>
            <a:endCxn id="9" idx="1"/>
          </p:cNvCxnSpPr>
          <p:nvPr/>
        </p:nvCxnSpPr>
        <p:spPr>
          <a:xfrm>
            <a:off x="2362200" y="1295400"/>
            <a:ext cx="2971800" cy="14478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4" idx="6"/>
            <a:endCxn id="8" idx="1"/>
          </p:cNvCxnSpPr>
          <p:nvPr/>
        </p:nvCxnSpPr>
        <p:spPr>
          <a:xfrm flipV="1">
            <a:off x="1219200" y="1981200"/>
            <a:ext cx="4114800" cy="4572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5" idx="6"/>
            <a:endCxn id="8" idx="1"/>
          </p:cNvCxnSpPr>
          <p:nvPr/>
        </p:nvCxnSpPr>
        <p:spPr>
          <a:xfrm flipV="1">
            <a:off x="2971800" y="1981200"/>
            <a:ext cx="2362200" cy="8382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7" idx="6"/>
            <a:endCxn id="11" idx="1"/>
          </p:cNvCxnSpPr>
          <p:nvPr/>
        </p:nvCxnSpPr>
        <p:spPr>
          <a:xfrm flipV="1">
            <a:off x="2514600" y="4267200"/>
            <a:ext cx="2819400" cy="6858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8" name="Curved Connector 27"/>
          <p:cNvCxnSpPr/>
          <p:nvPr/>
        </p:nvCxnSpPr>
        <p:spPr>
          <a:xfrm>
            <a:off x="6324600" y="1219200"/>
            <a:ext cx="12700" cy="3048000"/>
          </a:xfrm>
          <a:prstGeom prst="curvedConnector3">
            <a:avLst>
              <a:gd name="adj1" fmla="val 753195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Curved Connector 28"/>
          <p:cNvCxnSpPr/>
          <p:nvPr/>
        </p:nvCxnSpPr>
        <p:spPr>
          <a:xfrm flipV="1">
            <a:off x="6324600" y="2743200"/>
            <a:ext cx="12700" cy="2286000"/>
          </a:xfrm>
          <a:prstGeom prst="curvedConnector3">
            <a:avLst>
              <a:gd name="adj1" fmla="val 4483039"/>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166876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11/08/2012</a:t>
            </a:r>
            <a:endParaRPr lang="en-US"/>
          </a:p>
        </p:txBody>
      </p:sp>
      <p:sp>
        <p:nvSpPr>
          <p:cNvPr id="5" name="Footer Placeholder 4"/>
          <p:cNvSpPr>
            <a:spLocks noGrp="1"/>
          </p:cNvSpPr>
          <p:nvPr>
            <p:ph type="ftr" sz="quarter" idx="11"/>
          </p:nvPr>
        </p:nvSpPr>
        <p:spPr/>
        <p:txBody>
          <a:bodyPr/>
          <a:lstStyle/>
          <a:p>
            <a:r>
              <a:rPr lang="en-US" smtClean="0"/>
              <a:t>CCW, Sedona, ZA</a:t>
            </a:r>
            <a:endParaRPr lang="en-US"/>
          </a:p>
        </p:txBody>
      </p:sp>
      <p:sp>
        <p:nvSpPr>
          <p:cNvPr id="6" name="Slide Number Placeholder 5"/>
          <p:cNvSpPr>
            <a:spLocks noGrp="1"/>
          </p:cNvSpPr>
          <p:nvPr>
            <p:ph type="sldNum" sz="quarter" idx="12"/>
          </p:nvPr>
        </p:nvSpPr>
        <p:spPr/>
        <p:txBody>
          <a:bodyPr/>
          <a:lstStyle/>
          <a:p>
            <a:fld id="{80F13DAA-1CB3-4913-BEF0-E8CDE2DCC800}" type="slidenum">
              <a:rPr lang="en-US" smtClean="0"/>
              <a:t>14</a:t>
            </a:fld>
            <a:endParaRPr lang="en-US"/>
          </a:p>
        </p:txBody>
      </p:sp>
      <p:sp>
        <p:nvSpPr>
          <p:cNvPr id="7" name="Folded Corner 6"/>
          <p:cNvSpPr/>
          <p:nvPr/>
        </p:nvSpPr>
        <p:spPr>
          <a:xfrm>
            <a:off x="5334000" y="990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olded Corner 7"/>
          <p:cNvSpPr/>
          <p:nvPr/>
        </p:nvSpPr>
        <p:spPr>
          <a:xfrm>
            <a:off x="5334000" y="1752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olded Corner 8"/>
          <p:cNvSpPr/>
          <p:nvPr/>
        </p:nvSpPr>
        <p:spPr>
          <a:xfrm>
            <a:off x="5334000" y="2514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olded Corner 9"/>
          <p:cNvSpPr/>
          <p:nvPr/>
        </p:nvSpPr>
        <p:spPr>
          <a:xfrm>
            <a:off x="5334000" y="3276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olded Corner 10"/>
          <p:cNvSpPr/>
          <p:nvPr/>
        </p:nvSpPr>
        <p:spPr>
          <a:xfrm>
            <a:off x="5334000" y="4038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lded Corner 11"/>
          <p:cNvSpPr/>
          <p:nvPr/>
        </p:nvSpPr>
        <p:spPr>
          <a:xfrm>
            <a:off x="5334000" y="4800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olded Corner 12"/>
          <p:cNvSpPr/>
          <p:nvPr/>
        </p:nvSpPr>
        <p:spPr>
          <a:xfrm>
            <a:off x="5334000" y="5562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Oval 1"/>
          <p:cNvSpPr/>
          <p:nvPr/>
        </p:nvSpPr>
        <p:spPr>
          <a:xfrm>
            <a:off x="1905000" y="10668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762000" y="2209800"/>
            <a:ext cx="457200" cy="457200"/>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2514600" y="25908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1066800" y="3505200"/>
            <a:ext cx="457200" cy="457200"/>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057400" y="4724400"/>
            <a:ext cx="457200" cy="457200"/>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a:stCxn id="2" idx="6"/>
            <a:endCxn id="9" idx="1"/>
          </p:cNvCxnSpPr>
          <p:nvPr/>
        </p:nvCxnSpPr>
        <p:spPr>
          <a:xfrm>
            <a:off x="2362200" y="1295400"/>
            <a:ext cx="2971800" cy="14478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4" idx="6"/>
            <a:endCxn id="8" idx="1"/>
          </p:cNvCxnSpPr>
          <p:nvPr/>
        </p:nvCxnSpPr>
        <p:spPr>
          <a:xfrm flipV="1">
            <a:off x="1219200" y="1981200"/>
            <a:ext cx="4114800" cy="4572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5" idx="6"/>
            <a:endCxn id="8" idx="1"/>
          </p:cNvCxnSpPr>
          <p:nvPr/>
        </p:nvCxnSpPr>
        <p:spPr>
          <a:xfrm flipV="1">
            <a:off x="2971800" y="1981200"/>
            <a:ext cx="2362200" cy="8382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7" idx="6"/>
            <a:endCxn id="11" idx="1"/>
          </p:cNvCxnSpPr>
          <p:nvPr/>
        </p:nvCxnSpPr>
        <p:spPr>
          <a:xfrm flipV="1">
            <a:off x="2514600" y="4267200"/>
            <a:ext cx="2819400" cy="6858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8" name="Curved Connector 27"/>
          <p:cNvCxnSpPr/>
          <p:nvPr/>
        </p:nvCxnSpPr>
        <p:spPr>
          <a:xfrm>
            <a:off x="6324600" y="1219200"/>
            <a:ext cx="12700" cy="3048000"/>
          </a:xfrm>
          <a:prstGeom prst="curvedConnector3">
            <a:avLst>
              <a:gd name="adj1" fmla="val 753195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Curved Connector 28"/>
          <p:cNvCxnSpPr/>
          <p:nvPr/>
        </p:nvCxnSpPr>
        <p:spPr>
          <a:xfrm flipV="1">
            <a:off x="6324600" y="2743200"/>
            <a:ext cx="12700" cy="2286000"/>
          </a:xfrm>
          <a:prstGeom prst="curvedConnector3">
            <a:avLst>
              <a:gd name="adj1" fmla="val 4483039"/>
            </a:avLst>
          </a:prstGeom>
          <a:ln>
            <a:tailEnd type="arrow"/>
          </a:ln>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76200" y="685800"/>
            <a:ext cx="3581400" cy="38862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85800" y="2438400"/>
            <a:ext cx="3581400" cy="3352800"/>
          </a:xfrm>
          <a:prstGeom prst="ellipse">
            <a:avLst/>
          </a:prstGeom>
          <a:no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p:cNvCxnSpPr>
            <a:stCxn id="2" idx="3"/>
            <a:endCxn id="14" idx="7"/>
          </p:cNvCxnSpPr>
          <p:nvPr/>
        </p:nvCxnSpPr>
        <p:spPr>
          <a:xfrm flipH="1">
            <a:off x="1152245" y="1457045"/>
            <a:ext cx="819710" cy="81971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6" idx="0"/>
            <a:endCxn id="14" idx="4"/>
          </p:cNvCxnSpPr>
          <p:nvPr/>
        </p:nvCxnSpPr>
        <p:spPr>
          <a:xfrm flipH="1" flipV="1">
            <a:off x="990600" y="2667000"/>
            <a:ext cx="304800" cy="83820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16" idx="6"/>
            <a:endCxn id="15" idx="3"/>
          </p:cNvCxnSpPr>
          <p:nvPr/>
        </p:nvCxnSpPr>
        <p:spPr>
          <a:xfrm flipV="1">
            <a:off x="1524000" y="2981045"/>
            <a:ext cx="1057555" cy="752755"/>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16" idx="5"/>
            <a:endCxn id="17" idx="1"/>
          </p:cNvCxnSpPr>
          <p:nvPr/>
        </p:nvCxnSpPr>
        <p:spPr>
          <a:xfrm>
            <a:off x="1457045" y="3895445"/>
            <a:ext cx="667310" cy="89591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318776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11/08/2012</a:t>
            </a:r>
            <a:endParaRPr lang="en-US"/>
          </a:p>
        </p:txBody>
      </p:sp>
      <p:sp>
        <p:nvSpPr>
          <p:cNvPr id="5" name="Footer Placeholder 4"/>
          <p:cNvSpPr>
            <a:spLocks noGrp="1"/>
          </p:cNvSpPr>
          <p:nvPr>
            <p:ph type="ftr" sz="quarter" idx="11"/>
          </p:nvPr>
        </p:nvSpPr>
        <p:spPr/>
        <p:txBody>
          <a:bodyPr/>
          <a:lstStyle/>
          <a:p>
            <a:pPr>
              <a:defRPr/>
            </a:pPr>
            <a:r>
              <a:rPr lang="en-US" smtClean="0"/>
              <a:t>CCW, Sedona, ZA</a:t>
            </a:r>
            <a:endParaRPr lang="en-US"/>
          </a:p>
        </p:txBody>
      </p:sp>
      <p:sp>
        <p:nvSpPr>
          <p:cNvPr id="6" name="Slide Number Placeholder 5"/>
          <p:cNvSpPr>
            <a:spLocks noGrp="1"/>
          </p:cNvSpPr>
          <p:nvPr>
            <p:ph type="sldNum" sz="quarter" idx="12"/>
          </p:nvPr>
        </p:nvSpPr>
        <p:spPr/>
        <p:txBody>
          <a:bodyPr/>
          <a:lstStyle/>
          <a:p>
            <a:pPr>
              <a:defRPr/>
            </a:pPr>
            <a:fld id="{CA158912-E445-3840-B62E-2AA78E2C97D6}" type="slidenum">
              <a:rPr lang="en-US" smtClean="0"/>
              <a:pPr>
                <a:defRPr/>
              </a:pPr>
              <a:t>15</a:t>
            </a:fld>
            <a:endParaRPr lang="en-US"/>
          </a:p>
        </p:txBody>
      </p:sp>
      <p:pic>
        <p:nvPicPr>
          <p:cNvPr id="7" name="Picture 6" descr="Figure01-week01_c02.png"/>
          <p:cNvPicPr>
            <a:picLocks noChangeAspect="1"/>
          </p:cNvPicPr>
          <p:nvPr/>
        </p:nvPicPr>
        <p:blipFill>
          <a:blip r:embed="rId2"/>
          <a:stretch>
            <a:fillRect/>
          </a:stretch>
        </p:blipFill>
        <p:spPr>
          <a:xfrm>
            <a:off x="0" y="1219200"/>
            <a:ext cx="4724400" cy="4724401"/>
          </a:xfrm>
          <a:prstGeom prst="rect">
            <a:avLst/>
          </a:prstGeom>
        </p:spPr>
      </p:pic>
      <p:pic>
        <p:nvPicPr>
          <p:cNvPr id="8" name="Picture 7" descr="Figure02-week03_c02.png"/>
          <p:cNvPicPr>
            <a:picLocks noChangeAspect="1"/>
          </p:cNvPicPr>
          <p:nvPr/>
        </p:nvPicPr>
        <p:blipFill>
          <a:blip r:embed="rId3"/>
          <a:stretch>
            <a:fillRect/>
          </a:stretch>
        </p:blipFill>
        <p:spPr>
          <a:xfrm>
            <a:off x="4491037" y="1214437"/>
            <a:ext cx="4652963" cy="4652963"/>
          </a:xfrm>
          <a:prstGeom prst="rect">
            <a:avLst/>
          </a:prstGeom>
        </p:spPr>
      </p:pic>
    </p:spTree>
    <p:extLst>
      <p:ext uri="{BB962C8B-B14F-4D97-AF65-F5344CB8AC3E}">
        <p14:creationId xmlns:p14="http://schemas.microsoft.com/office/powerpoint/2010/main" val="208460592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11/08/2012</a:t>
            </a:r>
            <a:endParaRPr lang="en-US"/>
          </a:p>
        </p:txBody>
      </p:sp>
      <p:sp>
        <p:nvSpPr>
          <p:cNvPr id="5" name="Footer Placeholder 4"/>
          <p:cNvSpPr>
            <a:spLocks noGrp="1"/>
          </p:cNvSpPr>
          <p:nvPr>
            <p:ph type="ftr" sz="quarter" idx="11"/>
          </p:nvPr>
        </p:nvSpPr>
        <p:spPr/>
        <p:txBody>
          <a:bodyPr/>
          <a:lstStyle/>
          <a:p>
            <a:pPr>
              <a:defRPr/>
            </a:pPr>
            <a:r>
              <a:rPr lang="en-US" smtClean="0"/>
              <a:t>CCW, Sedona, ZA</a:t>
            </a:r>
            <a:endParaRPr lang="en-US"/>
          </a:p>
        </p:txBody>
      </p:sp>
      <p:sp>
        <p:nvSpPr>
          <p:cNvPr id="6" name="Slide Number Placeholder 5"/>
          <p:cNvSpPr>
            <a:spLocks noGrp="1"/>
          </p:cNvSpPr>
          <p:nvPr>
            <p:ph type="sldNum" sz="quarter" idx="12"/>
          </p:nvPr>
        </p:nvSpPr>
        <p:spPr/>
        <p:txBody>
          <a:bodyPr/>
          <a:lstStyle/>
          <a:p>
            <a:pPr>
              <a:defRPr/>
            </a:pPr>
            <a:fld id="{CA158912-E445-3840-B62E-2AA78E2C97D6}" type="slidenum">
              <a:rPr lang="en-US" smtClean="0"/>
              <a:pPr>
                <a:defRPr/>
              </a:pPr>
              <a:t>16</a:t>
            </a:fld>
            <a:endParaRPr lang="en-US"/>
          </a:p>
        </p:txBody>
      </p:sp>
      <p:pic>
        <p:nvPicPr>
          <p:cNvPr id="7" name="Picture 6" descr="week006_ct-2.png"/>
          <p:cNvPicPr>
            <a:picLocks noChangeAspect="1"/>
          </p:cNvPicPr>
          <p:nvPr/>
        </p:nvPicPr>
        <p:blipFill>
          <a:blip r:embed="rId2"/>
          <a:stretch>
            <a:fillRect/>
          </a:stretch>
        </p:blipFill>
        <p:spPr>
          <a:xfrm>
            <a:off x="0" y="1295400"/>
            <a:ext cx="4800600" cy="4800600"/>
          </a:xfrm>
          <a:prstGeom prst="rect">
            <a:avLst/>
          </a:prstGeom>
        </p:spPr>
      </p:pic>
      <p:pic>
        <p:nvPicPr>
          <p:cNvPr id="9" name="Picture 8" descr="tumblr_lv35j1BLwu1r1z3qeo1_500.png"/>
          <p:cNvPicPr>
            <a:picLocks noChangeAspect="1"/>
          </p:cNvPicPr>
          <p:nvPr/>
        </p:nvPicPr>
        <p:blipFill>
          <a:blip r:embed="rId3"/>
          <a:stretch>
            <a:fillRect/>
          </a:stretch>
        </p:blipFill>
        <p:spPr>
          <a:xfrm>
            <a:off x="2590800" y="76200"/>
            <a:ext cx="3135948" cy="3886200"/>
          </a:xfrm>
          <a:prstGeom prst="rect">
            <a:avLst/>
          </a:prstGeom>
        </p:spPr>
      </p:pic>
      <p:sp>
        <p:nvSpPr>
          <p:cNvPr id="10" name="TextBox 9"/>
          <p:cNvSpPr txBox="1"/>
          <p:nvPr/>
        </p:nvSpPr>
        <p:spPr>
          <a:xfrm>
            <a:off x="5410200" y="2514600"/>
            <a:ext cx="3171211" cy="461665"/>
          </a:xfrm>
          <a:prstGeom prst="rect">
            <a:avLst/>
          </a:prstGeom>
          <a:noFill/>
        </p:spPr>
        <p:txBody>
          <a:bodyPr wrap="none" rtlCol="0">
            <a:spAutoFit/>
          </a:bodyPr>
          <a:lstStyle/>
          <a:p>
            <a:r>
              <a:rPr lang="en-US" dirty="0" smtClean="0"/>
              <a:t>On November 18, 2011</a:t>
            </a:r>
            <a:endParaRPr lang="en-US" dirty="0"/>
          </a:p>
        </p:txBody>
      </p:sp>
      <p:sp>
        <p:nvSpPr>
          <p:cNvPr id="11" name="TextBox 10"/>
          <p:cNvSpPr txBox="1"/>
          <p:nvPr/>
        </p:nvSpPr>
        <p:spPr>
          <a:xfrm>
            <a:off x="914400" y="5786735"/>
            <a:ext cx="3196458" cy="461665"/>
          </a:xfrm>
          <a:prstGeom prst="rect">
            <a:avLst/>
          </a:prstGeom>
          <a:noFill/>
        </p:spPr>
        <p:txBody>
          <a:bodyPr wrap="none" rtlCol="0">
            <a:spAutoFit/>
          </a:bodyPr>
          <a:lstStyle/>
          <a:p>
            <a:r>
              <a:rPr lang="en-US" dirty="0" smtClean="0"/>
              <a:t>November 6-12 of 2011</a:t>
            </a:r>
            <a:endParaRPr lang="en-US" dirty="0"/>
          </a:p>
        </p:txBody>
      </p:sp>
    </p:spTree>
    <p:extLst>
      <p:ext uri="{BB962C8B-B14F-4D97-AF65-F5344CB8AC3E}">
        <p14:creationId xmlns:p14="http://schemas.microsoft.com/office/powerpoint/2010/main" val="127319200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11/08/2012</a:t>
            </a:r>
            <a:endParaRPr lang="en-US"/>
          </a:p>
        </p:txBody>
      </p:sp>
      <p:sp>
        <p:nvSpPr>
          <p:cNvPr id="5" name="Footer Placeholder 4"/>
          <p:cNvSpPr>
            <a:spLocks noGrp="1"/>
          </p:cNvSpPr>
          <p:nvPr>
            <p:ph type="ftr" sz="quarter" idx="11"/>
          </p:nvPr>
        </p:nvSpPr>
        <p:spPr/>
        <p:txBody>
          <a:bodyPr/>
          <a:lstStyle/>
          <a:p>
            <a:pPr>
              <a:defRPr/>
            </a:pPr>
            <a:r>
              <a:rPr lang="en-US" smtClean="0"/>
              <a:t>CCW, Sedona, ZA</a:t>
            </a:r>
            <a:endParaRPr lang="en-US"/>
          </a:p>
        </p:txBody>
      </p:sp>
      <p:sp>
        <p:nvSpPr>
          <p:cNvPr id="6" name="Slide Number Placeholder 5"/>
          <p:cNvSpPr>
            <a:spLocks noGrp="1"/>
          </p:cNvSpPr>
          <p:nvPr>
            <p:ph type="sldNum" sz="quarter" idx="12"/>
          </p:nvPr>
        </p:nvSpPr>
        <p:spPr/>
        <p:txBody>
          <a:bodyPr/>
          <a:lstStyle/>
          <a:p>
            <a:pPr>
              <a:defRPr/>
            </a:pPr>
            <a:fld id="{CA158912-E445-3840-B62E-2AA78E2C97D6}" type="slidenum">
              <a:rPr lang="en-US" smtClean="0"/>
              <a:pPr>
                <a:defRPr/>
              </a:pPr>
              <a:t>17</a:t>
            </a:fld>
            <a:endParaRPr lang="en-US"/>
          </a:p>
        </p:txBody>
      </p:sp>
      <p:pic>
        <p:nvPicPr>
          <p:cNvPr id="7" name="Picture 6" descr="week006_ct-2.png"/>
          <p:cNvPicPr>
            <a:picLocks noChangeAspect="1"/>
          </p:cNvPicPr>
          <p:nvPr/>
        </p:nvPicPr>
        <p:blipFill>
          <a:blip r:embed="rId2"/>
          <a:stretch>
            <a:fillRect/>
          </a:stretch>
        </p:blipFill>
        <p:spPr>
          <a:xfrm>
            <a:off x="0" y="1295400"/>
            <a:ext cx="4800600" cy="4800600"/>
          </a:xfrm>
          <a:prstGeom prst="rect">
            <a:avLst/>
          </a:prstGeom>
        </p:spPr>
      </p:pic>
      <p:pic>
        <p:nvPicPr>
          <p:cNvPr id="8" name="Picture 7" descr="week008_ct-2.png"/>
          <p:cNvPicPr>
            <a:picLocks noChangeAspect="1"/>
          </p:cNvPicPr>
          <p:nvPr/>
        </p:nvPicPr>
        <p:blipFill>
          <a:blip r:embed="rId3"/>
          <a:stretch>
            <a:fillRect/>
          </a:stretch>
        </p:blipFill>
        <p:spPr>
          <a:xfrm>
            <a:off x="4572000" y="1219200"/>
            <a:ext cx="4572000" cy="4572000"/>
          </a:xfrm>
          <a:prstGeom prst="rect">
            <a:avLst/>
          </a:prstGeom>
        </p:spPr>
      </p:pic>
      <p:pic>
        <p:nvPicPr>
          <p:cNvPr id="9" name="Picture 8" descr="tumblr_lv35j1BLwu1r1z3qeo1_500.png"/>
          <p:cNvPicPr>
            <a:picLocks noChangeAspect="1"/>
          </p:cNvPicPr>
          <p:nvPr/>
        </p:nvPicPr>
        <p:blipFill>
          <a:blip r:embed="rId4"/>
          <a:stretch>
            <a:fillRect/>
          </a:stretch>
        </p:blipFill>
        <p:spPr>
          <a:xfrm>
            <a:off x="2590800" y="76200"/>
            <a:ext cx="3135948" cy="3886200"/>
          </a:xfrm>
          <a:prstGeom prst="rect">
            <a:avLst/>
          </a:prstGeom>
        </p:spPr>
      </p:pic>
      <p:sp>
        <p:nvSpPr>
          <p:cNvPr id="10" name="TextBox 9"/>
          <p:cNvSpPr txBox="1"/>
          <p:nvPr/>
        </p:nvSpPr>
        <p:spPr>
          <a:xfrm>
            <a:off x="914400" y="5786735"/>
            <a:ext cx="3196458" cy="461665"/>
          </a:xfrm>
          <a:prstGeom prst="rect">
            <a:avLst/>
          </a:prstGeom>
          <a:noFill/>
        </p:spPr>
        <p:txBody>
          <a:bodyPr wrap="none" rtlCol="0">
            <a:spAutoFit/>
          </a:bodyPr>
          <a:lstStyle/>
          <a:p>
            <a:r>
              <a:rPr lang="en-US" dirty="0" smtClean="0"/>
              <a:t>November 6-12 of 2011</a:t>
            </a:r>
            <a:endParaRPr lang="en-US" dirty="0"/>
          </a:p>
        </p:txBody>
      </p:sp>
      <p:sp>
        <p:nvSpPr>
          <p:cNvPr id="11" name="TextBox 10"/>
          <p:cNvSpPr txBox="1"/>
          <p:nvPr/>
        </p:nvSpPr>
        <p:spPr>
          <a:xfrm>
            <a:off x="5410200" y="5782270"/>
            <a:ext cx="3350346" cy="461665"/>
          </a:xfrm>
          <a:prstGeom prst="rect">
            <a:avLst/>
          </a:prstGeom>
          <a:noFill/>
        </p:spPr>
        <p:txBody>
          <a:bodyPr wrap="none" rtlCol="0">
            <a:spAutoFit/>
          </a:bodyPr>
          <a:lstStyle/>
          <a:p>
            <a:r>
              <a:rPr lang="en-US" dirty="0" smtClean="0"/>
              <a:t>November 20-26 of 2011</a:t>
            </a:r>
            <a:endParaRPr lang="en-US" dirty="0"/>
          </a:p>
        </p:txBody>
      </p:sp>
    </p:spTree>
    <p:extLst>
      <p:ext uri="{BB962C8B-B14F-4D97-AF65-F5344CB8AC3E}">
        <p14:creationId xmlns:p14="http://schemas.microsoft.com/office/powerpoint/2010/main" val="150732668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11/08/2012</a:t>
            </a:r>
            <a:endParaRPr lang="en-US"/>
          </a:p>
        </p:txBody>
      </p:sp>
      <p:sp>
        <p:nvSpPr>
          <p:cNvPr id="5" name="Footer Placeholder 4"/>
          <p:cNvSpPr>
            <a:spLocks noGrp="1"/>
          </p:cNvSpPr>
          <p:nvPr>
            <p:ph type="ftr" sz="quarter" idx="11"/>
          </p:nvPr>
        </p:nvSpPr>
        <p:spPr/>
        <p:txBody>
          <a:bodyPr/>
          <a:lstStyle/>
          <a:p>
            <a:r>
              <a:rPr lang="en-US" smtClean="0"/>
              <a:t>CCW, Sedona, ZA</a:t>
            </a:r>
            <a:endParaRPr lang="en-US"/>
          </a:p>
        </p:txBody>
      </p:sp>
      <p:sp>
        <p:nvSpPr>
          <p:cNvPr id="6" name="Slide Number Placeholder 5"/>
          <p:cNvSpPr>
            <a:spLocks noGrp="1"/>
          </p:cNvSpPr>
          <p:nvPr>
            <p:ph type="sldNum" sz="quarter" idx="12"/>
          </p:nvPr>
        </p:nvSpPr>
        <p:spPr/>
        <p:txBody>
          <a:bodyPr/>
          <a:lstStyle/>
          <a:p>
            <a:fld id="{80F13DAA-1CB3-4913-BEF0-E8CDE2DCC800}" type="slidenum">
              <a:rPr lang="en-US" smtClean="0"/>
              <a:t>18</a:t>
            </a:fld>
            <a:endParaRPr lang="en-US"/>
          </a:p>
        </p:txBody>
      </p:sp>
      <p:pic>
        <p:nvPicPr>
          <p:cNvPr id="7" name="Picture 6" descr="CommunityInteraction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9144000" cy="5349139"/>
          </a:xfrm>
          <a:prstGeom prst="rect">
            <a:avLst/>
          </a:prstGeom>
        </p:spPr>
      </p:pic>
    </p:spTree>
    <p:extLst>
      <p:ext uri="{BB962C8B-B14F-4D97-AF65-F5344CB8AC3E}">
        <p14:creationId xmlns:p14="http://schemas.microsoft.com/office/powerpoint/2010/main" val="217503105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11/08/2012</a:t>
            </a:r>
            <a:endParaRPr lang="en-US"/>
          </a:p>
        </p:txBody>
      </p:sp>
      <p:sp>
        <p:nvSpPr>
          <p:cNvPr id="5" name="Footer Placeholder 4"/>
          <p:cNvSpPr>
            <a:spLocks noGrp="1"/>
          </p:cNvSpPr>
          <p:nvPr>
            <p:ph type="ftr" sz="quarter" idx="11"/>
          </p:nvPr>
        </p:nvSpPr>
        <p:spPr/>
        <p:txBody>
          <a:bodyPr/>
          <a:lstStyle/>
          <a:p>
            <a:pPr>
              <a:defRPr/>
            </a:pPr>
            <a:r>
              <a:rPr lang="en-US" smtClean="0"/>
              <a:t>CCW, Sedona, ZA</a:t>
            </a:r>
            <a:endParaRPr lang="en-US"/>
          </a:p>
        </p:txBody>
      </p:sp>
      <p:sp>
        <p:nvSpPr>
          <p:cNvPr id="6" name="Slide Number Placeholder 5"/>
          <p:cNvSpPr>
            <a:spLocks noGrp="1"/>
          </p:cNvSpPr>
          <p:nvPr>
            <p:ph type="sldNum" sz="quarter" idx="12"/>
          </p:nvPr>
        </p:nvSpPr>
        <p:spPr/>
        <p:txBody>
          <a:bodyPr/>
          <a:lstStyle/>
          <a:p>
            <a:pPr>
              <a:defRPr/>
            </a:pPr>
            <a:fld id="{CA158912-E445-3840-B62E-2AA78E2C97D6}" type="slidenum">
              <a:rPr lang="en-US" smtClean="0"/>
              <a:pPr>
                <a:defRPr/>
              </a:pPr>
              <a:t>19</a:t>
            </a:fld>
            <a:endParaRPr lang="en-US"/>
          </a:p>
        </p:txBody>
      </p:sp>
      <p:pic>
        <p:nvPicPr>
          <p:cNvPr id="7" name="Picture 6" descr="Figure03-week03_c04.png"/>
          <p:cNvPicPr>
            <a:picLocks noChangeAspect="1"/>
          </p:cNvPicPr>
          <p:nvPr/>
        </p:nvPicPr>
        <p:blipFill>
          <a:blip r:embed="rId2"/>
          <a:stretch>
            <a:fillRect/>
          </a:stretch>
        </p:blipFill>
        <p:spPr>
          <a:xfrm>
            <a:off x="152402" y="-990600"/>
            <a:ext cx="8915398" cy="8915399"/>
          </a:xfrm>
          <a:prstGeom prst="rect">
            <a:avLst/>
          </a:prstGeom>
        </p:spPr>
      </p:pic>
    </p:spTree>
    <p:extLst>
      <p:ext uri="{BB962C8B-B14F-4D97-AF65-F5344CB8AC3E}">
        <p14:creationId xmlns:p14="http://schemas.microsoft.com/office/powerpoint/2010/main" val="297640755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11/08/2012</a:t>
            </a:r>
            <a:endParaRPr lang="en-US"/>
          </a:p>
        </p:txBody>
      </p:sp>
      <p:sp>
        <p:nvSpPr>
          <p:cNvPr id="5" name="Footer Placeholder 4"/>
          <p:cNvSpPr>
            <a:spLocks noGrp="1"/>
          </p:cNvSpPr>
          <p:nvPr>
            <p:ph type="ftr" sz="quarter" idx="11"/>
          </p:nvPr>
        </p:nvSpPr>
        <p:spPr/>
        <p:txBody>
          <a:bodyPr/>
          <a:lstStyle/>
          <a:p>
            <a:r>
              <a:rPr lang="en-US" smtClean="0"/>
              <a:t>CCW, Sedona, ZA</a:t>
            </a:r>
            <a:endParaRPr lang="en-US"/>
          </a:p>
        </p:txBody>
      </p:sp>
      <p:sp>
        <p:nvSpPr>
          <p:cNvPr id="6" name="Slide Number Placeholder 5"/>
          <p:cNvSpPr>
            <a:spLocks noGrp="1"/>
          </p:cNvSpPr>
          <p:nvPr>
            <p:ph type="sldNum" sz="quarter" idx="12"/>
          </p:nvPr>
        </p:nvSpPr>
        <p:spPr/>
        <p:txBody>
          <a:bodyPr/>
          <a:lstStyle/>
          <a:p>
            <a:fld id="{80F13DAA-1CB3-4913-BEF0-E8CDE2DCC800}" type="slidenum">
              <a:rPr lang="en-US" smtClean="0"/>
              <a:t>2</a:t>
            </a:fld>
            <a:endParaRPr lang="en-US"/>
          </a:p>
        </p:txBody>
      </p:sp>
      <p:sp>
        <p:nvSpPr>
          <p:cNvPr id="7" name="Folded Corner 6"/>
          <p:cNvSpPr/>
          <p:nvPr/>
        </p:nvSpPr>
        <p:spPr>
          <a:xfrm>
            <a:off x="5334000" y="990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olded Corner 7"/>
          <p:cNvSpPr/>
          <p:nvPr/>
        </p:nvSpPr>
        <p:spPr>
          <a:xfrm>
            <a:off x="5334000" y="1752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olded Corner 8"/>
          <p:cNvSpPr/>
          <p:nvPr/>
        </p:nvSpPr>
        <p:spPr>
          <a:xfrm>
            <a:off x="5334000" y="2514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olded Corner 9"/>
          <p:cNvSpPr/>
          <p:nvPr/>
        </p:nvSpPr>
        <p:spPr>
          <a:xfrm>
            <a:off x="5334000" y="3276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olded Corner 10"/>
          <p:cNvSpPr/>
          <p:nvPr/>
        </p:nvSpPr>
        <p:spPr>
          <a:xfrm>
            <a:off x="5334000" y="4038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lded Corner 11"/>
          <p:cNvSpPr/>
          <p:nvPr/>
        </p:nvSpPr>
        <p:spPr>
          <a:xfrm>
            <a:off x="5334000" y="4800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olded Corner 12"/>
          <p:cNvSpPr/>
          <p:nvPr/>
        </p:nvSpPr>
        <p:spPr>
          <a:xfrm>
            <a:off x="5334000" y="5562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3505200" y="228600"/>
            <a:ext cx="1645402" cy="584776"/>
          </a:xfrm>
          <a:prstGeom prst="rect">
            <a:avLst/>
          </a:prstGeom>
          <a:noFill/>
        </p:spPr>
        <p:txBody>
          <a:bodyPr wrap="none" rtlCol="0">
            <a:spAutoFit/>
          </a:bodyPr>
          <a:lstStyle/>
          <a:p>
            <a:r>
              <a:rPr lang="en-US" sz="3200" dirty="0" smtClean="0"/>
              <a:t>contents</a:t>
            </a:r>
            <a:endParaRPr lang="en-US" sz="3200" dirty="0"/>
          </a:p>
        </p:txBody>
      </p:sp>
    </p:spTree>
    <p:extLst>
      <p:ext uri="{BB962C8B-B14F-4D97-AF65-F5344CB8AC3E}">
        <p14:creationId xmlns:p14="http://schemas.microsoft.com/office/powerpoint/2010/main" val="185501552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11/08/2012</a:t>
            </a:r>
            <a:endParaRPr lang="en-US"/>
          </a:p>
        </p:txBody>
      </p:sp>
      <p:sp>
        <p:nvSpPr>
          <p:cNvPr id="5" name="Footer Placeholder 4"/>
          <p:cNvSpPr>
            <a:spLocks noGrp="1"/>
          </p:cNvSpPr>
          <p:nvPr>
            <p:ph type="ftr" sz="quarter" idx="11"/>
          </p:nvPr>
        </p:nvSpPr>
        <p:spPr/>
        <p:txBody>
          <a:bodyPr/>
          <a:lstStyle/>
          <a:p>
            <a:pPr>
              <a:defRPr/>
            </a:pPr>
            <a:r>
              <a:rPr lang="en-US" smtClean="0"/>
              <a:t>CCW, Sedona, ZA</a:t>
            </a:r>
            <a:endParaRPr lang="en-US"/>
          </a:p>
        </p:txBody>
      </p:sp>
      <p:sp>
        <p:nvSpPr>
          <p:cNvPr id="6" name="Slide Number Placeholder 5"/>
          <p:cNvSpPr>
            <a:spLocks noGrp="1"/>
          </p:cNvSpPr>
          <p:nvPr>
            <p:ph type="sldNum" sz="quarter" idx="12"/>
          </p:nvPr>
        </p:nvSpPr>
        <p:spPr/>
        <p:txBody>
          <a:bodyPr/>
          <a:lstStyle/>
          <a:p>
            <a:pPr>
              <a:defRPr/>
            </a:pPr>
            <a:fld id="{CA158912-E445-3840-B62E-2AA78E2C97D6}" type="slidenum">
              <a:rPr lang="en-US" smtClean="0"/>
              <a:pPr>
                <a:defRPr/>
              </a:pPr>
              <a:t>20</a:t>
            </a:fld>
            <a:endParaRPr lang="en-US"/>
          </a:p>
        </p:txBody>
      </p:sp>
      <p:pic>
        <p:nvPicPr>
          <p:cNvPr id="7" name="Picture 6" descr="Figure04-closer_at_week03_c4.jpg"/>
          <p:cNvPicPr>
            <a:picLocks noChangeAspect="1"/>
          </p:cNvPicPr>
          <p:nvPr/>
        </p:nvPicPr>
        <p:blipFill>
          <a:blip r:embed="rId2"/>
          <a:stretch>
            <a:fillRect/>
          </a:stretch>
        </p:blipFill>
        <p:spPr>
          <a:xfrm>
            <a:off x="0" y="612775"/>
            <a:ext cx="9144000" cy="5407025"/>
          </a:xfrm>
          <a:prstGeom prst="rect">
            <a:avLst/>
          </a:prstGeom>
        </p:spPr>
      </p:pic>
    </p:spTree>
    <p:extLst>
      <p:ext uri="{BB962C8B-B14F-4D97-AF65-F5344CB8AC3E}">
        <p14:creationId xmlns:p14="http://schemas.microsoft.com/office/powerpoint/2010/main" val="190664640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11/08/2012</a:t>
            </a:r>
            <a:endParaRPr lang="en-US"/>
          </a:p>
        </p:txBody>
      </p:sp>
      <p:sp>
        <p:nvSpPr>
          <p:cNvPr id="5" name="Footer Placeholder 4"/>
          <p:cNvSpPr>
            <a:spLocks noGrp="1"/>
          </p:cNvSpPr>
          <p:nvPr>
            <p:ph type="ftr" sz="quarter" idx="11"/>
          </p:nvPr>
        </p:nvSpPr>
        <p:spPr/>
        <p:txBody>
          <a:bodyPr/>
          <a:lstStyle/>
          <a:p>
            <a:r>
              <a:rPr lang="en-US" smtClean="0"/>
              <a:t>CCW, Sedona, ZA</a:t>
            </a:r>
            <a:endParaRPr lang="en-US"/>
          </a:p>
        </p:txBody>
      </p:sp>
      <p:sp>
        <p:nvSpPr>
          <p:cNvPr id="6" name="Slide Number Placeholder 5"/>
          <p:cNvSpPr>
            <a:spLocks noGrp="1"/>
          </p:cNvSpPr>
          <p:nvPr>
            <p:ph type="sldNum" sz="quarter" idx="12"/>
          </p:nvPr>
        </p:nvSpPr>
        <p:spPr/>
        <p:txBody>
          <a:bodyPr/>
          <a:lstStyle/>
          <a:p>
            <a:fld id="{80F13DAA-1CB3-4913-BEF0-E8CDE2DCC800}" type="slidenum">
              <a:rPr lang="en-US" smtClean="0"/>
              <a:t>21</a:t>
            </a:fld>
            <a:endParaRPr lang="en-US"/>
          </a:p>
        </p:txBody>
      </p:sp>
      <p:pic>
        <p:nvPicPr>
          <p:cNvPr id="7" name="Picture 6" descr="SNA_OccupyUCDavi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981860"/>
          </a:xfrm>
          <a:prstGeom prst="rect">
            <a:avLst/>
          </a:prstGeom>
        </p:spPr>
      </p:pic>
      <p:sp>
        <p:nvSpPr>
          <p:cNvPr id="9" name="TextBox 8"/>
          <p:cNvSpPr txBox="1"/>
          <p:nvPr/>
        </p:nvSpPr>
        <p:spPr>
          <a:xfrm>
            <a:off x="6032133" y="1078468"/>
            <a:ext cx="825867" cy="369332"/>
          </a:xfrm>
          <a:prstGeom prst="rect">
            <a:avLst/>
          </a:prstGeom>
          <a:noFill/>
        </p:spPr>
        <p:txBody>
          <a:bodyPr wrap="none" rtlCol="0">
            <a:spAutoFit/>
          </a:bodyPr>
          <a:lstStyle/>
          <a:p>
            <a:r>
              <a:rPr lang="en-US" dirty="0" smtClean="0">
                <a:solidFill>
                  <a:srgbClr val="0000FF"/>
                </a:solidFill>
              </a:rPr>
              <a:t>#Users</a:t>
            </a:r>
            <a:endParaRPr lang="en-US" dirty="0">
              <a:solidFill>
                <a:srgbClr val="0000FF"/>
              </a:solidFill>
            </a:endParaRPr>
          </a:p>
        </p:txBody>
      </p:sp>
      <p:sp>
        <p:nvSpPr>
          <p:cNvPr id="10" name="TextBox 9"/>
          <p:cNvSpPr txBox="1"/>
          <p:nvPr/>
        </p:nvSpPr>
        <p:spPr>
          <a:xfrm>
            <a:off x="6705600" y="1078468"/>
            <a:ext cx="2326278" cy="369332"/>
          </a:xfrm>
          <a:prstGeom prst="rect">
            <a:avLst/>
          </a:prstGeom>
          <a:noFill/>
        </p:spPr>
        <p:txBody>
          <a:bodyPr wrap="none" rtlCol="0">
            <a:spAutoFit/>
          </a:bodyPr>
          <a:lstStyle/>
          <a:p>
            <a:r>
              <a:rPr lang="en-US" dirty="0" smtClean="0">
                <a:solidFill>
                  <a:srgbClr val="FF0000"/>
                </a:solidFill>
              </a:rPr>
              <a:t>#Comments/Messages</a:t>
            </a:r>
            <a:endParaRPr lang="en-US" dirty="0">
              <a:solidFill>
                <a:srgbClr val="FF0000"/>
              </a:solidFill>
            </a:endParaRPr>
          </a:p>
        </p:txBody>
      </p:sp>
      <p:sp>
        <p:nvSpPr>
          <p:cNvPr id="11" name="Rectangle 10"/>
          <p:cNvSpPr/>
          <p:nvPr/>
        </p:nvSpPr>
        <p:spPr>
          <a:xfrm>
            <a:off x="6400800" y="1905000"/>
            <a:ext cx="381000" cy="4267200"/>
          </a:xfrm>
          <a:prstGeom prst="rect">
            <a:avLst/>
          </a:prstGeom>
          <a:noFill/>
          <a:ln w="5715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934200" y="1905000"/>
            <a:ext cx="533400" cy="426720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occupy-together-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656" y="0"/>
            <a:ext cx="1371600" cy="1371600"/>
          </a:xfrm>
          <a:prstGeom prst="rect">
            <a:avLst/>
          </a:prstGeom>
        </p:spPr>
      </p:pic>
      <p:sp>
        <p:nvSpPr>
          <p:cNvPr id="3" name="Rectangle 2"/>
          <p:cNvSpPr/>
          <p:nvPr/>
        </p:nvSpPr>
        <p:spPr>
          <a:xfrm>
            <a:off x="0" y="3657600"/>
            <a:ext cx="9144000" cy="152400"/>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191767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NA_CNN.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2740"/>
            <a:ext cx="9144000" cy="4981860"/>
          </a:xfrm>
          <a:prstGeom prst="rect">
            <a:avLst/>
          </a:prstGeom>
        </p:spPr>
      </p:pic>
      <p:sp>
        <p:nvSpPr>
          <p:cNvPr id="4" name="Date Placeholder 3"/>
          <p:cNvSpPr>
            <a:spLocks noGrp="1"/>
          </p:cNvSpPr>
          <p:nvPr>
            <p:ph type="dt" sz="half" idx="10"/>
          </p:nvPr>
        </p:nvSpPr>
        <p:spPr/>
        <p:txBody>
          <a:bodyPr/>
          <a:lstStyle/>
          <a:p>
            <a:r>
              <a:rPr lang="en-US" smtClean="0"/>
              <a:t>11/08/2012</a:t>
            </a:r>
            <a:endParaRPr lang="en-US"/>
          </a:p>
        </p:txBody>
      </p:sp>
      <p:sp>
        <p:nvSpPr>
          <p:cNvPr id="5" name="Footer Placeholder 4"/>
          <p:cNvSpPr>
            <a:spLocks noGrp="1"/>
          </p:cNvSpPr>
          <p:nvPr>
            <p:ph type="ftr" sz="quarter" idx="11"/>
          </p:nvPr>
        </p:nvSpPr>
        <p:spPr/>
        <p:txBody>
          <a:bodyPr/>
          <a:lstStyle/>
          <a:p>
            <a:r>
              <a:rPr lang="en-US" smtClean="0"/>
              <a:t>CCW, Sedona, ZA</a:t>
            </a:r>
            <a:endParaRPr lang="en-US"/>
          </a:p>
        </p:txBody>
      </p:sp>
      <p:sp>
        <p:nvSpPr>
          <p:cNvPr id="6" name="Slide Number Placeholder 5"/>
          <p:cNvSpPr>
            <a:spLocks noGrp="1"/>
          </p:cNvSpPr>
          <p:nvPr>
            <p:ph type="sldNum" sz="quarter" idx="12"/>
          </p:nvPr>
        </p:nvSpPr>
        <p:spPr/>
        <p:txBody>
          <a:bodyPr/>
          <a:lstStyle/>
          <a:p>
            <a:fld id="{80F13DAA-1CB3-4913-BEF0-E8CDE2DCC800}" type="slidenum">
              <a:rPr lang="en-US" smtClean="0"/>
              <a:t>22</a:t>
            </a:fld>
            <a:endParaRPr lang="en-US"/>
          </a:p>
        </p:txBody>
      </p:sp>
      <p:sp>
        <p:nvSpPr>
          <p:cNvPr id="9" name="TextBox 8"/>
          <p:cNvSpPr txBox="1"/>
          <p:nvPr/>
        </p:nvSpPr>
        <p:spPr>
          <a:xfrm>
            <a:off x="6032133" y="1078468"/>
            <a:ext cx="825867" cy="369332"/>
          </a:xfrm>
          <a:prstGeom prst="rect">
            <a:avLst/>
          </a:prstGeom>
          <a:noFill/>
        </p:spPr>
        <p:txBody>
          <a:bodyPr wrap="none" rtlCol="0">
            <a:spAutoFit/>
          </a:bodyPr>
          <a:lstStyle/>
          <a:p>
            <a:r>
              <a:rPr lang="en-US" dirty="0" smtClean="0">
                <a:solidFill>
                  <a:srgbClr val="0000FF"/>
                </a:solidFill>
              </a:rPr>
              <a:t>#Users</a:t>
            </a:r>
            <a:endParaRPr lang="en-US" dirty="0">
              <a:solidFill>
                <a:srgbClr val="0000FF"/>
              </a:solidFill>
            </a:endParaRPr>
          </a:p>
        </p:txBody>
      </p:sp>
      <p:sp>
        <p:nvSpPr>
          <p:cNvPr id="10" name="TextBox 9"/>
          <p:cNvSpPr txBox="1"/>
          <p:nvPr/>
        </p:nvSpPr>
        <p:spPr>
          <a:xfrm>
            <a:off x="6705600" y="1078468"/>
            <a:ext cx="2326278" cy="369332"/>
          </a:xfrm>
          <a:prstGeom prst="rect">
            <a:avLst/>
          </a:prstGeom>
          <a:noFill/>
        </p:spPr>
        <p:txBody>
          <a:bodyPr wrap="none" rtlCol="0">
            <a:spAutoFit/>
          </a:bodyPr>
          <a:lstStyle/>
          <a:p>
            <a:r>
              <a:rPr lang="en-US" dirty="0" smtClean="0">
                <a:solidFill>
                  <a:srgbClr val="FF0000"/>
                </a:solidFill>
              </a:rPr>
              <a:t>#Comments/Messages</a:t>
            </a:r>
            <a:endParaRPr lang="en-US" dirty="0">
              <a:solidFill>
                <a:srgbClr val="FF0000"/>
              </a:solidFill>
            </a:endParaRPr>
          </a:p>
        </p:txBody>
      </p:sp>
      <p:sp>
        <p:nvSpPr>
          <p:cNvPr id="11" name="Rectangle 10"/>
          <p:cNvSpPr/>
          <p:nvPr/>
        </p:nvSpPr>
        <p:spPr>
          <a:xfrm>
            <a:off x="6400800" y="1905000"/>
            <a:ext cx="381000" cy="4267200"/>
          </a:xfrm>
          <a:prstGeom prst="rect">
            <a:avLst/>
          </a:prstGeom>
          <a:noFill/>
          <a:ln w="5715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934200" y="1905000"/>
            <a:ext cx="533400" cy="426720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CNN6a00d83451db4269e20133f0365066970b-800w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152400"/>
            <a:ext cx="2298610" cy="1171127"/>
          </a:xfrm>
          <a:prstGeom prst="rect">
            <a:avLst/>
          </a:prstGeom>
        </p:spPr>
      </p:pic>
    </p:spTree>
    <p:extLst>
      <p:ext uri="{BB962C8B-B14F-4D97-AF65-F5344CB8AC3E}">
        <p14:creationId xmlns:p14="http://schemas.microsoft.com/office/powerpoint/2010/main" val="246757166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NA_CNN_00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2740"/>
            <a:ext cx="9144000" cy="4981860"/>
          </a:xfrm>
          <a:prstGeom prst="rect">
            <a:avLst/>
          </a:prstGeom>
        </p:spPr>
      </p:pic>
      <p:sp>
        <p:nvSpPr>
          <p:cNvPr id="4" name="Date Placeholder 3"/>
          <p:cNvSpPr>
            <a:spLocks noGrp="1"/>
          </p:cNvSpPr>
          <p:nvPr>
            <p:ph type="dt" sz="half" idx="10"/>
          </p:nvPr>
        </p:nvSpPr>
        <p:spPr/>
        <p:txBody>
          <a:bodyPr/>
          <a:lstStyle/>
          <a:p>
            <a:r>
              <a:rPr lang="en-US" smtClean="0"/>
              <a:t>11/08/2012</a:t>
            </a:r>
            <a:endParaRPr lang="en-US"/>
          </a:p>
        </p:txBody>
      </p:sp>
      <p:sp>
        <p:nvSpPr>
          <p:cNvPr id="5" name="Footer Placeholder 4"/>
          <p:cNvSpPr>
            <a:spLocks noGrp="1"/>
          </p:cNvSpPr>
          <p:nvPr>
            <p:ph type="ftr" sz="quarter" idx="11"/>
          </p:nvPr>
        </p:nvSpPr>
        <p:spPr/>
        <p:txBody>
          <a:bodyPr/>
          <a:lstStyle/>
          <a:p>
            <a:r>
              <a:rPr lang="en-US" smtClean="0"/>
              <a:t>CCW, Sedona, ZA</a:t>
            </a:r>
            <a:endParaRPr lang="en-US"/>
          </a:p>
        </p:txBody>
      </p:sp>
      <p:sp>
        <p:nvSpPr>
          <p:cNvPr id="6" name="Slide Number Placeholder 5"/>
          <p:cNvSpPr>
            <a:spLocks noGrp="1"/>
          </p:cNvSpPr>
          <p:nvPr>
            <p:ph type="sldNum" sz="quarter" idx="12"/>
          </p:nvPr>
        </p:nvSpPr>
        <p:spPr/>
        <p:txBody>
          <a:bodyPr/>
          <a:lstStyle/>
          <a:p>
            <a:fld id="{80F13DAA-1CB3-4913-BEF0-E8CDE2DCC800}" type="slidenum">
              <a:rPr lang="en-US" smtClean="0"/>
              <a:t>23</a:t>
            </a:fld>
            <a:endParaRPr lang="en-US"/>
          </a:p>
        </p:txBody>
      </p:sp>
      <p:sp>
        <p:nvSpPr>
          <p:cNvPr id="9" name="TextBox 8"/>
          <p:cNvSpPr txBox="1"/>
          <p:nvPr/>
        </p:nvSpPr>
        <p:spPr>
          <a:xfrm>
            <a:off x="6032133" y="1078468"/>
            <a:ext cx="825867" cy="369332"/>
          </a:xfrm>
          <a:prstGeom prst="rect">
            <a:avLst/>
          </a:prstGeom>
          <a:noFill/>
        </p:spPr>
        <p:txBody>
          <a:bodyPr wrap="none" rtlCol="0">
            <a:spAutoFit/>
          </a:bodyPr>
          <a:lstStyle/>
          <a:p>
            <a:r>
              <a:rPr lang="en-US" dirty="0" smtClean="0">
                <a:solidFill>
                  <a:srgbClr val="0000FF"/>
                </a:solidFill>
              </a:rPr>
              <a:t>#Users</a:t>
            </a:r>
            <a:endParaRPr lang="en-US" dirty="0">
              <a:solidFill>
                <a:srgbClr val="0000FF"/>
              </a:solidFill>
            </a:endParaRPr>
          </a:p>
        </p:txBody>
      </p:sp>
      <p:sp>
        <p:nvSpPr>
          <p:cNvPr id="10" name="TextBox 9"/>
          <p:cNvSpPr txBox="1"/>
          <p:nvPr/>
        </p:nvSpPr>
        <p:spPr>
          <a:xfrm>
            <a:off x="6705600" y="1078468"/>
            <a:ext cx="2326278" cy="369332"/>
          </a:xfrm>
          <a:prstGeom prst="rect">
            <a:avLst/>
          </a:prstGeom>
          <a:noFill/>
        </p:spPr>
        <p:txBody>
          <a:bodyPr wrap="none" rtlCol="0">
            <a:spAutoFit/>
          </a:bodyPr>
          <a:lstStyle/>
          <a:p>
            <a:r>
              <a:rPr lang="en-US" dirty="0" smtClean="0">
                <a:solidFill>
                  <a:srgbClr val="FF0000"/>
                </a:solidFill>
              </a:rPr>
              <a:t>#Comments/Messages</a:t>
            </a:r>
            <a:endParaRPr lang="en-US" dirty="0">
              <a:solidFill>
                <a:srgbClr val="FF0000"/>
              </a:solidFill>
            </a:endParaRPr>
          </a:p>
        </p:txBody>
      </p:sp>
      <p:sp>
        <p:nvSpPr>
          <p:cNvPr id="11" name="Rectangle 10"/>
          <p:cNvSpPr/>
          <p:nvPr/>
        </p:nvSpPr>
        <p:spPr>
          <a:xfrm>
            <a:off x="6172200" y="1905000"/>
            <a:ext cx="533400" cy="4267200"/>
          </a:xfrm>
          <a:prstGeom prst="rect">
            <a:avLst/>
          </a:prstGeom>
          <a:noFill/>
          <a:ln w="5715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858000" y="1905000"/>
            <a:ext cx="457200" cy="426720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CNN6a00d83451db4269e20133f0365066970b-800w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152400"/>
            <a:ext cx="2298610" cy="1171127"/>
          </a:xfrm>
          <a:prstGeom prst="rect">
            <a:avLst/>
          </a:prstGeom>
        </p:spPr>
      </p:pic>
      <p:sp>
        <p:nvSpPr>
          <p:cNvPr id="14" name="Rectangle 13"/>
          <p:cNvSpPr/>
          <p:nvPr/>
        </p:nvSpPr>
        <p:spPr>
          <a:xfrm>
            <a:off x="0" y="2590800"/>
            <a:ext cx="9144000" cy="152400"/>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112620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A_FoxNew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981860"/>
          </a:xfrm>
          <a:prstGeom prst="rect">
            <a:avLst/>
          </a:prstGeom>
        </p:spPr>
      </p:pic>
      <p:sp>
        <p:nvSpPr>
          <p:cNvPr id="4" name="Date Placeholder 3"/>
          <p:cNvSpPr>
            <a:spLocks noGrp="1"/>
          </p:cNvSpPr>
          <p:nvPr>
            <p:ph type="dt" sz="half" idx="10"/>
          </p:nvPr>
        </p:nvSpPr>
        <p:spPr/>
        <p:txBody>
          <a:bodyPr/>
          <a:lstStyle/>
          <a:p>
            <a:r>
              <a:rPr lang="en-US" smtClean="0"/>
              <a:t>11/08/2012</a:t>
            </a:r>
            <a:endParaRPr lang="en-US"/>
          </a:p>
        </p:txBody>
      </p:sp>
      <p:sp>
        <p:nvSpPr>
          <p:cNvPr id="5" name="Footer Placeholder 4"/>
          <p:cNvSpPr>
            <a:spLocks noGrp="1"/>
          </p:cNvSpPr>
          <p:nvPr>
            <p:ph type="ftr" sz="quarter" idx="11"/>
          </p:nvPr>
        </p:nvSpPr>
        <p:spPr/>
        <p:txBody>
          <a:bodyPr/>
          <a:lstStyle/>
          <a:p>
            <a:r>
              <a:rPr lang="en-US" smtClean="0"/>
              <a:t>CCW, Sedona, ZA</a:t>
            </a:r>
            <a:endParaRPr lang="en-US"/>
          </a:p>
        </p:txBody>
      </p:sp>
      <p:sp>
        <p:nvSpPr>
          <p:cNvPr id="6" name="Slide Number Placeholder 5"/>
          <p:cNvSpPr>
            <a:spLocks noGrp="1"/>
          </p:cNvSpPr>
          <p:nvPr>
            <p:ph type="sldNum" sz="quarter" idx="12"/>
          </p:nvPr>
        </p:nvSpPr>
        <p:spPr/>
        <p:txBody>
          <a:bodyPr/>
          <a:lstStyle/>
          <a:p>
            <a:fld id="{80F13DAA-1CB3-4913-BEF0-E8CDE2DCC800}" type="slidenum">
              <a:rPr lang="en-US" smtClean="0"/>
              <a:t>24</a:t>
            </a:fld>
            <a:endParaRPr lang="en-US"/>
          </a:p>
        </p:txBody>
      </p:sp>
      <p:sp>
        <p:nvSpPr>
          <p:cNvPr id="9" name="TextBox 8"/>
          <p:cNvSpPr txBox="1"/>
          <p:nvPr/>
        </p:nvSpPr>
        <p:spPr>
          <a:xfrm>
            <a:off x="6032133" y="1078468"/>
            <a:ext cx="825867" cy="369332"/>
          </a:xfrm>
          <a:prstGeom prst="rect">
            <a:avLst/>
          </a:prstGeom>
          <a:noFill/>
        </p:spPr>
        <p:txBody>
          <a:bodyPr wrap="none" rtlCol="0">
            <a:spAutoFit/>
          </a:bodyPr>
          <a:lstStyle/>
          <a:p>
            <a:r>
              <a:rPr lang="en-US" dirty="0" smtClean="0">
                <a:solidFill>
                  <a:srgbClr val="0000FF"/>
                </a:solidFill>
              </a:rPr>
              <a:t>#Users</a:t>
            </a:r>
            <a:endParaRPr lang="en-US" dirty="0">
              <a:solidFill>
                <a:srgbClr val="0000FF"/>
              </a:solidFill>
            </a:endParaRPr>
          </a:p>
        </p:txBody>
      </p:sp>
      <p:sp>
        <p:nvSpPr>
          <p:cNvPr id="10" name="TextBox 9"/>
          <p:cNvSpPr txBox="1"/>
          <p:nvPr/>
        </p:nvSpPr>
        <p:spPr>
          <a:xfrm>
            <a:off x="6705600" y="1078468"/>
            <a:ext cx="2326278" cy="369332"/>
          </a:xfrm>
          <a:prstGeom prst="rect">
            <a:avLst/>
          </a:prstGeom>
          <a:noFill/>
        </p:spPr>
        <p:txBody>
          <a:bodyPr wrap="none" rtlCol="0">
            <a:spAutoFit/>
          </a:bodyPr>
          <a:lstStyle/>
          <a:p>
            <a:r>
              <a:rPr lang="en-US" dirty="0" smtClean="0">
                <a:solidFill>
                  <a:srgbClr val="FF0000"/>
                </a:solidFill>
              </a:rPr>
              <a:t>#Comments/Messages</a:t>
            </a:r>
            <a:endParaRPr lang="en-US" dirty="0">
              <a:solidFill>
                <a:srgbClr val="FF0000"/>
              </a:solidFill>
            </a:endParaRPr>
          </a:p>
        </p:txBody>
      </p:sp>
      <p:sp>
        <p:nvSpPr>
          <p:cNvPr id="11" name="Rectangle 10"/>
          <p:cNvSpPr/>
          <p:nvPr/>
        </p:nvSpPr>
        <p:spPr>
          <a:xfrm>
            <a:off x="6172200" y="1905000"/>
            <a:ext cx="533400" cy="4267200"/>
          </a:xfrm>
          <a:prstGeom prst="rect">
            <a:avLst/>
          </a:prstGeom>
          <a:noFill/>
          <a:ln w="5715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781800" y="1905000"/>
            <a:ext cx="533400" cy="426720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FoxNew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29376"/>
            <a:ext cx="1447800" cy="1415910"/>
          </a:xfrm>
          <a:prstGeom prst="rect">
            <a:avLst/>
          </a:prstGeom>
        </p:spPr>
      </p:pic>
      <p:sp>
        <p:nvSpPr>
          <p:cNvPr id="15" name="Rectangle 14"/>
          <p:cNvSpPr/>
          <p:nvPr/>
        </p:nvSpPr>
        <p:spPr>
          <a:xfrm>
            <a:off x="0" y="2057400"/>
            <a:ext cx="9144000" cy="152400"/>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18003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NA_FoxNews_right.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981860"/>
          </a:xfrm>
          <a:prstGeom prst="rect">
            <a:avLst/>
          </a:prstGeom>
        </p:spPr>
      </p:pic>
      <p:sp>
        <p:nvSpPr>
          <p:cNvPr id="4" name="Date Placeholder 3"/>
          <p:cNvSpPr>
            <a:spLocks noGrp="1"/>
          </p:cNvSpPr>
          <p:nvPr>
            <p:ph type="dt" sz="half" idx="10"/>
          </p:nvPr>
        </p:nvSpPr>
        <p:spPr/>
        <p:txBody>
          <a:bodyPr/>
          <a:lstStyle/>
          <a:p>
            <a:r>
              <a:rPr lang="en-US" smtClean="0"/>
              <a:t>11/08/2012</a:t>
            </a:r>
            <a:endParaRPr lang="en-US"/>
          </a:p>
        </p:txBody>
      </p:sp>
      <p:sp>
        <p:nvSpPr>
          <p:cNvPr id="5" name="Footer Placeholder 4"/>
          <p:cNvSpPr>
            <a:spLocks noGrp="1"/>
          </p:cNvSpPr>
          <p:nvPr>
            <p:ph type="ftr" sz="quarter" idx="11"/>
          </p:nvPr>
        </p:nvSpPr>
        <p:spPr/>
        <p:txBody>
          <a:bodyPr/>
          <a:lstStyle/>
          <a:p>
            <a:r>
              <a:rPr lang="en-US" smtClean="0"/>
              <a:t>CCW, Sedona, ZA</a:t>
            </a:r>
            <a:endParaRPr lang="en-US"/>
          </a:p>
        </p:txBody>
      </p:sp>
      <p:sp>
        <p:nvSpPr>
          <p:cNvPr id="6" name="Slide Number Placeholder 5"/>
          <p:cNvSpPr>
            <a:spLocks noGrp="1"/>
          </p:cNvSpPr>
          <p:nvPr>
            <p:ph type="sldNum" sz="quarter" idx="12"/>
          </p:nvPr>
        </p:nvSpPr>
        <p:spPr/>
        <p:txBody>
          <a:bodyPr/>
          <a:lstStyle/>
          <a:p>
            <a:fld id="{80F13DAA-1CB3-4913-BEF0-E8CDE2DCC800}" type="slidenum">
              <a:rPr lang="en-US" smtClean="0"/>
              <a:t>25</a:t>
            </a:fld>
            <a:endParaRPr lang="en-US"/>
          </a:p>
        </p:txBody>
      </p:sp>
      <p:sp>
        <p:nvSpPr>
          <p:cNvPr id="9" name="TextBox 8"/>
          <p:cNvSpPr txBox="1"/>
          <p:nvPr/>
        </p:nvSpPr>
        <p:spPr>
          <a:xfrm>
            <a:off x="3581400" y="1078468"/>
            <a:ext cx="825867" cy="369332"/>
          </a:xfrm>
          <a:prstGeom prst="rect">
            <a:avLst/>
          </a:prstGeom>
          <a:noFill/>
        </p:spPr>
        <p:txBody>
          <a:bodyPr wrap="none" rtlCol="0">
            <a:spAutoFit/>
          </a:bodyPr>
          <a:lstStyle/>
          <a:p>
            <a:r>
              <a:rPr lang="en-US" dirty="0" smtClean="0">
                <a:solidFill>
                  <a:srgbClr val="0000FF"/>
                </a:solidFill>
              </a:rPr>
              <a:t>#Users</a:t>
            </a:r>
            <a:endParaRPr lang="en-US" dirty="0">
              <a:solidFill>
                <a:srgbClr val="0000FF"/>
              </a:solidFill>
            </a:endParaRPr>
          </a:p>
        </p:txBody>
      </p:sp>
      <p:sp>
        <p:nvSpPr>
          <p:cNvPr id="10" name="TextBox 9"/>
          <p:cNvSpPr txBox="1"/>
          <p:nvPr/>
        </p:nvSpPr>
        <p:spPr>
          <a:xfrm>
            <a:off x="4303122" y="1078468"/>
            <a:ext cx="2326278" cy="369332"/>
          </a:xfrm>
          <a:prstGeom prst="rect">
            <a:avLst/>
          </a:prstGeom>
          <a:noFill/>
        </p:spPr>
        <p:txBody>
          <a:bodyPr wrap="none" rtlCol="0">
            <a:spAutoFit/>
          </a:bodyPr>
          <a:lstStyle/>
          <a:p>
            <a:r>
              <a:rPr lang="en-US" dirty="0" smtClean="0">
                <a:solidFill>
                  <a:srgbClr val="FF0000"/>
                </a:solidFill>
              </a:rPr>
              <a:t>#Comments/Messages</a:t>
            </a:r>
            <a:endParaRPr lang="en-US" dirty="0">
              <a:solidFill>
                <a:srgbClr val="FF0000"/>
              </a:solidFill>
            </a:endParaRPr>
          </a:p>
        </p:txBody>
      </p:sp>
      <p:sp>
        <p:nvSpPr>
          <p:cNvPr id="11" name="Rectangle 10"/>
          <p:cNvSpPr/>
          <p:nvPr/>
        </p:nvSpPr>
        <p:spPr>
          <a:xfrm>
            <a:off x="3721467" y="1905000"/>
            <a:ext cx="533400" cy="4267200"/>
          </a:xfrm>
          <a:prstGeom prst="rect">
            <a:avLst/>
          </a:prstGeom>
          <a:noFill/>
          <a:ln w="5715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331067" y="1905000"/>
            <a:ext cx="533400" cy="426720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010400" y="1905000"/>
            <a:ext cx="457200" cy="4267200"/>
          </a:xfrm>
          <a:prstGeom prst="rect">
            <a:avLst/>
          </a:prstGeom>
          <a:noFill/>
          <a:ln w="5715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543800" y="1905000"/>
            <a:ext cx="457200" cy="426720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8077200" y="1905000"/>
            <a:ext cx="457200" cy="4267200"/>
          </a:xfrm>
          <a:prstGeom prst="rect">
            <a:avLst/>
          </a:prstGeom>
          <a:noFill/>
          <a:ln w="5715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8534400" y="1905000"/>
            <a:ext cx="457200" cy="4267200"/>
          </a:xfrm>
          <a:prstGeom prst="rect">
            <a:avLst/>
          </a:prstGeom>
          <a:noFill/>
          <a:ln w="5715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784559" y="6183868"/>
            <a:ext cx="1759241" cy="369332"/>
          </a:xfrm>
          <a:prstGeom prst="rect">
            <a:avLst/>
          </a:prstGeom>
          <a:noFill/>
        </p:spPr>
        <p:txBody>
          <a:bodyPr wrap="none" rtlCol="0">
            <a:spAutoFit/>
          </a:bodyPr>
          <a:lstStyle/>
          <a:p>
            <a:r>
              <a:rPr lang="en-US" dirty="0" smtClean="0"/>
              <a:t>Positive Emotion</a:t>
            </a:r>
            <a:endParaRPr lang="en-US" dirty="0"/>
          </a:p>
        </p:txBody>
      </p:sp>
      <p:sp>
        <p:nvSpPr>
          <p:cNvPr id="17" name="TextBox 16"/>
          <p:cNvSpPr txBox="1"/>
          <p:nvPr/>
        </p:nvSpPr>
        <p:spPr>
          <a:xfrm>
            <a:off x="6629400" y="6412468"/>
            <a:ext cx="1858088" cy="369332"/>
          </a:xfrm>
          <a:prstGeom prst="rect">
            <a:avLst/>
          </a:prstGeom>
          <a:noFill/>
        </p:spPr>
        <p:txBody>
          <a:bodyPr wrap="none" rtlCol="0">
            <a:spAutoFit/>
          </a:bodyPr>
          <a:lstStyle/>
          <a:p>
            <a:r>
              <a:rPr lang="en-US" dirty="0" smtClean="0">
                <a:solidFill>
                  <a:srgbClr val="FF0000"/>
                </a:solidFill>
              </a:rPr>
              <a:t>Negative Emotion</a:t>
            </a:r>
            <a:endParaRPr lang="en-US" dirty="0">
              <a:solidFill>
                <a:srgbClr val="FF0000"/>
              </a:solidFill>
            </a:endParaRPr>
          </a:p>
        </p:txBody>
      </p:sp>
      <p:sp>
        <p:nvSpPr>
          <p:cNvPr id="18" name="TextBox 17"/>
          <p:cNvSpPr txBox="1"/>
          <p:nvPr/>
        </p:nvSpPr>
        <p:spPr>
          <a:xfrm>
            <a:off x="8001000" y="6096000"/>
            <a:ext cx="1185766" cy="369332"/>
          </a:xfrm>
          <a:prstGeom prst="rect">
            <a:avLst/>
          </a:prstGeom>
          <a:noFill/>
          <a:ln>
            <a:solidFill>
              <a:srgbClr val="660066"/>
            </a:solidFill>
          </a:ln>
        </p:spPr>
        <p:txBody>
          <a:bodyPr wrap="none" rtlCol="0">
            <a:spAutoFit/>
          </a:bodyPr>
          <a:lstStyle/>
          <a:p>
            <a:r>
              <a:rPr lang="en-US" dirty="0" smtClean="0"/>
              <a:t>Sad  Anger</a:t>
            </a:r>
            <a:endParaRPr lang="en-US" dirty="0"/>
          </a:p>
        </p:txBody>
      </p:sp>
      <p:cxnSp>
        <p:nvCxnSpPr>
          <p:cNvPr id="20" name="Straight Arrow Connector 19"/>
          <p:cNvCxnSpPr>
            <a:stCxn id="17" idx="0"/>
          </p:cNvCxnSpPr>
          <p:nvPr/>
        </p:nvCxnSpPr>
        <p:spPr>
          <a:xfrm flipV="1">
            <a:off x="7558444" y="5867400"/>
            <a:ext cx="290156" cy="545068"/>
          </a:xfrm>
          <a:prstGeom prst="straightConnector1">
            <a:avLst/>
          </a:prstGeom>
          <a:ln w="38100" cmpd="sng">
            <a:solidFill>
              <a:schemeClr val="accent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8229600" y="5562600"/>
            <a:ext cx="76200" cy="457200"/>
          </a:xfrm>
          <a:prstGeom prst="straightConnector1">
            <a:avLst/>
          </a:prstGeom>
          <a:ln w="38100" cmpd="sng">
            <a:solidFill>
              <a:schemeClr val="accent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8676450" y="5867400"/>
            <a:ext cx="86550" cy="381000"/>
          </a:xfrm>
          <a:prstGeom prst="straightConnector1">
            <a:avLst/>
          </a:prstGeom>
          <a:ln w="38100" cmpd="sng">
            <a:solidFill>
              <a:schemeClr val="accent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6705600" y="5867400"/>
            <a:ext cx="457200" cy="381000"/>
          </a:xfrm>
          <a:prstGeom prst="straightConnector1">
            <a:avLst/>
          </a:prstGeom>
          <a:ln w="38100" cmpd="sng">
            <a:solidFill>
              <a:schemeClr val="accent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pic>
        <p:nvPicPr>
          <p:cNvPr id="24" name="Picture 23" descr="FoxNew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29376"/>
            <a:ext cx="1447800" cy="1415910"/>
          </a:xfrm>
          <a:prstGeom prst="rect">
            <a:avLst/>
          </a:prstGeom>
        </p:spPr>
      </p:pic>
      <p:sp>
        <p:nvSpPr>
          <p:cNvPr id="25" name="Rectangle 24"/>
          <p:cNvSpPr/>
          <p:nvPr/>
        </p:nvSpPr>
        <p:spPr>
          <a:xfrm>
            <a:off x="0" y="2057400"/>
            <a:ext cx="9144000" cy="152400"/>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575156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11/08/2012</a:t>
            </a:r>
            <a:endParaRPr lang="en-US"/>
          </a:p>
        </p:txBody>
      </p:sp>
      <p:sp>
        <p:nvSpPr>
          <p:cNvPr id="5" name="Footer Placeholder 4"/>
          <p:cNvSpPr>
            <a:spLocks noGrp="1"/>
          </p:cNvSpPr>
          <p:nvPr>
            <p:ph type="ftr" sz="quarter" idx="11"/>
          </p:nvPr>
        </p:nvSpPr>
        <p:spPr/>
        <p:txBody>
          <a:bodyPr/>
          <a:lstStyle/>
          <a:p>
            <a:r>
              <a:rPr lang="en-US" smtClean="0"/>
              <a:t>CCW, Sedona, ZA</a:t>
            </a:r>
            <a:endParaRPr lang="en-US"/>
          </a:p>
        </p:txBody>
      </p:sp>
      <p:sp>
        <p:nvSpPr>
          <p:cNvPr id="6" name="Slide Number Placeholder 5"/>
          <p:cNvSpPr>
            <a:spLocks noGrp="1"/>
          </p:cNvSpPr>
          <p:nvPr>
            <p:ph type="sldNum" sz="quarter" idx="12"/>
          </p:nvPr>
        </p:nvSpPr>
        <p:spPr/>
        <p:txBody>
          <a:bodyPr/>
          <a:lstStyle/>
          <a:p>
            <a:fld id="{80F13DAA-1CB3-4913-BEF0-E8CDE2DCC800}" type="slidenum">
              <a:rPr lang="en-US" smtClean="0"/>
              <a:t>26</a:t>
            </a:fld>
            <a:endParaRPr lang="en-US"/>
          </a:p>
        </p:txBody>
      </p:sp>
      <p:sp>
        <p:nvSpPr>
          <p:cNvPr id="7" name="Folded Corner 6"/>
          <p:cNvSpPr/>
          <p:nvPr/>
        </p:nvSpPr>
        <p:spPr>
          <a:xfrm>
            <a:off x="5334000" y="990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olded Corner 7"/>
          <p:cNvSpPr/>
          <p:nvPr/>
        </p:nvSpPr>
        <p:spPr>
          <a:xfrm>
            <a:off x="5334000" y="1752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olded Corner 8"/>
          <p:cNvSpPr/>
          <p:nvPr/>
        </p:nvSpPr>
        <p:spPr>
          <a:xfrm>
            <a:off x="5334000" y="2514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olded Corner 9"/>
          <p:cNvSpPr/>
          <p:nvPr/>
        </p:nvSpPr>
        <p:spPr>
          <a:xfrm>
            <a:off x="5334000" y="3276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olded Corner 10"/>
          <p:cNvSpPr/>
          <p:nvPr/>
        </p:nvSpPr>
        <p:spPr>
          <a:xfrm>
            <a:off x="5334000" y="4038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lded Corner 11"/>
          <p:cNvSpPr/>
          <p:nvPr/>
        </p:nvSpPr>
        <p:spPr>
          <a:xfrm>
            <a:off x="5334000" y="4800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olded Corner 12"/>
          <p:cNvSpPr/>
          <p:nvPr/>
        </p:nvSpPr>
        <p:spPr>
          <a:xfrm>
            <a:off x="5334000" y="5562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Oval 1"/>
          <p:cNvSpPr/>
          <p:nvPr/>
        </p:nvSpPr>
        <p:spPr>
          <a:xfrm>
            <a:off x="1905000" y="10668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762000" y="2209800"/>
            <a:ext cx="457200" cy="457200"/>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2514600" y="25908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1066800" y="3505200"/>
            <a:ext cx="457200" cy="457200"/>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057400" y="4724400"/>
            <a:ext cx="457200" cy="457200"/>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a:stCxn id="2" idx="6"/>
            <a:endCxn id="9" idx="1"/>
          </p:cNvCxnSpPr>
          <p:nvPr/>
        </p:nvCxnSpPr>
        <p:spPr>
          <a:xfrm>
            <a:off x="2362200" y="1295400"/>
            <a:ext cx="2971800" cy="14478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4" idx="6"/>
            <a:endCxn id="8" idx="1"/>
          </p:cNvCxnSpPr>
          <p:nvPr/>
        </p:nvCxnSpPr>
        <p:spPr>
          <a:xfrm flipV="1">
            <a:off x="1219200" y="1981200"/>
            <a:ext cx="4114800" cy="4572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5" idx="6"/>
            <a:endCxn id="8" idx="1"/>
          </p:cNvCxnSpPr>
          <p:nvPr/>
        </p:nvCxnSpPr>
        <p:spPr>
          <a:xfrm flipV="1">
            <a:off x="2971800" y="1981200"/>
            <a:ext cx="2362200" cy="8382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7" idx="6"/>
            <a:endCxn id="11" idx="1"/>
          </p:cNvCxnSpPr>
          <p:nvPr/>
        </p:nvCxnSpPr>
        <p:spPr>
          <a:xfrm flipV="1">
            <a:off x="2514600" y="4267200"/>
            <a:ext cx="2819400" cy="6858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8" name="Curved Connector 27"/>
          <p:cNvCxnSpPr/>
          <p:nvPr/>
        </p:nvCxnSpPr>
        <p:spPr>
          <a:xfrm>
            <a:off x="6324600" y="1219200"/>
            <a:ext cx="12700" cy="3048000"/>
          </a:xfrm>
          <a:prstGeom prst="curvedConnector3">
            <a:avLst>
              <a:gd name="adj1" fmla="val 753195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Curved Connector 28"/>
          <p:cNvCxnSpPr/>
          <p:nvPr/>
        </p:nvCxnSpPr>
        <p:spPr>
          <a:xfrm flipV="1">
            <a:off x="6324600" y="2743200"/>
            <a:ext cx="12700" cy="2286000"/>
          </a:xfrm>
          <a:prstGeom prst="curvedConnector3">
            <a:avLst>
              <a:gd name="adj1" fmla="val 4483039"/>
            </a:avLst>
          </a:prstGeom>
          <a:ln>
            <a:tailEnd type="arrow"/>
          </a:ln>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76200" y="685800"/>
            <a:ext cx="3581400" cy="38862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85800" y="2438400"/>
            <a:ext cx="3581400" cy="3352800"/>
          </a:xfrm>
          <a:prstGeom prst="ellipse">
            <a:avLst/>
          </a:prstGeom>
          <a:no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p:cNvCxnSpPr>
            <a:stCxn id="2" idx="3"/>
            <a:endCxn id="14" idx="7"/>
          </p:cNvCxnSpPr>
          <p:nvPr/>
        </p:nvCxnSpPr>
        <p:spPr>
          <a:xfrm flipH="1">
            <a:off x="1152245" y="1457045"/>
            <a:ext cx="819710" cy="81971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6" idx="0"/>
            <a:endCxn id="14" idx="4"/>
          </p:cNvCxnSpPr>
          <p:nvPr/>
        </p:nvCxnSpPr>
        <p:spPr>
          <a:xfrm flipH="1" flipV="1">
            <a:off x="990600" y="2667000"/>
            <a:ext cx="304800" cy="83820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16" idx="6"/>
            <a:endCxn id="15" idx="3"/>
          </p:cNvCxnSpPr>
          <p:nvPr/>
        </p:nvCxnSpPr>
        <p:spPr>
          <a:xfrm flipV="1">
            <a:off x="1524000" y="2981045"/>
            <a:ext cx="1057555" cy="752755"/>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16" idx="5"/>
            <a:endCxn id="17" idx="1"/>
          </p:cNvCxnSpPr>
          <p:nvPr/>
        </p:nvCxnSpPr>
        <p:spPr>
          <a:xfrm>
            <a:off x="1457045" y="3895445"/>
            <a:ext cx="667310" cy="89591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128095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11/08/2012</a:t>
            </a:r>
            <a:endParaRPr lang="en-US"/>
          </a:p>
        </p:txBody>
      </p:sp>
      <p:sp>
        <p:nvSpPr>
          <p:cNvPr id="5" name="Footer Placeholder 4"/>
          <p:cNvSpPr>
            <a:spLocks noGrp="1"/>
          </p:cNvSpPr>
          <p:nvPr>
            <p:ph type="ftr" sz="quarter" idx="11"/>
          </p:nvPr>
        </p:nvSpPr>
        <p:spPr/>
        <p:txBody>
          <a:bodyPr/>
          <a:lstStyle/>
          <a:p>
            <a:r>
              <a:rPr lang="en-US" smtClean="0"/>
              <a:t>CCW, Sedona, ZA</a:t>
            </a:r>
            <a:endParaRPr lang="en-US"/>
          </a:p>
        </p:txBody>
      </p:sp>
      <p:sp>
        <p:nvSpPr>
          <p:cNvPr id="6" name="Slide Number Placeholder 5"/>
          <p:cNvSpPr>
            <a:spLocks noGrp="1"/>
          </p:cNvSpPr>
          <p:nvPr>
            <p:ph type="sldNum" sz="quarter" idx="12"/>
          </p:nvPr>
        </p:nvSpPr>
        <p:spPr/>
        <p:txBody>
          <a:bodyPr/>
          <a:lstStyle/>
          <a:p>
            <a:fld id="{80F13DAA-1CB3-4913-BEF0-E8CDE2DCC800}" type="slidenum">
              <a:rPr lang="en-US" smtClean="0"/>
              <a:t>27</a:t>
            </a:fld>
            <a:endParaRPr lang="en-US"/>
          </a:p>
        </p:txBody>
      </p:sp>
      <p:sp>
        <p:nvSpPr>
          <p:cNvPr id="7" name="Folded Corner 6"/>
          <p:cNvSpPr/>
          <p:nvPr/>
        </p:nvSpPr>
        <p:spPr>
          <a:xfrm>
            <a:off x="5334000" y="990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olded Corner 7"/>
          <p:cNvSpPr/>
          <p:nvPr/>
        </p:nvSpPr>
        <p:spPr>
          <a:xfrm>
            <a:off x="5334000" y="1752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olded Corner 8"/>
          <p:cNvSpPr/>
          <p:nvPr/>
        </p:nvSpPr>
        <p:spPr>
          <a:xfrm>
            <a:off x="5334000" y="2514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olded Corner 9"/>
          <p:cNvSpPr/>
          <p:nvPr/>
        </p:nvSpPr>
        <p:spPr>
          <a:xfrm>
            <a:off x="5334000" y="3276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olded Corner 10"/>
          <p:cNvSpPr/>
          <p:nvPr/>
        </p:nvSpPr>
        <p:spPr>
          <a:xfrm>
            <a:off x="5334000" y="4038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lded Corner 11"/>
          <p:cNvSpPr/>
          <p:nvPr/>
        </p:nvSpPr>
        <p:spPr>
          <a:xfrm>
            <a:off x="5334000" y="4800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olded Corner 12"/>
          <p:cNvSpPr/>
          <p:nvPr/>
        </p:nvSpPr>
        <p:spPr>
          <a:xfrm>
            <a:off x="5334000" y="5562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Oval 1"/>
          <p:cNvSpPr/>
          <p:nvPr/>
        </p:nvSpPr>
        <p:spPr>
          <a:xfrm>
            <a:off x="1905000" y="10668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762000" y="2209800"/>
            <a:ext cx="457200" cy="457200"/>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2514600" y="25908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1066800" y="3505200"/>
            <a:ext cx="457200" cy="457200"/>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057400" y="4724400"/>
            <a:ext cx="457200" cy="457200"/>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a:stCxn id="2" idx="6"/>
            <a:endCxn id="9" idx="1"/>
          </p:cNvCxnSpPr>
          <p:nvPr/>
        </p:nvCxnSpPr>
        <p:spPr>
          <a:xfrm>
            <a:off x="2362200" y="1295400"/>
            <a:ext cx="2971800" cy="14478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4" idx="6"/>
            <a:endCxn id="8" idx="1"/>
          </p:cNvCxnSpPr>
          <p:nvPr/>
        </p:nvCxnSpPr>
        <p:spPr>
          <a:xfrm flipV="1">
            <a:off x="1219200" y="1981200"/>
            <a:ext cx="4114800" cy="4572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5" idx="6"/>
            <a:endCxn id="8" idx="1"/>
          </p:cNvCxnSpPr>
          <p:nvPr/>
        </p:nvCxnSpPr>
        <p:spPr>
          <a:xfrm flipV="1">
            <a:off x="2971800" y="1981200"/>
            <a:ext cx="2362200" cy="8382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7" idx="6"/>
            <a:endCxn id="11" idx="1"/>
          </p:cNvCxnSpPr>
          <p:nvPr/>
        </p:nvCxnSpPr>
        <p:spPr>
          <a:xfrm flipV="1">
            <a:off x="2514600" y="4267200"/>
            <a:ext cx="2819400" cy="6858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8" name="Curved Connector 27"/>
          <p:cNvCxnSpPr/>
          <p:nvPr/>
        </p:nvCxnSpPr>
        <p:spPr>
          <a:xfrm>
            <a:off x="6324600" y="1219200"/>
            <a:ext cx="12700" cy="3048000"/>
          </a:xfrm>
          <a:prstGeom prst="curvedConnector3">
            <a:avLst>
              <a:gd name="adj1" fmla="val 753195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Curved Connector 28"/>
          <p:cNvCxnSpPr/>
          <p:nvPr/>
        </p:nvCxnSpPr>
        <p:spPr>
          <a:xfrm flipV="1">
            <a:off x="6324600" y="2743200"/>
            <a:ext cx="12700" cy="2286000"/>
          </a:xfrm>
          <a:prstGeom prst="curvedConnector3">
            <a:avLst>
              <a:gd name="adj1" fmla="val 4483039"/>
            </a:avLst>
          </a:prstGeom>
          <a:ln>
            <a:tailEnd type="arrow"/>
          </a:ln>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76200" y="685800"/>
            <a:ext cx="3581400" cy="38862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85800" y="2438400"/>
            <a:ext cx="3581400" cy="3352800"/>
          </a:xfrm>
          <a:prstGeom prst="ellipse">
            <a:avLst/>
          </a:prstGeom>
          <a:no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p:cNvCxnSpPr>
            <a:stCxn id="2" idx="3"/>
            <a:endCxn id="14" idx="7"/>
          </p:cNvCxnSpPr>
          <p:nvPr/>
        </p:nvCxnSpPr>
        <p:spPr>
          <a:xfrm flipH="1">
            <a:off x="1152245" y="1457045"/>
            <a:ext cx="819710" cy="81971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6" idx="0"/>
            <a:endCxn id="14" idx="4"/>
          </p:cNvCxnSpPr>
          <p:nvPr/>
        </p:nvCxnSpPr>
        <p:spPr>
          <a:xfrm flipH="1" flipV="1">
            <a:off x="990600" y="2667000"/>
            <a:ext cx="304800" cy="83820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16" idx="6"/>
            <a:endCxn id="15" idx="3"/>
          </p:cNvCxnSpPr>
          <p:nvPr/>
        </p:nvCxnSpPr>
        <p:spPr>
          <a:xfrm flipV="1">
            <a:off x="1524000" y="2981045"/>
            <a:ext cx="1057555" cy="752755"/>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16" idx="5"/>
            <a:endCxn id="17" idx="1"/>
          </p:cNvCxnSpPr>
          <p:nvPr/>
        </p:nvCxnSpPr>
        <p:spPr>
          <a:xfrm>
            <a:off x="1457045" y="3895445"/>
            <a:ext cx="667310" cy="89591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Curved Connector 22"/>
          <p:cNvCxnSpPr/>
          <p:nvPr/>
        </p:nvCxnSpPr>
        <p:spPr>
          <a:xfrm rot="16200000" flipH="1">
            <a:off x="2590800" y="2133600"/>
            <a:ext cx="2743200" cy="1676400"/>
          </a:xfrm>
          <a:prstGeom prst="curvedConnector3">
            <a:avLst>
              <a:gd name="adj1" fmla="val 41278"/>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073188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11/08/2012</a:t>
            </a:r>
            <a:endParaRPr lang="en-US"/>
          </a:p>
        </p:txBody>
      </p:sp>
      <p:sp>
        <p:nvSpPr>
          <p:cNvPr id="5" name="Footer Placeholder 4"/>
          <p:cNvSpPr>
            <a:spLocks noGrp="1"/>
          </p:cNvSpPr>
          <p:nvPr>
            <p:ph type="ftr" sz="quarter" idx="11"/>
          </p:nvPr>
        </p:nvSpPr>
        <p:spPr/>
        <p:txBody>
          <a:bodyPr/>
          <a:lstStyle/>
          <a:p>
            <a:r>
              <a:rPr lang="en-US" smtClean="0"/>
              <a:t>CCW, Sedona, ZA</a:t>
            </a:r>
            <a:endParaRPr lang="en-US"/>
          </a:p>
        </p:txBody>
      </p:sp>
      <p:sp>
        <p:nvSpPr>
          <p:cNvPr id="6" name="Slide Number Placeholder 5"/>
          <p:cNvSpPr>
            <a:spLocks noGrp="1"/>
          </p:cNvSpPr>
          <p:nvPr>
            <p:ph type="sldNum" sz="quarter" idx="12"/>
          </p:nvPr>
        </p:nvSpPr>
        <p:spPr/>
        <p:txBody>
          <a:bodyPr/>
          <a:lstStyle/>
          <a:p>
            <a:fld id="{80F13DAA-1CB3-4913-BEF0-E8CDE2DCC800}" type="slidenum">
              <a:rPr lang="en-US" smtClean="0"/>
              <a:t>28</a:t>
            </a:fld>
            <a:endParaRPr lang="en-US"/>
          </a:p>
        </p:txBody>
      </p:sp>
      <p:sp>
        <p:nvSpPr>
          <p:cNvPr id="7" name="Folded Corner 6"/>
          <p:cNvSpPr/>
          <p:nvPr/>
        </p:nvSpPr>
        <p:spPr>
          <a:xfrm>
            <a:off x="5334000" y="990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olded Corner 7"/>
          <p:cNvSpPr/>
          <p:nvPr/>
        </p:nvSpPr>
        <p:spPr>
          <a:xfrm>
            <a:off x="5334000" y="1752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olded Corner 8"/>
          <p:cNvSpPr/>
          <p:nvPr/>
        </p:nvSpPr>
        <p:spPr>
          <a:xfrm>
            <a:off x="5334000" y="2514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olded Corner 9"/>
          <p:cNvSpPr/>
          <p:nvPr/>
        </p:nvSpPr>
        <p:spPr>
          <a:xfrm>
            <a:off x="5334000" y="3276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olded Corner 10"/>
          <p:cNvSpPr/>
          <p:nvPr/>
        </p:nvSpPr>
        <p:spPr>
          <a:xfrm>
            <a:off x="5334000" y="4038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lded Corner 11"/>
          <p:cNvSpPr/>
          <p:nvPr/>
        </p:nvSpPr>
        <p:spPr>
          <a:xfrm>
            <a:off x="5334000" y="4800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olded Corner 12"/>
          <p:cNvSpPr/>
          <p:nvPr/>
        </p:nvSpPr>
        <p:spPr>
          <a:xfrm>
            <a:off x="5334000" y="5562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Oval 1"/>
          <p:cNvSpPr/>
          <p:nvPr/>
        </p:nvSpPr>
        <p:spPr>
          <a:xfrm>
            <a:off x="1905000" y="10668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762000" y="2209800"/>
            <a:ext cx="457200" cy="457200"/>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2514600" y="25908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1066800" y="3505200"/>
            <a:ext cx="457200" cy="457200"/>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057400" y="4724400"/>
            <a:ext cx="457200" cy="457200"/>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a:stCxn id="2" idx="6"/>
            <a:endCxn id="9" idx="1"/>
          </p:cNvCxnSpPr>
          <p:nvPr/>
        </p:nvCxnSpPr>
        <p:spPr>
          <a:xfrm>
            <a:off x="2362200" y="1295400"/>
            <a:ext cx="2971800" cy="14478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4" idx="6"/>
            <a:endCxn id="8" idx="1"/>
          </p:cNvCxnSpPr>
          <p:nvPr/>
        </p:nvCxnSpPr>
        <p:spPr>
          <a:xfrm flipV="1">
            <a:off x="1219200" y="1981200"/>
            <a:ext cx="4114800" cy="4572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5" idx="6"/>
            <a:endCxn id="8" idx="1"/>
          </p:cNvCxnSpPr>
          <p:nvPr/>
        </p:nvCxnSpPr>
        <p:spPr>
          <a:xfrm flipV="1">
            <a:off x="2971800" y="1981200"/>
            <a:ext cx="2362200" cy="8382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7" idx="6"/>
            <a:endCxn id="11" idx="1"/>
          </p:cNvCxnSpPr>
          <p:nvPr/>
        </p:nvCxnSpPr>
        <p:spPr>
          <a:xfrm flipV="1">
            <a:off x="2514600" y="4267200"/>
            <a:ext cx="2819400" cy="6858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8" name="Curved Connector 27"/>
          <p:cNvCxnSpPr/>
          <p:nvPr/>
        </p:nvCxnSpPr>
        <p:spPr>
          <a:xfrm>
            <a:off x="6324600" y="1219200"/>
            <a:ext cx="12700" cy="3048000"/>
          </a:xfrm>
          <a:prstGeom prst="curvedConnector3">
            <a:avLst>
              <a:gd name="adj1" fmla="val 753195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Curved Connector 28"/>
          <p:cNvCxnSpPr/>
          <p:nvPr/>
        </p:nvCxnSpPr>
        <p:spPr>
          <a:xfrm flipV="1">
            <a:off x="6324600" y="2743200"/>
            <a:ext cx="12700" cy="2286000"/>
          </a:xfrm>
          <a:prstGeom prst="curvedConnector3">
            <a:avLst>
              <a:gd name="adj1" fmla="val 4483039"/>
            </a:avLst>
          </a:prstGeom>
          <a:ln>
            <a:tailEnd type="arrow"/>
          </a:ln>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76200" y="685800"/>
            <a:ext cx="3581400" cy="38862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85800" y="2438400"/>
            <a:ext cx="3581400" cy="3352800"/>
          </a:xfrm>
          <a:prstGeom prst="ellipse">
            <a:avLst/>
          </a:prstGeom>
          <a:no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p:cNvCxnSpPr>
            <a:stCxn id="2" idx="3"/>
            <a:endCxn id="14" idx="7"/>
          </p:cNvCxnSpPr>
          <p:nvPr/>
        </p:nvCxnSpPr>
        <p:spPr>
          <a:xfrm flipH="1">
            <a:off x="1152245" y="1457045"/>
            <a:ext cx="819710" cy="81971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6" idx="0"/>
            <a:endCxn id="14" idx="4"/>
          </p:cNvCxnSpPr>
          <p:nvPr/>
        </p:nvCxnSpPr>
        <p:spPr>
          <a:xfrm flipH="1" flipV="1">
            <a:off x="990600" y="2667000"/>
            <a:ext cx="304800" cy="83820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16" idx="6"/>
            <a:endCxn id="15" idx="3"/>
          </p:cNvCxnSpPr>
          <p:nvPr/>
        </p:nvCxnSpPr>
        <p:spPr>
          <a:xfrm flipV="1">
            <a:off x="1524000" y="2981045"/>
            <a:ext cx="1057555" cy="752755"/>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16" idx="5"/>
            <a:endCxn id="17" idx="1"/>
          </p:cNvCxnSpPr>
          <p:nvPr/>
        </p:nvCxnSpPr>
        <p:spPr>
          <a:xfrm>
            <a:off x="1457045" y="3895445"/>
            <a:ext cx="667310" cy="89591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Curved Connector 22"/>
          <p:cNvCxnSpPr/>
          <p:nvPr/>
        </p:nvCxnSpPr>
        <p:spPr>
          <a:xfrm rot="16200000" flipH="1">
            <a:off x="2590800" y="2133600"/>
            <a:ext cx="2743200" cy="1676400"/>
          </a:xfrm>
          <a:prstGeom prst="curvedConnector3">
            <a:avLst>
              <a:gd name="adj1" fmla="val 41278"/>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7" idx="1"/>
          </p:cNvCxnSpPr>
          <p:nvPr/>
        </p:nvCxnSpPr>
        <p:spPr>
          <a:xfrm flipH="1">
            <a:off x="4495800" y="1219200"/>
            <a:ext cx="838200" cy="1905000"/>
          </a:xfrm>
          <a:prstGeom prst="straightConnector1">
            <a:avLst/>
          </a:prstGeom>
          <a:ln w="57150" cmpd="sng">
            <a:solidFill>
              <a:srgbClr val="3366FF"/>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5715000" y="1066800"/>
            <a:ext cx="228600" cy="228600"/>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7010400" y="1905000"/>
            <a:ext cx="228600" cy="228600"/>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4343400" y="3048000"/>
            <a:ext cx="228600" cy="228600"/>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4800600" y="4267200"/>
            <a:ext cx="228600" cy="228600"/>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3048000" y="1524000"/>
            <a:ext cx="228600" cy="228600"/>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842980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427038"/>
          </a:xfrm>
        </p:spPr>
        <p:txBody>
          <a:bodyPr/>
          <a:lstStyle/>
          <a:p>
            <a:r>
              <a:rPr lang="en-US" dirty="0" smtClean="0">
                <a:solidFill>
                  <a:srgbClr val="FF0000"/>
                </a:solidFill>
              </a:rPr>
              <a:t>1. Social Intelligence</a:t>
            </a:r>
            <a:endParaRPr lang="en-US" dirty="0">
              <a:solidFill>
                <a:srgbClr val="FF0000"/>
              </a:solidFill>
            </a:endParaRPr>
          </a:p>
        </p:txBody>
      </p:sp>
      <p:sp>
        <p:nvSpPr>
          <p:cNvPr id="3" name="Content Placeholder 2"/>
          <p:cNvSpPr>
            <a:spLocks noGrp="1"/>
          </p:cNvSpPr>
          <p:nvPr>
            <p:ph idx="1"/>
          </p:nvPr>
        </p:nvSpPr>
        <p:spPr>
          <a:xfrm>
            <a:off x="457200" y="1417637"/>
            <a:ext cx="8229600" cy="4525963"/>
          </a:xfrm>
        </p:spPr>
        <p:txBody>
          <a:bodyPr>
            <a:normAutofit fontScale="92500" lnSpcReduction="20000"/>
          </a:bodyPr>
          <a:lstStyle/>
          <a:p>
            <a:r>
              <a:rPr lang="en-US" dirty="0" smtClean="0">
                <a:solidFill>
                  <a:srgbClr val="0000FF"/>
                </a:solidFill>
              </a:rPr>
              <a:t>Social Structure/Community and Influence</a:t>
            </a:r>
          </a:p>
          <a:p>
            <a:pPr lvl="1"/>
            <a:r>
              <a:rPr lang="en-US" dirty="0" smtClean="0"/>
              <a:t>Graph Analysis, Community detection, Diversity</a:t>
            </a:r>
          </a:p>
          <a:p>
            <a:pPr lvl="1"/>
            <a:r>
              <a:rPr lang="en-US" dirty="0" smtClean="0"/>
              <a:t>Social Dynamics and Mobility</a:t>
            </a:r>
          </a:p>
          <a:p>
            <a:pPr lvl="1"/>
            <a:r>
              <a:rPr lang="en-US" dirty="0" smtClean="0"/>
              <a:t>Micro-/Marco-structural SNA</a:t>
            </a:r>
          </a:p>
          <a:p>
            <a:r>
              <a:rPr lang="en-US" dirty="0" smtClean="0"/>
              <a:t>Journalism/Communication Analysis</a:t>
            </a:r>
          </a:p>
          <a:p>
            <a:pPr lvl="1"/>
            <a:r>
              <a:rPr lang="en-US" dirty="0" smtClean="0"/>
              <a:t>Information Cascade, Argumentation</a:t>
            </a:r>
          </a:p>
          <a:p>
            <a:pPr lvl="1"/>
            <a:r>
              <a:rPr lang="en-US" dirty="0" smtClean="0"/>
              <a:t>Psychological/Sociological Linguistic Analysis</a:t>
            </a:r>
          </a:p>
          <a:p>
            <a:r>
              <a:rPr lang="en-US" dirty="0" smtClean="0"/>
              <a:t>System Interference/artifact</a:t>
            </a:r>
          </a:p>
          <a:p>
            <a:pPr lvl="1"/>
            <a:r>
              <a:rPr lang="en-US" dirty="0" smtClean="0"/>
              <a:t>Due Engineering/system design</a:t>
            </a:r>
          </a:p>
          <a:p>
            <a:pPr lvl="1"/>
            <a:r>
              <a:rPr lang="en-US" dirty="0" smtClean="0"/>
              <a:t>Information accessibility/survivability </a:t>
            </a:r>
            <a:endParaRPr lang="en-US" dirty="0"/>
          </a:p>
        </p:txBody>
      </p:sp>
      <p:sp>
        <p:nvSpPr>
          <p:cNvPr id="4" name="Date Placeholder 3"/>
          <p:cNvSpPr>
            <a:spLocks noGrp="1"/>
          </p:cNvSpPr>
          <p:nvPr>
            <p:ph type="dt" sz="half" idx="10"/>
          </p:nvPr>
        </p:nvSpPr>
        <p:spPr/>
        <p:txBody>
          <a:bodyPr/>
          <a:lstStyle/>
          <a:p>
            <a:r>
              <a:rPr lang="en-US" smtClean="0"/>
              <a:t>11/08/2012</a:t>
            </a:r>
            <a:endParaRPr lang="en-US"/>
          </a:p>
        </p:txBody>
      </p:sp>
      <p:sp>
        <p:nvSpPr>
          <p:cNvPr id="5" name="Footer Placeholder 4"/>
          <p:cNvSpPr>
            <a:spLocks noGrp="1"/>
          </p:cNvSpPr>
          <p:nvPr>
            <p:ph type="ftr" sz="quarter" idx="11"/>
          </p:nvPr>
        </p:nvSpPr>
        <p:spPr/>
        <p:txBody>
          <a:bodyPr/>
          <a:lstStyle/>
          <a:p>
            <a:r>
              <a:rPr lang="en-US" smtClean="0"/>
              <a:t>CCW, Sedona, ZA</a:t>
            </a:r>
            <a:endParaRPr lang="en-US"/>
          </a:p>
        </p:txBody>
      </p:sp>
      <p:sp>
        <p:nvSpPr>
          <p:cNvPr id="6" name="Slide Number Placeholder 5"/>
          <p:cNvSpPr>
            <a:spLocks noGrp="1"/>
          </p:cNvSpPr>
          <p:nvPr>
            <p:ph type="sldNum" sz="quarter" idx="12"/>
          </p:nvPr>
        </p:nvSpPr>
        <p:spPr/>
        <p:txBody>
          <a:bodyPr/>
          <a:lstStyle/>
          <a:p>
            <a:fld id="{80F13DAA-1CB3-4913-BEF0-E8CDE2DCC800}" type="slidenum">
              <a:rPr lang="en-US" smtClean="0"/>
              <a:t>29</a:t>
            </a:fld>
            <a:endParaRPr lang="en-US"/>
          </a:p>
        </p:txBody>
      </p:sp>
    </p:spTree>
    <p:extLst>
      <p:ext uri="{BB962C8B-B14F-4D97-AF65-F5344CB8AC3E}">
        <p14:creationId xmlns:p14="http://schemas.microsoft.com/office/powerpoint/2010/main" val="150961722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11/08/2012</a:t>
            </a:r>
            <a:endParaRPr lang="en-US"/>
          </a:p>
        </p:txBody>
      </p:sp>
      <p:sp>
        <p:nvSpPr>
          <p:cNvPr id="5" name="Footer Placeholder 4"/>
          <p:cNvSpPr>
            <a:spLocks noGrp="1"/>
          </p:cNvSpPr>
          <p:nvPr>
            <p:ph type="ftr" sz="quarter" idx="11"/>
          </p:nvPr>
        </p:nvSpPr>
        <p:spPr/>
        <p:txBody>
          <a:bodyPr/>
          <a:lstStyle/>
          <a:p>
            <a:r>
              <a:rPr lang="en-US" smtClean="0"/>
              <a:t>CCW, Sedona, ZA</a:t>
            </a:r>
            <a:endParaRPr lang="en-US"/>
          </a:p>
        </p:txBody>
      </p:sp>
      <p:sp>
        <p:nvSpPr>
          <p:cNvPr id="6" name="Slide Number Placeholder 5"/>
          <p:cNvSpPr>
            <a:spLocks noGrp="1"/>
          </p:cNvSpPr>
          <p:nvPr>
            <p:ph type="sldNum" sz="quarter" idx="12"/>
          </p:nvPr>
        </p:nvSpPr>
        <p:spPr/>
        <p:txBody>
          <a:bodyPr/>
          <a:lstStyle/>
          <a:p>
            <a:fld id="{80F13DAA-1CB3-4913-BEF0-E8CDE2DCC800}" type="slidenum">
              <a:rPr lang="en-US" smtClean="0"/>
              <a:t>3</a:t>
            </a:fld>
            <a:endParaRPr lang="en-US"/>
          </a:p>
        </p:txBody>
      </p:sp>
      <p:sp>
        <p:nvSpPr>
          <p:cNvPr id="7" name="Folded Corner 6"/>
          <p:cNvSpPr/>
          <p:nvPr/>
        </p:nvSpPr>
        <p:spPr>
          <a:xfrm>
            <a:off x="5334000" y="990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olded Corner 7"/>
          <p:cNvSpPr/>
          <p:nvPr/>
        </p:nvSpPr>
        <p:spPr>
          <a:xfrm>
            <a:off x="5334000" y="1752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olded Corner 8"/>
          <p:cNvSpPr/>
          <p:nvPr/>
        </p:nvSpPr>
        <p:spPr>
          <a:xfrm>
            <a:off x="5334000" y="2514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olded Corner 9"/>
          <p:cNvSpPr/>
          <p:nvPr/>
        </p:nvSpPr>
        <p:spPr>
          <a:xfrm>
            <a:off x="5334000" y="3276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olded Corner 10"/>
          <p:cNvSpPr/>
          <p:nvPr/>
        </p:nvSpPr>
        <p:spPr>
          <a:xfrm>
            <a:off x="5334000" y="4038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lded Corner 11"/>
          <p:cNvSpPr/>
          <p:nvPr/>
        </p:nvSpPr>
        <p:spPr>
          <a:xfrm>
            <a:off x="5334000" y="4800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olded Corner 12"/>
          <p:cNvSpPr/>
          <p:nvPr/>
        </p:nvSpPr>
        <p:spPr>
          <a:xfrm>
            <a:off x="5334000" y="5562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 name="Curved Connector 2"/>
          <p:cNvCxnSpPr>
            <a:stCxn id="7" idx="3"/>
            <a:endCxn id="11" idx="3"/>
          </p:cNvCxnSpPr>
          <p:nvPr/>
        </p:nvCxnSpPr>
        <p:spPr>
          <a:xfrm>
            <a:off x="6324600" y="1219200"/>
            <a:ext cx="12700" cy="3048000"/>
          </a:xfrm>
          <a:prstGeom prst="curvedConnector3">
            <a:avLst>
              <a:gd name="adj1" fmla="val 753195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Curved Connector 15"/>
          <p:cNvCxnSpPr>
            <a:stCxn id="12" idx="3"/>
            <a:endCxn id="9" idx="3"/>
          </p:cNvCxnSpPr>
          <p:nvPr/>
        </p:nvCxnSpPr>
        <p:spPr>
          <a:xfrm flipV="1">
            <a:off x="6324600" y="2743200"/>
            <a:ext cx="12700" cy="2286000"/>
          </a:xfrm>
          <a:prstGeom prst="curvedConnector3">
            <a:avLst>
              <a:gd name="adj1" fmla="val 4483039"/>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Left Brace 21"/>
          <p:cNvSpPr/>
          <p:nvPr/>
        </p:nvSpPr>
        <p:spPr>
          <a:xfrm>
            <a:off x="4953000" y="1143000"/>
            <a:ext cx="381000" cy="4648200"/>
          </a:xfrm>
          <a:prstGeom prst="leftBrace">
            <a:avLst>
              <a:gd name="adj1" fmla="val 8333"/>
              <a:gd name="adj2" fmla="val 51999"/>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2767503" y="228600"/>
            <a:ext cx="3938097" cy="584776"/>
          </a:xfrm>
          <a:prstGeom prst="rect">
            <a:avLst/>
          </a:prstGeom>
          <a:noFill/>
        </p:spPr>
        <p:txBody>
          <a:bodyPr wrap="none" rtlCol="0">
            <a:spAutoFit/>
          </a:bodyPr>
          <a:lstStyle/>
          <a:p>
            <a:r>
              <a:rPr lang="en-US" sz="3200" dirty="0" smtClean="0"/>
              <a:t>Contents + References</a:t>
            </a:r>
            <a:endParaRPr lang="en-US" sz="3200" dirty="0"/>
          </a:p>
        </p:txBody>
      </p:sp>
    </p:spTree>
    <p:extLst>
      <p:ext uri="{BB962C8B-B14F-4D97-AF65-F5344CB8AC3E}">
        <p14:creationId xmlns:p14="http://schemas.microsoft.com/office/powerpoint/2010/main" val="182594375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标题 1"/>
          <p:cNvSpPr>
            <a:spLocks noGrp="1"/>
          </p:cNvSpPr>
          <p:nvPr>
            <p:ph type="title"/>
          </p:nvPr>
        </p:nvSpPr>
        <p:spPr>
          <a:xfrm>
            <a:off x="107950" y="404813"/>
            <a:ext cx="8567738" cy="863600"/>
          </a:xfrm>
        </p:spPr>
        <p:txBody>
          <a:bodyPr>
            <a:normAutofit fontScale="90000"/>
          </a:bodyPr>
          <a:lstStyle/>
          <a:p>
            <a:pPr fontAlgn="auto">
              <a:spcAft>
                <a:spcPts val="0"/>
              </a:spcAft>
              <a:defRPr/>
            </a:pPr>
            <a:r>
              <a:rPr kumimoji="0" lang="en-US" altLang="zh-CN" sz="3300" dirty="0">
                <a:latin typeface="Trebuchet MS" charset="0"/>
                <a:ea typeface="方正姚体" charset="0"/>
                <a:cs typeface="+mj-cs"/>
              </a:rPr>
              <a:t>Social Structure </a:t>
            </a:r>
            <a:r>
              <a:rPr kumimoji="0" lang="en-US" altLang="zh-CN" sz="3300" dirty="0" smtClean="0">
                <a:latin typeface="Trebuchet MS" charset="0"/>
                <a:ea typeface="方正姚体" charset="0"/>
                <a:cs typeface="+mj-cs"/>
              </a:rPr>
              <a:t>based</a:t>
            </a:r>
            <a:br>
              <a:rPr kumimoji="0" lang="en-US" altLang="zh-CN" sz="3300" dirty="0" smtClean="0">
                <a:latin typeface="Trebuchet MS" charset="0"/>
                <a:ea typeface="方正姚体" charset="0"/>
                <a:cs typeface="+mj-cs"/>
              </a:rPr>
            </a:br>
            <a:r>
              <a:rPr kumimoji="0" lang="en-US" altLang="zh-CN" sz="3300" dirty="0" smtClean="0">
                <a:latin typeface="Trebuchet MS" charset="0"/>
                <a:ea typeface="方正姚体" charset="0"/>
                <a:cs typeface="+mj-cs"/>
              </a:rPr>
              <a:t> </a:t>
            </a:r>
            <a:r>
              <a:rPr kumimoji="0" lang="en-US" altLang="zh-CN" sz="3300" dirty="0">
                <a:latin typeface="Trebuchet MS" charset="0"/>
                <a:ea typeface="方正姚体" charset="0"/>
                <a:cs typeface="+mj-cs"/>
              </a:rPr>
              <a:t>Information </a:t>
            </a:r>
            <a:r>
              <a:rPr kumimoji="0" lang="en-US" altLang="zh-CN" sz="3300" dirty="0" smtClean="0">
                <a:latin typeface="Trebuchet MS" charset="0"/>
                <a:ea typeface="方正姚体" charset="0"/>
                <a:cs typeface="+mj-cs"/>
              </a:rPr>
              <a:t>Ranking</a:t>
            </a:r>
            <a:endParaRPr kumimoji="0" lang="zh-CN" altLang="en-US" sz="2900" dirty="0">
              <a:latin typeface="Trebuchet MS" charset="0"/>
              <a:ea typeface="方正姚体" charset="0"/>
              <a:cs typeface="+mj-cs"/>
            </a:endParaRPr>
          </a:p>
        </p:txBody>
      </p:sp>
      <p:sp>
        <p:nvSpPr>
          <p:cNvPr id="2" name="幻灯片编号占位符 1"/>
          <p:cNvSpPr>
            <a:spLocks noGrp="1"/>
          </p:cNvSpPr>
          <p:nvPr>
            <p:ph type="sldNum" sz="quarter" idx="12"/>
          </p:nvPr>
        </p:nvSpPr>
        <p:spPr/>
        <p:txBody>
          <a:bodyPr>
            <a:normAutofit/>
          </a:bodyPr>
          <a:lstStyle/>
          <a:p>
            <a:pPr>
              <a:defRPr/>
            </a:pPr>
            <a:fld id="{38158A76-03E6-4240-8570-89C1E78DF746}" type="slidenum">
              <a:rPr lang="zh-CN" altLang="en-US"/>
              <a:pPr>
                <a:defRPr/>
              </a:pPr>
              <a:t>30</a:t>
            </a:fld>
            <a:endParaRPr lang="zh-CN" altLang="en-US"/>
          </a:p>
        </p:txBody>
      </p:sp>
      <p:sp>
        <p:nvSpPr>
          <p:cNvPr id="9" name="内容占位符 11"/>
          <p:cNvSpPr>
            <a:spLocks noGrp="1"/>
          </p:cNvSpPr>
          <p:nvPr>
            <p:ph idx="1"/>
          </p:nvPr>
        </p:nvSpPr>
        <p:spPr>
          <a:xfrm>
            <a:off x="4841875" y="1652588"/>
            <a:ext cx="4156075" cy="4354512"/>
          </a:xfrm>
        </p:spPr>
        <p:txBody>
          <a:bodyPr>
            <a:normAutofit/>
          </a:bodyPr>
          <a:lstStyle/>
          <a:p>
            <a:pPr marL="320040" indent="-320040" fontAlgn="auto">
              <a:spcAft>
                <a:spcPts val="0"/>
              </a:spcAft>
              <a:buFont typeface="Wingdings"/>
              <a:buChar char=""/>
              <a:defRPr/>
            </a:pPr>
            <a:r>
              <a:rPr kumimoji="0" lang="en-US" altLang="zh-CN" sz="2400" dirty="0" smtClean="0">
                <a:solidFill>
                  <a:srgbClr val="DD8047"/>
                </a:solidFill>
                <a:latin typeface="Georgia" charset="0"/>
                <a:ea typeface="宋体" charset="0"/>
                <a:cs typeface="+mn-cs"/>
              </a:rPr>
              <a:t>Social Interactive Graph (SIG)</a:t>
            </a:r>
          </a:p>
          <a:p>
            <a:pPr marL="320040" indent="-320040" fontAlgn="auto">
              <a:spcAft>
                <a:spcPts val="0"/>
              </a:spcAft>
              <a:buFont typeface="Wingdings"/>
              <a:buChar char=""/>
              <a:defRPr/>
            </a:pPr>
            <a:endParaRPr kumimoji="0" lang="en-US" altLang="zh-CN" sz="800" dirty="0">
              <a:latin typeface="Georgia" charset="0"/>
              <a:ea typeface="宋体" charset="0"/>
              <a:cs typeface="+mn-cs"/>
            </a:endParaRPr>
          </a:p>
          <a:p>
            <a:pPr marL="640080" lvl="1" indent="-274320" fontAlgn="auto">
              <a:spcAft>
                <a:spcPts val="0"/>
              </a:spcAft>
              <a:buFont typeface="Wingdings 2"/>
              <a:buChar char=""/>
              <a:defRPr/>
            </a:pPr>
            <a:r>
              <a:rPr kumimoji="0" lang="en-US" altLang="zh-CN" sz="2000" dirty="0" smtClean="0">
                <a:latin typeface="Georgia" charset="0"/>
                <a:ea typeface="宋体" charset="0"/>
                <a:cs typeface="+mn-cs"/>
              </a:rPr>
              <a:t>Likes on the post</a:t>
            </a:r>
          </a:p>
          <a:p>
            <a:pPr marL="640080" lvl="1" indent="-274320" fontAlgn="auto">
              <a:spcAft>
                <a:spcPts val="0"/>
              </a:spcAft>
              <a:buFont typeface="Wingdings 2"/>
              <a:buChar char=""/>
              <a:defRPr/>
            </a:pPr>
            <a:r>
              <a:rPr kumimoji="0" lang="en-US" altLang="zh-CN" sz="2000" dirty="0" smtClean="0">
                <a:latin typeface="Georgia" charset="0"/>
                <a:ea typeface="宋体" charset="0"/>
                <a:cs typeface="+mn-cs"/>
              </a:rPr>
              <a:t>Comments on the post</a:t>
            </a:r>
          </a:p>
          <a:p>
            <a:pPr marL="640080" lvl="1" indent="-274320" fontAlgn="auto">
              <a:spcAft>
                <a:spcPts val="0"/>
              </a:spcAft>
              <a:buFont typeface="Wingdings 2"/>
              <a:buChar char=""/>
              <a:defRPr/>
            </a:pPr>
            <a:r>
              <a:rPr kumimoji="0" lang="en-US" altLang="zh-CN" sz="2000" dirty="0" smtClean="0">
                <a:latin typeface="Georgia" charset="0"/>
                <a:ea typeface="宋体" charset="0"/>
                <a:cs typeface="+mn-cs"/>
              </a:rPr>
              <a:t>Likes on the comments</a:t>
            </a:r>
          </a:p>
          <a:p>
            <a:pPr marL="640080" lvl="1" indent="-274320" fontAlgn="auto">
              <a:spcAft>
                <a:spcPts val="0"/>
              </a:spcAft>
              <a:buFont typeface="Wingdings 2"/>
              <a:buChar char=""/>
              <a:defRPr/>
            </a:pPr>
            <a:r>
              <a:rPr kumimoji="0" lang="en-US" altLang="zh-CN" sz="2000" dirty="0" smtClean="0">
                <a:latin typeface="Georgia" charset="0"/>
                <a:ea typeface="宋体" charset="0"/>
                <a:cs typeface="+mn-cs"/>
              </a:rPr>
              <a:t>Tags among posts</a:t>
            </a:r>
          </a:p>
          <a:p>
            <a:pPr marL="640080" lvl="1" indent="-274320" fontAlgn="auto">
              <a:spcAft>
                <a:spcPts val="0"/>
              </a:spcAft>
              <a:buFont typeface="Wingdings 2"/>
              <a:buChar char=""/>
              <a:defRPr/>
            </a:pPr>
            <a:endParaRPr kumimoji="0" lang="en-US" altLang="zh-CN" sz="2000" dirty="0">
              <a:latin typeface="Georgia" charset="0"/>
              <a:ea typeface="宋体" charset="0"/>
              <a:cs typeface="+mn-cs"/>
            </a:endParaRPr>
          </a:p>
          <a:p>
            <a:pPr marL="365760" lvl="1" indent="0" fontAlgn="auto">
              <a:spcAft>
                <a:spcPts val="0"/>
              </a:spcAft>
              <a:buFont typeface="Wingdings 2"/>
              <a:buNone/>
              <a:defRPr/>
            </a:pPr>
            <a:r>
              <a:rPr kumimoji="0" lang="en-US" altLang="zh-CN" sz="2000" dirty="0" smtClean="0">
                <a:latin typeface="Georgia" charset="0"/>
                <a:ea typeface="宋体" charset="0"/>
                <a:cs typeface="+mn-cs"/>
              </a:rPr>
              <a:t>It could be either directed or undirected.</a:t>
            </a:r>
            <a:endParaRPr kumimoji="0" lang="zh-CN" altLang="en-US" sz="2000" dirty="0">
              <a:latin typeface="Georgia" charset="0"/>
              <a:ea typeface="宋体" charset="0"/>
              <a:cs typeface="+mn-cs"/>
            </a:endParaRPr>
          </a:p>
        </p:txBody>
      </p:sp>
      <p:pic>
        <p:nvPicPr>
          <p:cNvPr id="111620"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16063"/>
            <a:ext cx="4105275"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865188" y="3706813"/>
            <a:ext cx="1238250" cy="249237"/>
          </a:xfrm>
          <a:prstGeom prst="rect">
            <a:avLst/>
          </a:prstGeom>
          <a:solidFill>
            <a:schemeClr val="lt1">
              <a:alpha val="0"/>
            </a:schemeClr>
          </a:solidFill>
          <a:ln w="28575" cmpd="sng">
            <a:solidFill>
              <a:srgbClr val="FF0000"/>
            </a:solidFill>
          </a:ln>
        </p:spPr>
        <p:style>
          <a:lnRef idx="2">
            <a:schemeClr val="accent4"/>
          </a:lnRef>
          <a:fillRef idx="1">
            <a:schemeClr val="lt1"/>
          </a:fillRef>
          <a:effectRef idx="0">
            <a:schemeClr val="accent4"/>
          </a:effectRef>
          <a:fontRef idx="minor">
            <a:schemeClr val="dk1"/>
          </a:fontRef>
        </p:style>
        <p:txBody>
          <a:bodyPr anchor="ctr"/>
          <a:lstStyle/>
          <a:p>
            <a:pPr algn="ctr"/>
            <a:endParaRPr lang="zh-CN" altLang="en-US">
              <a:solidFill>
                <a:srgbClr val="000000"/>
              </a:solidFill>
              <a:latin typeface="Tw Cen MT" charset="0"/>
              <a:ea typeface="华文仿宋" charset="0"/>
              <a:cs typeface="华文仿宋" charset="0"/>
            </a:endParaRPr>
          </a:p>
        </p:txBody>
      </p:sp>
      <p:sp>
        <p:nvSpPr>
          <p:cNvPr id="10" name="矩形 9"/>
          <p:cNvSpPr/>
          <p:nvPr/>
        </p:nvSpPr>
        <p:spPr>
          <a:xfrm>
            <a:off x="858838" y="3978275"/>
            <a:ext cx="1403350" cy="249238"/>
          </a:xfrm>
          <a:prstGeom prst="rect">
            <a:avLst/>
          </a:prstGeom>
          <a:solidFill>
            <a:schemeClr val="lt1">
              <a:alpha val="0"/>
            </a:schemeClr>
          </a:solidFill>
          <a:ln w="28575" cmpd="sng">
            <a:solidFill>
              <a:srgbClr val="FF0000"/>
            </a:solidFill>
          </a:ln>
        </p:spPr>
        <p:style>
          <a:lnRef idx="2">
            <a:schemeClr val="accent4"/>
          </a:lnRef>
          <a:fillRef idx="1">
            <a:schemeClr val="lt1"/>
          </a:fillRef>
          <a:effectRef idx="0">
            <a:schemeClr val="accent4"/>
          </a:effectRef>
          <a:fontRef idx="minor">
            <a:schemeClr val="dk1"/>
          </a:fontRef>
        </p:style>
        <p:txBody>
          <a:bodyPr anchor="ctr"/>
          <a:lstStyle/>
          <a:p>
            <a:pPr algn="ctr"/>
            <a:endParaRPr lang="zh-CN" altLang="en-US">
              <a:solidFill>
                <a:srgbClr val="000000"/>
              </a:solidFill>
              <a:latin typeface="Tw Cen MT" charset="0"/>
              <a:ea typeface="华文仿宋" charset="0"/>
              <a:cs typeface="华文仿宋" charset="0"/>
            </a:endParaRPr>
          </a:p>
        </p:txBody>
      </p:sp>
      <p:sp>
        <p:nvSpPr>
          <p:cNvPr id="11" name="矩形 10"/>
          <p:cNvSpPr/>
          <p:nvPr/>
        </p:nvSpPr>
        <p:spPr>
          <a:xfrm>
            <a:off x="2797175" y="4792663"/>
            <a:ext cx="682625" cy="247650"/>
          </a:xfrm>
          <a:prstGeom prst="rect">
            <a:avLst/>
          </a:prstGeom>
          <a:solidFill>
            <a:schemeClr val="lt1">
              <a:alpha val="0"/>
            </a:schemeClr>
          </a:solidFill>
          <a:ln w="28575" cmpd="sng">
            <a:solidFill>
              <a:srgbClr val="FF0000"/>
            </a:solidFill>
          </a:ln>
        </p:spPr>
        <p:style>
          <a:lnRef idx="2">
            <a:schemeClr val="accent4"/>
          </a:lnRef>
          <a:fillRef idx="1">
            <a:schemeClr val="lt1"/>
          </a:fillRef>
          <a:effectRef idx="0">
            <a:schemeClr val="accent4"/>
          </a:effectRef>
          <a:fontRef idx="minor">
            <a:schemeClr val="dk1"/>
          </a:fontRef>
        </p:style>
        <p:txBody>
          <a:bodyPr anchor="ctr"/>
          <a:lstStyle/>
          <a:p>
            <a:pPr algn="ctr"/>
            <a:endParaRPr lang="zh-CN" altLang="en-US">
              <a:solidFill>
                <a:srgbClr val="000000"/>
              </a:solidFill>
              <a:latin typeface="Tw Cen MT" charset="0"/>
              <a:ea typeface="华文仿宋" charset="0"/>
              <a:cs typeface="华文仿宋" charset="0"/>
            </a:endParaRPr>
          </a:p>
        </p:txBody>
      </p:sp>
      <p:sp>
        <p:nvSpPr>
          <p:cNvPr id="12" name="矩形 11"/>
          <p:cNvSpPr/>
          <p:nvPr/>
        </p:nvSpPr>
        <p:spPr>
          <a:xfrm>
            <a:off x="1920875" y="6294438"/>
            <a:ext cx="682625" cy="249237"/>
          </a:xfrm>
          <a:prstGeom prst="rect">
            <a:avLst/>
          </a:prstGeom>
          <a:solidFill>
            <a:schemeClr val="lt1">
              <a:alpha val="0"/>
            </a:schemeClr>
          </a:solidFill>
          <a:ln w="28575" cmpd="sng">
            <a:solidFill>
              <a:srgbClr val="FF0000"/>
            </a:solidFill>
          </a:ln>
        </p:spPr>
        <p:style>
          <a:lnRef idx="2">
            <a:schemeClr val="accent4"/>
          </a:lnRef>
          <a:fillRef idx="1">
            <a:schemeClr val="lt1"/>
          </a:fillRef>
          <a:effectRef idx="0">
            <a:schemeClr val="accent4"/>
          </a:effectRef>
          <a:fontRef idx="minor">
            <a:schemeClr val="dk1"/>
          </a:fontRef>
        </p:style>
        <p:txBody>
          <a:bodyPr anchor="ctr"/>
          <a:lstStyle/>
          <a:p>
            <a:pPr algn="ctr"/>
            <a:endParaRPr lang="zh-CN" altLang="en-US">
              <a:solidFill>
                <a:srgbClr val="000000"/>
              </a:solidFill>
              <a:latin typeface="Tw Cen MT" charset="0"/>
              <a:ea typeface="华文仿宋" charset="0"/>
              <a:cs typeface="华文仿宋" charset="0"/>
            </a:endParaRPr>
          </a:p>
        </p:txBody>
      </p:sp>
      <p:sp>
        <p:nvSpPr>
          <p:cNvPr id="3" name="Date Placeholder 2"/>
          <p:cNvSpPr>
            <a:spLocks noGrp="1"/>
          </p:cNvSpPr>
          <p:nvPr>
            <p:ph type="dt" sz="half" idx="10"/>
          </p:nvPr>
        </p:nvSpPr>
        <p:spPr/>
        <p:txBody>
          <a:bodyPr/>
          <a:lstStyle/>
          <a:p>
            <a:r>
              <a:rPr lang="en-US" smtClean="0"/>
              <a:t>11/08/2012</a:t>
            </a:r>
            <a:endParaRPr lang="en-US"/>
          </a:p>
        </p:txBody>
      </p:sp>
      <p:sp>
        <p:nvSpPr>
          <p:cNvPr id="4" name="Footer Placeholder 3"/>
          <p:cNvSpPr>
            <a:spLocks noGrp="1"/>
          </p:cNvSpPr>
          <p:nvPr>
            <p:ph type="ftr" sz="quarter" idx="11"/>
          </p:nvPr>
        </p:nvSpPr>
        <p:spPr/>
        <p:txBody>
          <a:bodyPr/>
          <a:lstStyle/>
          <a:p>
            <a:r>
              <a:rPr lang="en-US" smtClean="0"/>
              <a:t>CCW, Sedona, ZA</a:t>
            </a:r>
            <a:endParaRPr lang="en-US"/>
          </a:p>
        </p:txBody>
      </p:sp>
    </p:spTree>
    <p:extLst>
      <p:ext uri="{BB962C8B-B14F-4D97-AF65-F5344CB8AC3E}">
        <p14:creationId xmlns:p14="http://schemas.microsoft.com/office/powerpoint/2010/main" val="24422083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标题 1"/>
          <p:cNvSpPr>
            <a:spLocks noGrp="1"/>
          </p:cNvSpPr>
          <p:nvPr>
            <p:ph type="title"/>
          </p:nvPr>
        </p:nvSpPr>
        <p:spPr>
          <a:xfrm>
            <a:off x="107950" y="404813"/>
            <a:ext cx="8567738" cy="863600"/>
          </a:xfrm>
        </p:spPr>
        <p:txBody>
          <a:bodyPr>
            <a:normAutofit fontScale="90000"/>
          </a:bodyPr>
          <a:lstStyle/>
          <a:p>
            <a:pPr fontAlgn="auto">
              <a:spcAft>
                <a:spcPts val="0"/>
              </a:spcAft>
              <a:defRPr/>
            </a:pPr>
            <a:r>
              <a:rPr kumimoji="0" lang="en-US" altLang="zh-CN" sz="3300" dirty="0">
                <a:latin typeface="Trebuchet MS" charset="0"/>
                <a:ea typeface="方正姚体" charset="0"/>
                <a:cs typeface="+mj-cs"/>
              </a:rPr>
              <a:t>Social Structure based Information </a:t>
            </a:r>
            <a:r>
              <a:rPr kumimoji="0" lang="en-US" altLang="zh-CN" sz="3300" dirty="0" smtClean="0">
                <a:latin typeface="Trebuchet MS" charset="0"/>
                <a:ea typeface="方正姚体" charset="0"/>
                <a:cs typeface="+mj-cs"/>
              </a:rPr>
              <a:t>Ranking:</a:t>
            </a:r>
            <a:r>
              <a:rPr kumimoji="0" lang="en-US" altLang="zh-CN" sz="3300" dirty="0">
                <a:latin typeface="Trebuchet MS" charset="0"/>
                <a:ea typeface="方正姚体" charset="0"/>
                <a:cs typeface="+mj-cs"/>
              </a:rPr>
              <a:t/>
            </a:r>
            <a:br>
              <a:rPr kumimoji="0" lang="en-US" altLang="zh-CN" sz="3300" dirty="0">
                <a:latin typeface="Trebuchet MS" charset="0"/>
                <a:ea typeface="方正姚体" charset="0"/>
                <a:cs typeface="+mj-cs"/>
              </a:rPr>
            </a:br>
            <a:r>
              <a:rPr kumimoji="0" lang="en-US" altLang="zh-CN" sz="2900" dirty="0">
                <a:latin typeface="Trebuchet MS" charset="0"/>
                <a:ea typeface="方正姚体" charset="0"/>
                <a:cs typeface="+mj-cs"/>
              </a:rPr>
              <a:t>Preliminary Results</a:t>
            </a:r>
            <a:endParaRPr kumimoji="0" lang="zh-CN" altLang="en-US" sz="2900" dirty="0">
              <a:latin typeface="Trebuchet MS" charset="0"/>
              <a:ea typeface="方正姚体" charset="0"/>
              <a:cs typeface="+mj-cs"/>
            </a:endParaRPr>
          </a:p>
        </p:txBody>
      </p:sp>
      <p:sp>
        <p:nvSpPr>
          <p:cNvPr id="2" name="幻灯片编号占位符 1"/>
          <p:cNvSpPr>
            <a:spLocks noGrp="1"/>
          </p:cNvSpPr>
          <p:nvPr>
            <p:ph type="sldNum" sz="quarter" idx="12"/>
          </p:nvPr>
        </p:nvSpPr>
        <p:spPr/>
        <p:txBody>
          <a:bodyPr>
            <a:normAutofit/>
          </a:bodyPr>
          <a:lstStyle/>
          <a:p>
            <a:pPr>
              <a:defRPr/>
            </a:pPr>
            <a:fld id="{F896A006-2EC1-D64F-8CBA-E357708BC009}" type="slidenum">
              <a:rPr lang="zh-CN" altLang="en-US"/>
              <a:pPr>
                <a:defRPr/>
              </a:pPr>
              <a:t>31</a:t>
            </a:fld>
            <a:endParaRPr lang="zh-CN" altLang="en-US"/>
          </a:p>
        </p:txBody>
      </p:sp>
      <p:sp>
        <p:nvSpPr>
          <p:cNvPr id="9" name="内容占位符 11"/>
          <p:cNvSpPr>
            <a:spLocks noGrp="1"/>
          </p:cNvSpPr>
          <p:nvPr>
            <p:ph idx="1"/>
          </p:nvPr>
        </p:nvSpPr>
        <p:spPr>
          <a:xfrm>
            <a:off x="476250" y="1468438"/>
            <a:ext cx="8229600" cy="674687"/>
          </a:xfrm>
        </p:spPr>
        <p:txBody>
          <a:bodyPr>
            <a:normAutofit/>
          </a:bodyPr>
          <a:lstStyle/>
          <a:p>
            <a:pPr marL="320040" indent="-320040" fontAlgn="auto">
              <a:spcAft>
                <a:spcPts val="0"/>
              </a:spcAft>
              <a:buFont typeface="Wingdings"/>
              <a:buChar char=""/>
              <a:defRPr/>
            </a:pPr>
            <a:r>
              <a:rPr kumimoji="0" lang="en-US" altLang="zh-CN" sz="2400" dirty="0" smtClean="0">
                <a:solidFill>
                  <a:srgbClr val="DD8047"/>
                </a:solidFill>
                <a:latin typeface="Georgia" charset="0"/>
                <a:ea typeface="宋体" charset="0"/>
                <a:cs typeface="+mn-cs"/>
              </a:rPr>
              <a:t>Cumulative Frequency Distribution, Occupy Groups</a:t>
            </a:r>
            <a:endParaRPr kumimoji="0" lang="en-US" altLang="zh-CN" sz="2400" dirty="0" smtClean="0">
              <a:latin typeface="Georgia" charset="0"/>
              <a:ea typeface="宋体" charset="0"/>
              <a:cs typeface="+mn-cs"/>
            </a:endParaRPr>
          </a:p>
          <a:p>
            <a:pPr marL="365760" lvl="1" indent="0" fontAlgn="auto">
              <a:spcAft>
                <a:spcPts val="0"/>
              </a:spcAft>
              <a:buFont typeface="Wingdings 2"/>
              <a:buNone/>
              <a:defRPr/>
            </a:pPr>
            <a:endParaRPr kumimoji="0" lang="en-US" altLang="zh-CN" sz="2100" dirty="0" smtClean="0">
              <a:latin typeface="Georgia" charset="0"/>
              <a:ea typeface="宋体" charset="0"/>
              <a:cs typeface="+mn-cs"/>
            </a:endParaRPr>
          </a:p>
          <a:p>
            <a:pPr marL="640080" lvl="1" indent="-274320" fontAlgn="auto">
              <a:spcAft>
                <a:spcPts val="0"/>
              </a:spcAft>
              <a:buFont typeface="Wingdings 2"/>
              <a:buChar char=""/>
              <a:defRPr/>
            </a:pPr>
            <a:endParaRPr kumimoji="0" lang="zh-CN" altLang="en-US" sz="2000" dirty="0">
              <a:latin typeface="Georgia" charset="0"/>
              <a:ea typeface="宋体" charset="0"/>
              <a:cs typeface="+mn-cs"/>
            </a:endParaRPr>
          </a:p>
        </p:txBody>
      </p:sp>
      <p:sp>
        <p:nvSpPr>
          <p:cNvPr id="132100" name="文本框 6"/>
          <p:cNvSpPr txBox="1">
            <a:spLocks noChangeArrowheads="1"/>
          </p:cNvSpPr>
          <p:nvPr/>
        </p:nvSpPr>
        <p:spPr bwMode="auto">
          <a:xfrm>
            <a:off x="952500" y="5622925"/>
            <a:ext cx="1697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w Cen MT" charset="0"/>
                <a:ea typeface="宋体" charset="0"/>
                <a:cs typeface="宋体" charset="0"/>
              </a:defRPr>
            </a:lvl1pPr>
            <a:lvl2pPr marL="742950" indent="-285750">
              <a:defRPr kumimoji="1" sz="2400">
                <a:solidFill>
                  <a:schemeClr val="tx1"/>
                </a:solidFill>
                <a:latin typeface="Tw Cen MT" charset="0"/>
                <a:ea typeface="宋体" charset="0"/>
                <a:cs typeface="宋体" charset="0"/>
              </a:defRPr>
            </a:lvl2pPr>
            <a:lvl3pPr marL="1143000" indent="-228600">
              <a:defRPr kumimoji="1" sz="2400">
                <a:solidFill>
                  <a:schemeClr val="tx1"/>
                </a:solidFill>
                <a:latin typeface="Tw Cen MT" charset="0"/>
                <a:ea typeface="宋体" charset="0"/>
                <a:cs typeface="宋体" charset="0"/>
              </a:defRPr>
            </a:lvl3pPr>
            <a:lvl4pPr marL="1600200" indent="-228600">
              <a:defRPr kumimoji="1" sz="2400">
                <a:solidFill>
                  <a:schemeClr val="tx1"/>
                </a:solidFill>
                <a:latin typeface="Tw Cen MT" charset="0"/>
                <a:ea typeface="宋体" charset="0"/>
                <a:cs typeface="宋体" charset="0"/>
              </a:defRPr>
            </a:lvl4pPr>
            <a:lvl5pPr marL="2057400" indent="-228600">
              <a:defRPr kumimoji="1" sz="2400">
                <a:solidFill>
                  <a:schemeClr val="tx1"/>
                </a:solidFill>
                <a:latin typeface="Tw Cen MT" charset="0"/>
                <a:ea typeface="宋体" charset="0"/>
                <a:cs typeface="宋体" charset="0"/>
              </a:defRPr>
            </a:lvl5pPr>
            <a:lvl6pPr marL="2514600" indent="-228600" fontAlgn="base">
              <a:spcBef>
                <a:spcPct val="0"/>
              </a:spcBef>
              <a:spcAft>
                <a:spcPct val="0"/>
              </a:spcAft>
              <a:defRPr kumimoji="1" sz="2400">
                <a:solidFill>
                  <a:schemeClr val="tx1"/>
                </a:solidFill>
                <a:latin typeface="Tw Cen MT" charset="0"/>
                <a:ea typeface="宋体" charset="0"/>
                <a:cs typeface="宋体" charset="0"/>
              </a:defRPr>
            </a:lvl6pPr>
            <a:lvl7pPr marL="2971800" indent="-228600" fontAlgn="base">
              <a:spcBef>
                <a:spcPct val="0"/>
              </a:spcBef>
              <a:spcAft>
                <a:spcPct val="0"/>
              </a:spcAft>
              <a:defRPr kumimoji="1" sz="2400">
                <a:solidFill>
                  <a:schemeClr val="tx1"/>
                </a:solidFill>
                <a:latin typeface="Tw Cen MT" charset="0"/>
                <a:ea typeface="宋体" charset="0"/>
                <a:cs typeface="宋体" charset="0"/>
              </a:defRPr>
            </a:lvl7pPr>
            <a:lvl8pPr marL="3429000" indent="-228600" fontAlgn="base">
              <a:spcBef>
                <a:spcPct val="0"/>
              </a:spcBef>
              <a:spcAft>
                <a:spcPct val="0"/>
              </a:spcAft>
              <a:defRPr kumimoji="1" sz="2400">
                <a:solidFill>
                  <a:schemeClr val="tx1"/>
                </a:solidFill>
                <a:latin typeface="Tw Cen MT" charset="0"/>
                <a:ea typeface="宋体" charset="0"/>
                <a:cs typeface="宋体" charset="0"/>
              </a:defRPr>
            </a:lvl8pPr>
            <a:lvl9pPr marL="3886200" indent="-228600" fontAlgn="base">
              <a:spcBef>
                <a:spcPct val="0"/>
              </a:spcBef>
              <a:spcAft>
                <a:spcPct val="0"/>
              </a:spcAft>
              <a:defRPr kumimoji="1" sz="2400">
                <a:solidFill>
                  <a:schemeClr val="tx1"/>
                </a:solidFill>
                <a:latin typeface="Tw Cen MT" charset="0"/>
                <a:ea typeface="宋体" charset="0"/>
                <a:cs typeface="宋体" charset="0"/>
              </a:defRPr>
            </a:lvl9pPr>
          </a:lstStyle>
          <a:p>
            <a:r>
              <a:rPr lang="en-US" altLang="zh-CN" sz="1800">
                <a:ea typeface="华文仿宋" charset="0"/>
                <a:cs typeface="华文仿宋" charset="0"/>
              </a:rPr>
              <a:t>Post Graph (PG)</a:t>
            </a:r>
            <a:endParaRPr lang="zh-CN" altLang="en-US" sz="1800">
              <a:ea typeface="华文仿宋" charset="0"/>
              <a:cs typeface="华文仿宋" charset="0"/>
            </a:endParaRPr>
          </a:p>
        </p:txBody>
      </p:sp>
      <p:sp>
        <p:nvSpPr>
          <p:cNvPr id="132101" name="文本框 7"/>
          <p:cNvSpPr txBox="1">
            <a:spLocks noChangeArrowheads="1"/>
          </p:cNvSpPr>
          <p:nvPr/>
        </p:nvSpPr>
        <p:spPr bwMode="auto">
          <a:xfrm>
            <a:off x="5654675" y="5622925"/>
            <a:ext cx="2947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w Cen MT" charset="0"/>
                <a:ea typeface="宋体" charset="0"/>
                <a:cs typeface="宋体" charset="0"/>
              </a:defRPr>
            </a:lvl1pPr>
            <a:lvl2pPr marL="742950" indent="-285750">
              <a:defRPr kumimoji="1" sz="2400">
                <a:solidFill>
                  <a:schemeClr val="tx1"/>
                </a:solidFill>
                <a:latin typeface="Tw Cen MT" charset="0"/>
                <a:ea typeface="宋体" charset="0"/>
                <a:cs typeface="宋体" charset="0"/>
              </a:defRPr>
            </a:lvl2pPr>
            <a:lvl3pPr marL="1143000" indent="-228600">
              <a:defRPr kumimoji="1" sz="2400">
                <a:solidFill>
                  <a:schemeClr val="tx1"/>
                </a:solidFill>
                <a:latin typeface="Tw Cen MT" charset="0"/>
                <a:ea typeface="宋体" charset="0"/>
                <a:cs typeface="宋体" charset="0"/>
              </a:defRPr>
            </a:lvl3pPr>
            <a:lvl4pPr marL="1600200" indent="-228600">
              <a:defRPr kumimoji="1" sz="2400">
                <a:solidFill>
                  <a:schemeClr val="tx1"/>
                </a:solidFill>
                <a:latin typeface="Tw Cen MT" charset="0"/>
                <a:ea typeface="宋体" charset="0"/>
                <a:cs typeface="宋体" charset="0"/>
              </a:defRPr>
            </a:lvl4pPr>
            <a:lvl5pPr marL="2057400" indent="-228600">
              <a:defRPr kumimoji="1" sz="2400">
                <a:solidFill>
                  <a:schemeClr val="tx1"/>
                </a:solidFill>
                <a:latin typeface="Tw Cen MT" charset="0"/>
                <a:ea typeface="宋体" charset="0"/>
                <a:cs typeface="宋体" charset="0"/>
              </a:defRPr>
            </a:lvl5pPr>
            <a:lvl6pPr marL="2514600" indent="-228600" fontAlgn="base">
              <a:spcBef>
                <a:spcPct val="0"/>
              </a:spcBef>
              <a:spcAft>
                <a:spcPct val="0"/>
              </a:spcAft>
              <a:defRPr kumimoji="1" sz="2400">
                <a:solidFill>
                  <a:schemeClr val="tx1"/>
                </a:solidFill>
                <a:latin typeface="Tw Cen MT" charset="0"/>
                <a:ea typeface="宋体" charset="0"/>
                <a:cs typeface="宋体" charset="0"/>
              </a:defRPr>
            </a:lvl6pPr>
            <a:lvl7pPr marL="2971800" indent="-228600" fontAlgn="base">
              <a:spcBef>
                <a:spcPct val="0"/>
              </a:spcBef>
              <a:spcAft>
                <a:spcPct val="0"/>
              </a:spcAft>
              <a:defRPr kumimoji="1" sz="2400">
                <a:solidFill>
                  <a:schemeClr val="tx1"/>
                </a:solidFill>
                <a:latin typeface="Tw Cen MT" charset="0"/>
                <a:ea typeface="宋体" charset="0"/>
                <a:cs typeface="宋体" charset="0"/>
              </a:defRPr>
            </a:lvl7pPr>
            <a:lvl8pPr marL="3429000" indent="-228600" fontAlgn="base">
              <a:spcBef>
                <a:spcPct val="0"/>
              </a:spcBef>
              <a:spcAft>
                <a:spcPct val="0"/>
              </a:spcAft>
              <a:defRPr kumimoji="1" sz="2400">
                <a:solidFill>
                  <a:schemeClr val="tx1"/>
                </a:solidFill>
                <a:latin typeface="Tw Cen MT" charset="0"/>
                <a:ea typeface="宋体" charset="0"/>
                <a:cs typeface="宋体" charset="0"/>
              </a:defRPr>
            </a:lvl8pPr>
            <a:lvl9pPr marL="3886200" indent="-228600" fontAlgn="base">
              <a:spcBef>
                <a:spcPct val="0"/>
              </a:spcBef>
              <a:spcAft>
                <a:spcPct val="0"/>
              </a:spcAft>
              <a:defRPr kumimoji="1" sz="2400">
                <a:solidFill>
                  <a:schemeClr val="tx1"/>
                </a:solidFill>
                <a:latin typeface="Tw Cen MT" charset="0"/>
                <a:ea typeface="宋体" charset="0"/>
                <a:cs typeface="宋体" charset="0"/>
              </a:defRPr>
            </a:lvl9pPr>
          </a:lstStyle>
          <a:p>
            <a:r>
              <a:rPr lang="en-US" altLang="zh-CN" sz="1800">
                <a:ea typeface="华文仿宋" charset="0"/>
                <a:cs typeface="华文仿宋" charset="0"/>
              </a:rPr>
              <a:t>Social Interactive Graph (SIG)</a:t>
            </a:r>
            <a:endParaRPr lang="zh-CN" altLang="en-US" sz="1800">
              <a:ea typeface="华文仿宋" charset="0"/>
              <a:cs typeface="华文仿宋" charset="0"/>
            </a:endParaRPr>
          </a:p>
        </p:txBody>
      </p:sp>
      <p:pic>
        <p:nvPicPr>
          <p:cNvPr id="5" name="图片 4" descr="pg_local_core.png"/>
          <p:cNvPicPr>
            <a:picLocks noChangeAspect="1"/>
          </p:cNvPicPr>
          <p:nvPr/>
        </p:nvPicPr>
        <p:blipFill rotWithShape="1">
          <a:blip r:embed="rId3">
            <a:extLst>
              <a:ext uri="{28A0092B-C50C-407E-A947-70E740481C1C}">
                <a14:useLocalDpi xmlns:a14="http://schemas.microsoft.com/office/drawing/2010/main" val="0"/>
              </a:ext>
            </a:extLst>
          </a:blip>
          <a:srcRect l="7522" t="5416" r="7704" b="4811"/>
          <a:stretch/>
        </p:blipFill>
        <p:spPr>
          <a:xfrm>
            <a:off x="107950" y="2124075"/>
            <a:ext cx="4360863" cy="3419475"/>
          </a:xfrm>
          <a:prstGeom prst="rect">
            <a:avLst/>
          </a:prstGeom>
        </p:spPr>
        <p:style>
          <a:lnRef idx="2">
            <a:schemeClr val="accent2"/>
          </a:lnRef>
          <a:fillRef idx="1">
            <a:schemeClr val="lt1"/>
          </a:fillRef>
          <a:effectRef idx="0">
            <a:schemeClr val="accent2"/>
          </a:effectRef>
          <a:fontRef idx="minor">
            <a:schemeClr val="dk1"/>
          </a:fontRef>
        </p:style>
      </p:pic>
      <p:pic>
        <p:nvPicPr>
          <p:cNvPr id="6" name="图片 5" descr="sig_local_core.png"/>
          <p:cNvPicPr>
            <a:picLocks noChangeAspect="1"/>
          </p:cNvPicPr>
          <p:nvPr/>
        </p:nvPicPr>
        <p:blipFill rotWithShape="1">
          <a:blip r:embed="rId4">
            <a:extLst>
              <a:ext uri="{28A0092B-C50C-407E-A947-70E740481C1C}">
                <a14:useLocalDpi xmlns:a14="http://schemas.microsoft.com/office/drawing/2010/main" val="0"/>
              </a:ext>
            </a:extLst>
          </a:blip>
          <a:srcRect l="6944" t="5416" r="8138" b="5006"/>
          <a:stretch/>
        </p:blipFill>
        <p:spPr>
          <a:xfrm>
            <a:off x="4611688" y="2098675"/>
            <a:ext cx="4411662" cy="3444875"/>
          </a:xfrm>
          <a:prstGeom prst="rect">
            <a:avLst/>
          </a:prstGeom>
        </p:spPr>
        <p:style>
          <a:lnRef idx="2">
            <a:schemeClr val="accent2"/>
          </a:lnRef>
          <a:fillRef idx="1">
            <a:schemeClr val="lt1"/>
          </a:fillRef>
          <a:effectRef idx="0">
            <a:schemeClr val="accent2"/>
          </a:effectRef>
          <a:fontRef idx="minor">
            <a:schemeClr val="dk1"/>
          </a:fontRef>
        </p:style>
      </p:pic>
      <p:pic>
        <p:nvPicPr>
          <p:cNvPr id="11" name="内容占位符 4"/>
          <p:cNvPicPr>
            <a:picLocks noChangeAspect="1"/>
          </p:cNvPicPr>
          <p:nvPr/>
        </p:nvPicPr>
        <p:blipFill>
          <a:blip r:embed="rId5">
            <a:extLst>
              <a:ext uri="{28A0092B-C50C-407E-A947-70E740481C1C}">
                <a14:useLocalDpi xmlns:a14="http://schemas.microsoft.com/office/drawing/2010/main" val="0"/>
              </a:ext>
            </a:extLst>
          </a:blip>
          <a:srcRect t="221" r="1099" b="462"/>
          <a:stretch>
            <a:fillRect/>
          </a:stretch>
        </p:blipFill>
        <p:spPr bwMode="auto">
          <a:xfrm>
            <a:off x="-392113" y="2400300"/>
            <a:ext cx="5003801"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574675" y="3038475"/>
            <a:ext cx="5411788" cy="252413"/>
          </a:xfrm>
          <a:prstGeom prst="rect">
            <a:avLst/>
          </a:prstGeom>
          <a:solidFill>
            <a:schemeClr val="lt1">
              <a:alpha val="0"/>
            </a:schemeClr>
          </a:solidFill>
          <a:ln w="28575" cmpd="sng">
            <a:solidFill>
              <a:srgbClr val="FF0000"/>
            </a:solidFill>
          </a:ln>
        </p:spPr>
        <p:style>
          <a:lnRef idx="2">
            <a:schemeClr val="accent4"/>
          </a:lnRef>
          <a:fillRef idx="1">
            <a:schemeClr val="lt1"/>
          </a:fillRef>
          <a:effectRef idx="0">
            <a:schemeClr val="accent4"/>
          </a:effectRef>
          <a:fontRef idx="minor">
            <a:schemeClr val="dk1"/>
          </a:fontRef>
        </p:style>
        <p:txBody>
          <a:bodyPr anchor="ctr"/>
          <a:lstStyle/>
          <a:p>
            <a:pPr algn="ctr"/>
            <a:endParaRPr lang="zh-CN" altLang="en-US">
              <a:solidFill>
                <a:srgbClr val="000000"/>
              </a:solidFill>
              <a:latin typeface="Tw Cen MT" charset="0"/>
              <a:ea typeface="华文仿宋" charset="0"/>
              <a:cs typeface="华文仿宋" charset="0"/>
            </a:endParaRPr>
          </a:p>
        </p:txBody>
      </p:sp>
      <p:sp>
        <p:nvSpPr>
          <p:cNvPr id="13" name="矩形 12"/>
          <p:cNvSpPr/>
          <p:nvPr/>
        </p:nvSpPr>
        <p:spPr>
          <a:xfrm>
            <a:off x="-574675" y="3587750"/>
            <a:ext cx="5411788" cy="252413"/>
          </a:xfrm>
          <a:prstGeom prst="rect">
            <a:avLst/>
          </a:prstGeom>
          <a:solidFill>
            <a:schemeClr val="lt1">
              <a:alpha val="0"/>
            </a:schemeClr>
          </a:solidFill>
          <a:ln w="28575" cmpd="sng">
            <a:solidFill>
              <a:srgbClr val="FF0000"/>
            </a:solidFill>
          </a:ln>
        </p:spPr>
        <p:style>
          <a:lnRef idx="2">
            <a:schemeClr val="accent4"/>
          </a:lnRef>
          <a:fillRef idx="1">
            <a:schemeClr val="lt1"/>
          </a:fillRef>
          <a:effectRef idx="0">
            <a:schemeClr val="accent4"/>
          </a:effectRef>
          <a:fontRef idx="minor">
            <a:schemeClr val="dk1"/>
          </a:fontRef>
        </p:style>
        <p:txBody>
          <a:bodyPr anchor="ctr"/>
          <a:lstStyle/>
          <a:p>
            <a:pPr algn="ctr"/>
            <a:endParaRPr lang="zh-CN" altLang="en-US">
              <a:solidFill>
                <a:srgbClr val="000000"/>
              </a:solidFill>
              <a:latin typeface="Tw Cen MT" charset="0"/>
              <a:ea typeface="华文仿宋" charset="0"/>
              <a:cs typeface="华文仿宋" charset="0"/>
            </a:endParaRPr>
          </a:p>
        </p:txBody>
      </p:sp>
      <p:sp>
        <p:nvSpPr>
          <p:cNvPr id="3" name="Date Placeholder 2"/>
          <p:cNvSpPr>
            <a:spLocks noGrp="1"/>
          </p:cNvSpPr>
          <p:nvPr>
            <p:ph type="dt" sz="half" idx="10"/>
          </p:nvPr>
        </p:nvSpPr>
        <p:spPr/>
        <p:txBody>
          <a:bodyPr/>
          <a:lstStyle/>
          <a:p>
            <a:r>
              <a:rPr lang="en-US" smtClean="0"/>
              <a:t>11/08/2012</a:t>
            </a:r>
            <a:endParaRPr lang="en-US"/>
          </a:p>
        </p:txBody>
      </p:sp>
      <p:sp>
        <p:nvSpPr>
          <p:cNvPr id="4" name="Footer Placeholder 3"/>
          <p:cNvSpPr>
            <a:spLocks noGrp="1"/>
          </p:cNvSpPr>
          <p:nvPr>
            <p:ph type="ftr" sz="quarter" idx="11"/>
          </p:nvPr>
        </p:nvSpPr>
        <p:spPr/>
        <p:txBody>
          <a:bodyPr/>
          <a:lstStyle/>
          <a:p>
            <a:r>
              <a:rPr lang="en-US" smtClean="0"/>
              <a:t>CCW, Sedona, ZA</a:t>
            </a:r>
            <a:endParaRPr lang="en-US"/>
          </a:p>
        </p:txBody>
      </p:sp>
    </p:spTree>
    <p:extLst>
      <p:ext uri="{BB962C8B-B14F-4D97-AF65-F5344CB8AC3E}">
        <p14:creationId xmlns:p14="http://schemas.microsoft.com/office/powerpoint/2010/main" val="18906680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xit" presetSubtype="4" fill="hold" grpId="1" nodeType="clickEffect">
                                  <p:stCondLst>
                                    <p:cond delay="0"/>
                                  </p:stCondLst>
                                  <p:childTnLst>
                                    <p:anim calcmode="lin" valueType="num">
                                      <p:cBhvr additive="base">
                                        <p:cTn id="18" dur="500"/>
                                        <p:tgtEl>
                                          <p:spTgt spid="12"/>
                                        </p:tgtEl>
                                        <p:attrNameLst>
                                          <p:attrName>ppt_y</p:attrName>
                                        </p:attrNameLst>
                                      </p:cBhvr>
                                      <p:tavLst>
                                        <p:tav tm="0">
                                          <p:val>
                                            <p:strVal val="#ppt_y"/>
                                          </p:val>
                                        </p:tav>
                                        <p:tav tm="100000">
                                          <p:val>
                                            <p:strVal val="#ppt_y+#ppt_h*1.125000"/>
                                          </p:val>
                                        </p:tav>
                                      </p:tavLst>
                                    </p:anim>
                                    <p:animEffect transition="out" filter="wipe(down)">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fill="hold" nodeType="click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1+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4" fill="hold" grpId="1" nodeType="withEffect">
                                  <p:stCondLst>
                                    <p:cond delay="0"/>
                                  </p:stCondLst>
                                  <p:childTnLst>
                                    <p:anim calcmode="lin" valueType="num">
                                      <p:cBhvr additive="base">
                                        <p:cTn id="28" dur="500"/>
                                        <p:tgtEl>
                                          <p:spTgt spid="13"/>
                                        </p:tgtEl>
                                        <p:attrNameLst>
                                          <p:attrName>ppt_x</p:attrName>
                                        </p:attrNameLst>
                                      </p:cBhvr>
                                      <p:tavLst>
                                        <p:tav tm="0">
                                          <p:val>
                                            <p:strVal val="ppt_x"/>
                                          </p:val>
                                        </p:tav>
                                        <p:tav tm="100000">
                                          <p:val>
                                            <p:strVal val="ppt_x"/>
                                          </p:val>
                                        </p:tav>
                                      </p:tavLst>
                                    </p:anim>
                                    <p:anim calcmode="lin" valueType="num">
                                      <p:cBhvr additive="base">
                                        <p:cTn id="29" dur="500"/>
                                        <p:tgtEl>
                                          <p:spTgt spid="13"/>
                                        </p:tgtEl>
                                        <p:attrNameLst>
                                          <p:attrName>ppt_y</p:attrName>
                                        </p:attrNameLst>
                                      </p:cBhvr>
                                      <p:tavLst>
                                        <p:tav tm="0">
                                          <p:val>
                                            <p:strVal val="ppt_y"/>
                                          </p:val>
                                        </p:tav>
                                        <p:tav tm="100000">
                                          <p:val>
                                            <p:strVal val="1+ppt_h/2"/>
                                          </p:val>
                                        </p:tav>
                                      </p:tavLst>
                                    </p:anim>
                                    <p:set>
                                      <p:cBhvr>
                                        <p:cTn id="3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427038"/>
          </a:xfrm>
        </p:spPr>
        <p:txBody>
          <a:bodyPr/>
          <a:lstStyle/>
          <a:p>
            <a:r>
              <a:rPr lang="en-US" dirty="0" smtClean="0">
                <a:solidFill>
                  <a:srgbClr val="FF0000"/>
                </a:solidFill>
              </a:rPr>
              <a:t>1. Social Intelligence</a:t>
            </a:r>
            <a:endParaRPr lang="en-US" dirty="0">
              <a:solidFill>
                <a:srgbClr val="FF0000"/>
              </a:solidFill>
            </a:endParaRPr>
          </a:p>
        </p:txBody>
      </p:sp>
      <p:sp>
        <p:nvSpPr>
          <p:cNvPr id="3" name="Content Placeholder 2"/>
          <p:cNvSpPr>
            <a:spLocks noGrp="1"/>
          </p:cNvSpPr>
          <p:nvPr>
            <p:ph idx="1"/>
          </p:nvPr>
        </p:nvSpPr>
        <p:spPr>
          <a:xfrm>
            <a:off x="457200" y="1417637"/>
            <a:ext cx="8229600" cy="4525963"/>
          </a:xfrm>
        </p:spPr>
        <p:txBody>
          <a:bodyPr>
            <a:normAutofit fontScale="92500" lnSpcReduction="20000"/>
          </a:bodyPr>
          <a:lstStyle/>
          <a:p>
            <a:r>
              <a:rPr lang="en-US" dirty="0" smtClean="0"/>
              <a:t>Social Structure/Community and Influence</a:t>
            </a:r>
          </a:p>
          <a:p>
            <a:pPr lvl="1"/>
            <a:r>
              <a:rPr lang="en-US" dirty="0" smtClean="0"/>
              <a:t>Graph Analysis, Community detection, Diversity</a:t>
            </a:r>
          </a:p>
          <a:p>
            <a:pPr lvl="1"/>
            <a:r>
              <a:rPr lang="en-US" dirty="0" smtClean="0"/>
              <a:t>Social Dynamics and Mobility</a:t>
            </a:r>
          </a:p>
          <a:p>
            <a:pPr lvl="1"/>
            <a:r>
              <a:rPr lang="en-US" dirty="0" smtClean="0"/>
              <a:t>Micro-/Marco-structural SNA</a:t>
            </a:r>
          </a:p>
          <a:p>
            <a:r>
              <a:rPr lang="en-US" dirty="0" smtClean="0">
                <a:solidFill>
                  <a:srgbClr val="0000FF"/>
                </a:solidFill>
              </a:rPr>
              <a:t>Journalism/Communication Analysis</a:t>
            </a:r>
          </a:p>
          <a:p>
            <a:pPr lvl="1"/>
            <a:r>
              <a:rPr lang="en-US" dirty="0" smtClean="0"/>
              <a:t>Information Cascade, Argumentation</a:t>
            </a:r>
          </a:p>
          <a:p>
            <a:pPr lvl="1"/>
            <a:r>
              <a:rPr lang="en-US" dirty="0" smtClean="0"/>
              <a:t>Psychological/Sociological Linguistic Analysis</a:t>
            </a:r>
          </a:p>
          <a:p>
            <a:r>
              <a:rPr lang="en-US" dirty="0" smtClean="0"/>
              <a:t>System Interference/artifact</a:t>
            </a:r>
          </a:p>
          <a:p>
            <a:pPr lvl="1"/>
            <a:r>
              <a:rPr lang="en-US" dirty="0" smtClean="0"/>
              <a:t>Due Engineering/system design</a:t>
            </a:r>
          </a:p>
          <a:p>
            <a:pPr lvl="1"/>
            <a:r>
              <a:rPr lang="en-US" dirty="0" smtClean="0"/>
              <a:t>Information accessibility/survivability </a:t>
            </a:r>
            <a:endParaRPr lang="en-US" dirty="0"/>
          </a:p>
        </p:txBody>
      </p:sp>
      <p:sp>
        <p:nvSpPr>
          <p:cNvPr id="4" name="Date Placeholder 3"/>
          <p:cNvSpPr>
            <a:spLocks noGrp="1"/>
          </p:cNvSpPr>
          <p:nvPr>
            <p:ph type="dt" sz="half" idx="10"/>
          </p:nvPr>
        </p:nvSpPr>
        <p:spPr/>
        <p:txBody>
          <a:bodyPr/>
          <a:lstStyle/>
          <a:p>
            <a:r>
              <a:rPr lang="en-US" smtClean="0"/>
              <a:t>11/08/2012</a:t>
            </a:r>
            <a:endParaRPr lang="en-US"/>
          </a:p>
        </p:txBody>
      </p:sp>
      <p:sp>
        <p:nvSpPr>
          <p:cNvPr id="5" name="Footer Placeholder 4"/>
          <p:cNvSpPr>
            <a:spLocks noGrp="1"/>
          </p:cNvSpPr>
          <p:nvPr>
            <p:ph type="ftr" sz="quarter" idx="11"/>
          </p:nvPr>
        </p:nvSpPr>
        <p:spPr/>
        <p:txBody>
          <a:bodyPr/>
          <a:lstStyle/>
          <a:p>
            <a:r>
              <a:rPr lang="en-US" smtClean="0"/>
              <a:t>CCW, Sedona, ZA</a:t>
            </a:r>
            <a:endParaRPr lang="en-US"/>
          </a:p>
        </p:txBody>
      </p:sp>
      <p:sp>
        <p:nvSpPr>
          <p:cNvPr id="6" name="Slide Number Placeholder 5"/>
          <p:cNvSpPr>
            <a:spLocks noGrp="1"/>
          </p:cNvSpPr>
          <p:nvPr>
            <p:ph type="sldNum" sz="quarter" idx="12"/>
          </p:nvPr>
        </p:nvSpPr>
        <p:spPr/>
        <p:txBody>
          <a:bodyPr/>
          <a:lstStyle/>
          <a:p>
            <a:fld id="{80F13DAA-1CB3-4913-BEF0-E8CDE2DCC800}" type="slidenum">
              <a:rPr lang="en-US" smtClean="0"/>
              <a:t>32</a:t>
            </a:fld>
            <a:endParaRPr lang="en-US"/>
          </a:p>
        </p:txBody>
      </p:sp>
    </p:spTree>
    <p:extLst>
      <p:ext uri="{BB962C8B-B14F-4D97-AF65-F5344CB8AC3E}">
        <p14:creationId xmlns:p14="http://schemas.microsoft.com/office/powerpoint/2010/main" val="63343491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11/08/2012</a:t>
            </a:r>
            <a:endParaRPr lang="en-US"/>
          </a:p>
        </p:txBody>
      </p:sp>
      <p:sp>
        <p:nvSpPr>
          <p:cNvPr id="5" name="Footer Placeholder 4"/>
          <p:cNvSpPr>
            <a:spLocks noGrp="1"/>
          </p:cNvSpPr>
          <p:nvPr>
            <p:ph type="ftr" sz="quarter" idx="11"/>
          </p:nvPr>
        </p:nvSpPr>
        <p:spPr/>
        <p:txBody>
          <a:bodyPr/>
          <a:lstStyle/>
          <a:p>
            <a:r>
              <a:rPr lang="en-US" smtClean="0"/>
              <a:t>CCW, Sedona, ZA</a:t>
            </a:r>
            <a:endParaRPr lang="en-US"/>
          </a:p>
        </p:txBody>
      </p:sp>
      <p:sp>
        <p:nvSpPr>
          <p:cNvPr id="6" name="Slide Number Placeholder 5"/>
          <p:cNvSpPr>
            <a:spLocks noGrp="1"/>
          </p:cNvSpPr>
          <p:nvPr>
            <p:ph type="sldNum" sz="quarter" idx="12"/>
          </p:nvPr>
        </p:nvSpPr>
        <p:spPr/>
        <p:txBody>
          <a:bodyPr/>
          <a:lstStyle/>
          <a:p>
            <a:fld id="{80F13DAA-1CB3-4913-BEF0-E8CDE2DCC800}" type="slidenum">
              <a:rPr lang="en-US" smtClean="0"/>
              <a:t>33</a:t>
            </a:fld>
            <a:endParaRPr lang="en-US"/>
          </a:p>
        </p:txBody>
      </p:sp>
      <p:pic>
        <p:nvPicPr>
          <p:cNvPr id="7" name="Picture 6" descr="Keith:Users:Keith:Desktop:chart.png"/>
          <p:cNvPicPr/>
          <p:nvPr/>
        </p:nvPicPr>
        <p:blipFill>
          <a:blip r:embed="rId2">
            <a:extLst>
              <a:ext uri="{28A0092B-C50C-407E-A947-70E740481C1C}">
                <a14:useLocalDpi xmlns:a14="http://schemas.microsoft.com/office/drawing/2010/main" val="0"/>
              </a:ext>
            </a:extLst>
          </a:blip>
          <a:srcRect/>
          <a:stretch>
            <a:fillRect/>
          </a:stretch>
        </p:blipFill>
        <p:spPr bwMode="auto">
          <a:xfrm>
            <a:off x="6350" y="152400"/>
            <a:ext cx="9137650" cy="6553200"/>
          </a:xfrm>
          <a:prstGeom prst="rect">
            <a:avLst/>
          </a:prstGeom>
          <a:noFill/>
          <a:ln>
            <a:noFill/>
          </a:ln>
        </p:spPr>
      </p:pic>
    </p:spTree>
    <p:extLst>
      <p:ext uri="{BB962C8B-B14F-4D97-AF65-F5344CB8AC3E}">
        <p14:creationId xmlns:p14="http://schemas.microsoft.com/office/powerpoint/2010/main" val="147694231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30510743"/>
              </p:ext>
            </p:extLst>
          </p:nvPr>
        </p:nvGraphicFramePr>
        <p:xfrm>
          <a:off x="610256" y="1447800"/>
          <a:ext cx="8152744" cy="1939008"/>
        </p:xfrm>
        <a:graphic>
          <a:graphicData uri="http://schemas.openxmlformats.org/drawingml/2006/table">
            <a:tbl>
              <a:tblPr firstRow="1" firstCol="1">
                <a:tableStyleId>{616DA210-FB5B-4158-B5E0-FEB733F419BA}</a:tableStyleId>
              </a:tblPr>
              <a:tblGrid>
                <a:gridCol w="1115800"/>
                <a:gridCol w="513160"/>
                <a:gridCol w="513159"/>
                <a:gridCol w="635099"/>
                <a:gridCol w="635099"/>
                <a:gridCol w="635099"/>
                <a:gridCol w="635099"/>
                <a:gridCol w="635099"/>
                <a:gridCol w="635099"/>
                <a:gridCol w="635099"/>
                <a:gridCol w="635099"/>
                <a:gridCol w="929833"/>
              </a:tblGrid>
              <a:tr h="484752">
                <a:tc>
                  <a:txBody>
                    <a:bodyPr/>
                    <a:lstStyle/>
                    <a:p>
                      <a:pPr algn="l" fontAlgn="b"/>
                      <a:endParaRPr lang="en-US" sz="1600" b="0" i="0" u="none" strike="noStrike" dirty="0">
                        <a:solidFill>
                          <a:srgbClr val="FFFFFF"/>
                        </a:solidFill>
                        <a:effectLst/>
                        <a:latin typeface="Courier"/>
                        <a:cs typeface="Courier"/>
                      </a:endParaRPr>
                    </a:p>
                  </a:txBody>
                  <a:tcPr marL="12700" marR="12700" marT="12700" marB="0" anchor="b"/>
                </a:tc>
                <a:tc>
                  <a:txBody>
                    <a:bodyPr/>
                    <a:lstStyle/>
                    <a:p>
                      <a:pPr algn="l" fontAlgn="b"/>
                      <a:r>
                        <a:rPr lang="en-US" sz="1600" u="none" strike="noStrike" dirty="0">
                          <a:effectLst/>
                          <a:latin typeface="Courier"/>
                          <a:cs typeface="Courier"/>
                        </a:rPr>
                        <a:t>1-5</a:t>
                      </a:r>
                      <a:endParaRPr lang="en-US" sz="1600" b="0" i="0" u="none" strike="noStrike" dirty="0">
                        <a:solidFill>
                          <a:srgbClr val="FFFFFF"/>
                        </a:solidFill>
                        <a:effectLst/>
                        <a:latin typeface="Courier"/>
                        <a:cs typeface="Courier"/>
                      </a:endParaRPr>
                    </a:p>
                  </a:txBody>
                  <a:tcPr marL="12700" marR="12700" marT="12700" marB="0" anchor="b"/>
                </a:tc>
                <a:tc>
                  <a:txBody>
                    <a:bodyPr/>
                    <a:lstStyle/>
                    <a:p>
                      <a:pPr algn="l" fontAlgn="b"/>
                      <a:r>
                        <a:rPr lang="en-US" sz="1600" u="none" strike="noStrike" dirty="0">
                          <a:effectLst/>
                          <a:latin typeface="Courier"/>
                          <a:cs typeface="Courier"/>
                        </a:rPr>
                        <a:t>6-10</a:t>
                      </a:r>
                      <a:endParaRPr lang="en-US" sz="1600" b="0" i="0" u="none" strike="noStrike" dirty="0">
                        <a:solidFill>
                          <a:srgbClr val="FFFFFF"/>
                        </a:solidFill>
                        <a:effectLst/>
                        <a:latin typeface="Courier"/>
                        <a:cs typeface="Courier"/>
                      </a:endParaRPr>
                    </a:p>
                  </a:txBody>
                  <a:tcPr marL="12700" marR="12700" marT="12700" marB="0" anchor="b"/>
                </a:tc>
                <a:tc>
                  <a:txBody>
                    <a:bodyPr/>
                    <a:lstStyle/>
                    <a:p>
                      <a:pPr algn="l" fontAlgn="b"/>
                      <a:r>
                        <a:rPr lang="en-US" sz="1600" u="none" strike="noStrike">
                          <a:effectLst/>
                          <a:latin typeface="Courier"/>
                          <a:cs typeface="Courier"/>
                        </a:rPr>
                        <a:t>11-15</a:t>
                      </a:r>
                      <a:endParaRPr lang="en-US" sz="1600" b="0" i="0" u="none" strike="noStrike">
                        <a:solidFill>
                          <a:srgbClr val="FFFFFF"/>
                        </a:solidFill>
                        <a:effectLst/>
                        <a:latin typeface="Courier"/>
                        <a:cs typeface="Courier"/>
                      </a:endParaRPr>
                    </a:p>
                  </a:txBody>
                  <a:tcPr marL="12700" marR="12700" marT="12700" marB="0" anchor="b"/>
                </a:tc>
                <a:tc>
                  <a:txBody>
                    <a:bodyPr/>
                    <a:lstStyle/>
                    <a:p>
                      <a:pPr algn="l" fontAlgn="b"/>
                      <a:r>
                        <a:rPr lang="en-US" sz="1600" u="none" strike="noStrike">
                          <a:effectLst/>
                          <a:latin typeface="Courier"/>
                          <a:cs typeface="Courier"/>
                        </a:rPr>
                        <a:t>16-20</a:t>
                      </a:r>
                      <a:endParaRPr lang="en-US" sz="1600" b="0" i="0" u="none" strike="noStrike">
                        <a:solidFill>
                          <a:srgbClr val="FFFFFF"/>
                        </a:solidFill>
                        <a:effectLst/>
                        <a:latin typeface="Courier"/>
                        <a:cs typeface="Courier"/>
                      </a:endParaRPr>
                    </a:p>
                  </a:txBody>
                  <a:tcPr marL="12700" marR="12700" marT="12700" marB="0" anchor="b"/>
                </a:tc>
                <a:tc>
                  <a:txBody>
                    <a:bodyPr/>
                    <a:lstStyle/>
                    <a:p>
                      <a:pPr algn="l" fontAlgn="b"/>
                      <a:r>
                        <a:rPr lang="en-US" sz="1600" u="none" strike="noStrike">
                          <a:effectLst/>
                          <a:latin typeface="Courier"/>
                          <a:cs typeface="Courier"/>
                        </a:rPr>
                        <a:t>21-25</a:t>
                      </a:r>
                      <a:endParaRPr lang="en-US" sz="1600" b="0" i="0" u="none" strike="noStrike">
                        <a:solidFill>
                          <a:srgbClr val="FFFFFF"/>
                        </a:solidFill>
                        <a:effectLst/>
                        <a:latin typeface="Courier"/>
                        <a:cs typeface="Courier"/>
                      </a:endParaRPr>
                    </a:p>
                  </a:txBody>
                  <a:tcPr marL="12700" marR="12700" marT="12700" marB="0" anchor="b"/>
                </a:tc>
                <a:tc>
                  <a:txBody>
                    <a:bodyPr/>
                    <a:lstStyle/>
                    <a:p>
                      <a:pPr algn="l" fontAlgn="b"/>
                      <a:r>
                        <a:rPr lang="en-US" sz="1600" u="none" strike="noStrike">
                          <a:effectLst/>
                          <a:latin typeface="Courier"/>
                          <a:cs typeface="Courier"/>
                        </a:rPr>
                        <a:t>26-30</a:t>
                      </a:r>
                      <a:endParaRPr lang="en-US" sz="1600" b="0" i="0" u="none" strike="noStrike">
                        <a:solidFill>
                          <a:srgbClr val="FFFFFF"/>
                        </a:solidFill>
                        <a:effectLst/>
                        <a:latin typeface="Courier"/>
                        <a:cs typeface="Courier"/>
                      </a:endParaRPr>
                    </a:p>
                  </a:txBody>
                  <a:tcPr marL="12700" marR="12700" marT="12700" marB="0" anchor="b"/>
                </a:tc>
                <a:tc>
                  <a:txBody>
                    <a:bodyPr/>
                    <a:lstStyle/>
                    <a:p>
                      <a:pPr algn="l" fontAlgn="b"/>
                      <a:r>
                        <a:rPr lang="en-US" sz="1600" u="none" strike="noStrike" dirty="0">
                          <a:effectLst/>
                          <a:latin typeface="Courier"/>
                          <a:cs typeface="Courier"/>
                        </a:rPr>
                        <a:t>31-35</a:t>
                      </a:r>
                      <a:endParaRPr lang="en-US" sz="1600" b="0" i="0" u="none" strike="noStrike" dirty="0">
                        <a:solidFill>
                          <a:srgbClr val="FFFFFF"/>
                        </a:solidFill>
                        <a:effectLst/>
                        <a:latin typeface="Courier"/>
                        <a:cs typeface="Courier"/>
                      </a:endParaRPr>
                    </a:p>
                  </a:txBody>
                  <a:tcPr marL="12700" marR="12700" marT="12700" marB="0" anchor="b"/>
                </a:tc>
                <a:tc>
                  <a:txBody>
                    <a:bodyPr/>
                    <a:lstStyle/>
                    <a:p>
                      <a:pPr algn="l" fontAlgn="b"/>
                      <a:r>
                        <a:rPr lang="en-US" sz="1600" u="none" strike="noStrike">
                          <a:effectLst/>
                          <a:latin typeface="Courier"/>
                          <a:cs typeface="Courier"/>
                        </a:rPr>
                        <a:t>36-40</a:t>
                      </a:r>
                      <a:endParaRPr lang="en-US" sz="1600" b="0" i="0" u="none" strike="noStrike">
                        <a:solidFill>
                          <a:srgbClr val="FFFFFF"/>
                        </a:solidFill>
                        <a:effectLst/>
                        <a:latin typeface="Courier"/>
                        <a:cs typeface="Courier"/>
                      </a:endParaRPr>
                    </a:p>
                  </a:txBody>
                  <a:tcPr marL="12700" marR="12700" marT="12700" marB="0" anchor="b"/>
                </a:tc>
                <a:tc>
                  <a:txBody>
                    <a:bodyPr/>
                    <a:lstStyle/>
                    <a:p>
                      <a:pPr algn="l" fontAlgn="b"/>
                      <a:r>
                        <a:rPr lang="en-US" sz="1600" u="none" strike="noStrike">
                          <a:effectLst/>
                          <a:latin typeface="Courier"/>
                          <a:cs typeface="Courier"/>
                        </a:rPr>
                        <a:t>41-45</a:t>
                      </a:r>
                      <a:endParaRPr lang="en-US" sz="1600" b="0" i="0" u="none" strike="noStrike">
                        <a:solidFill>
                          <a:srgbClr val="FFFFFF"/>
                        </a:solidFill>
                        <a:effectLst/>
                        <a:latin typeface="Courier"/>
                        <a:cs typeface="Courier"/>
                      </a:endParaRPr>
                    </a:p>
                  </a:txBody>
                  <a:tcPr marL="12700" marR="12700" marT="12700" marB="0" anchor="b"/>
                </a:tc>
                <a:tc>
                  <a:txBody>
                    <a:bodyPr/>
                    <a:lstStyle/>
                    <a:p>
                      <a:pPr algn="l" fontAlgn="b"/>
                      <a:r>
                        <a:rPr lang="en-US" sz="1600" u="none" strike="noStrike" dirty="0">
                          <a:effectLst/>
                          <a:latin typeface="Courier"/>
                          <a:cs typeface="Courier"/>
                        </a:rPr>
                        <a:t>46-50</a:t>
                      </a:r>
                      <a:endParaRPr lang="en-US" sz="1600" b="0" i="0" u="none" strike="noStrike" dirty="0">
                        <a:solidFill>
                          <a:srgbClr val="FFFFFF"/>
                        </a:solidFill>
                        <a:effectLst/>
                        <a:latin typeface="Courier"/>
                        <a:cs typeface="Courier"/>
                      </a:endParaRPr>
                    </a:p>
                  </a:txBody>
                  <a:tcPr marL="12700" marR="12700" marT="12700" marB="0" anchor="b"/>
                </a:tc>
                <a:tc>
                  <a:txBody>
                    <a:bodyPr/>
                    <a:lstStyle/>
                    <a:p>
                      <a:pPr algn="l" fontAlgn="b"/>
                      <a:r>
                        <a:rPr lang="en-US" sz="1600" u="none" strike="noStrike" dirty="0" smtClean="0">
                          <a:effectLst/>
                          <a:latin typeface="Courier"/>
                          <a:cs typeface="Courier"/>
                        </a:rPr>
                        <a:t>Total</a:t>
                      </a:r>
                      <a:endParaRPr lang="en-US" sz="1600" b="0" i="0" u="none" strike="noStrike" dirty="0">
                        <a:solidFill>
                          <a:srgbClr val="FFFFFF"/>
                        </a:solidFill>
                        <a:effectLst/>
                        <a:latin typeface="Courier"/>
                        <a:cs typeface="Courier"/>
                      </a:endParaRPr>
                    </a:p>
                  </a:txBody>
                  <a:tcPr marL="12700" marR="12700" marT="12700" marB="0" anchor="b"/>
                </a:tc>
              </a:tr>
              <a:tr h="484752">
                <a:tc>
                  <a:txBody>
                    <a:bodyPr/>
                    <a:lstStyle/>
                    <a:p>
                      <a:pPr algn="l" fontAlgn="b"/>
                      <a:r>
                        <a:rPr lang="en-US" sz="1600" u="none" strike="noStrike" dirty="0" smtClean="0">
                          <a:effectLst/>
                          <a:latin typeface="Courier"/>
                          <a:cs typeface="Courier"/>
                        </a:rPr>
                        <a:t>&lt;30min</a:t>
                      </a:r>
                      <a:endParaRPr lang="en-US" sz="1600" b="0" i="0" u="none" strike="noStrike" dirty="0">
                        <a:solidFill>
                          <a:srgbClr val="000000"/>
                        </a:solidFill>
                        <a:effectLst/>
                        <a:latin typeface="Courier"/>
                        <a:cs typeface="Courier"/>
                      </a:endParaRPr>
                    </a:p>
                  </a:txBody>
                  <a:tcPr marL="12700" marR="12700" marT="12700" marB="0" anchor="b"/>
                </a:tc>
                <a:tc>
                  <a:txBody>
                    <a:bodyPr/>
                    <a:lstStyle/>
                    <a:p>
                      <a:pPr algn="r" fontAlgn="b"/>
                      <a:r>
                        <a:rPr lang="en-US" sz="1600" u="none" strike="noStrike" dirty="0">
                          <a:effectLst/>
                          <a:latin typeface="Courier"/>
                          <a:cs typeface="Courier"/>
                        </a:rPr>
                        <a:t>2762</a:t>
                      </a:r>
                      <a:endParaRPr lang="en-US" sz="1600" b="0" i="0" u="none" strike="noStrike" dirty="0">
                        <a:solidFill>
                          <a:srgbClr val="000000"/>
                        </a:solidFill>
                        <a:effectLst/>
                        <a:latin typeface="Courier"/>
                        <a:cs typeface="Courier"/>
                      </a:endParaRPr>
                    </a:p>
                  </a:txBody>
                  <a:tcPr marL="12700" marR="12700" marT="12700" marB="0" anchor="b"/>
                </a:tc>
                <a:tc>
                  <a:txBody>
                    <a:bodyPr/>
                    <a:lstStyle/>
                    <a:p>
                      <a:pPr algn="r" fontAlgn="b"/>
                      <a:r>
                        <a:rPr lang="en-US" sz="1600" u="none" strike="noStrike" dirty="0">
                          <a:effectLst/>
                          <a:latin typeface="Courier"/>
                          <a:cs typeface="Courier"/>
                        </a:rPr>
                        <a:t>462</a:t>
                      </a:r>
                      <a:endParaRPr lang="en-US" sz="1600" b="0" i="0" u="none" strike="noStrike" dirty="0">
                        <a:solidFill>
                          <a:srgbClr val="000000"/>
                        </a:solidFill>
                        <a:effectLst/>
                        <a:latin typeface="Courier"/>
                        <a:cs typeface="Courier"/>
                      </a:endParaRPr>
                    </a:p>
                  </a:txBody>
                  <a:tcPr marL="12700" marR="12700" marT="12700" marB="0" anchor="b"/>
                </a:tc>
                <a:tc>
                  <a:txBody>
                    <a:bodyPr/>
                    <a:lstStyle/>
                    <a:p>
                      <a:pPr algn="r" fontAlgn="b"/>
                      <a:r>
                        <a:rPr lang="en-US" sz="1600" u="none" strike="noStrike" dirty="0">
                          <a:effectLst/>
                          <a:latin typeface="Courier"/>
                          <a:cs typeface="Courier"/>
                        </a:rPr>
                        <a:t>348</a:t>
                      </a:r>
                      <a:endParaRPr lang="en-US" sz="1600" b="0" i="0" u="none" strike="noStrike" dirty="0">
                        <a:solidFill>
                          <a:srgbClr val="000000"/>
                        </a:solidFill>
                        <a:effectLst/>
                        <a:latin typeface="Courier"/>
                        <a:cs typeface="Courier"/>
                      </a:endParaRPr>
                    </a:p>
                  </a:txBody>
                  <a:tcPr marL="12700" marR="12700" marT="12700" marB="0" anchor="b"/>
                </a:tc>
                <a:tc>
                  <a:txBody>
                    <a:bodyPr/>
                    <a:lstStyle/>
                    <a:p>
                      <a:pPr algn="r" fontAlgn="b"/>
                      <a:r>
                        <a:rPr lang="en-US" sz="1600" u="none" strike="noStrike">
                          <a:effectLst/>
                          <a:latin typeface="Courier"/>
                          <a:cs typeface="Courier"/>
                        </a:rPr>
                        <a:t>259</a:t>
                      </a:r>
                      <a:endParaRPr lang="en-US" sz="1600" b="0" i="0" u="none" strike="noStrike">
                        <a:solidFill>
                          <a:srgbClr val="000000"/>
                        </a:solidFill>
                        <a:effectLst/>
                        <a:latin typeface="Courier"/>
                        <a:cs typeface="Courier"/>
                      </a:endParaRPr>
                    </a:p>
                  </a:txBody>
                  <a:tcPr marL="12700" marR="12700" marT="12700" marB="0" anchor="b"/>
                </a:tc>
                <a:tc>
                  <a:txBody>
                    <a:bodyPr/>
                    <a:lstStyle/>
                    <a:p>
                      <a:pPr algn="r" fontAlgn="b"/>
                      <a:r>
                        <a:rPr lang="en-US" sz="1600" u="none" strike="noStrike" dirty="0">
                          <a:effectLst/>
                          <a:latin typeface="Courier"/>
                          <a:cs typeface="Courier"/>
                        </a:rPr>
                        <a:t>185</a:t>
                      </a:r>
                      <a:endParaRPr lang="en-US" sz="1600" b="0" i="0" u="none" strike="noStrike" dirty="0">
                        <a:solidFill>
                          <a:srgbClr val="000000"/>
                        </a:solidFill>
                        <a:effectLst/>
                        <a:latin typeface="Courier"/>
                        <a:cs typeface="Courier"/>
                      </a:endParaRPr>
                    </a:p>
                  </a:txBody>
                  <a:tcPr marL="12700" marR="12700" marT="12700" marB="0" anchor="b"/>
                </a:tc>
                <a:tc>
                  <a:txBody>
                    <a:bodyPr/>
                    <a:lstStyle/>
                    <a:p>
                      <a:pPr algn="r" fontAlgn="b"/>
                      <a:r>
                        <a:rPr lang="en-US" sz="1600" u="none" strike="noStrike" dirty="0">
                          <a:effectLst/>
                          <a:latin typeface="Courier"/>
                          <a:cs typeface="Courier"/>
                        </a:rPr>
                        <a:t>152</a:t>
                      </a:r>
                      <a:endParaRPr lang="en-US" sz="1600" b="0" i="0" u="none" strike="noStrike" dirty="0">
                        <a:solidFill>
                          <a:srgbClr val="000000"/>
                        </a:solidFill>
                        <a:effectLst/>
                        <a:latin typeface="Courier"/>
                        <a:cs typeface="Courier"/>
                      </a:endParaRPr>
                    </a:p>
                  </a:txBody>
                  <a:tcPr marL="12700" marR="12700" marT="12700" marB="0" anchor="b"/>
                </a:tc>
                <a:tc>
                  <a:txBody>
                    <a:bodyPr/>
                    <a:lstStyle/>
                    <a:p>
                      <a:pPr algn="r" fontAlgn="b"/>
                      <a:r>
                        <a:rPr lang="en-US" sz="1600" u="none" strike="noStrike" dirty="0">
                          <a:effectLst/>
                          <a:latin typeface="Courier"/>
                          <a:cs typeface="Courier"/>
                        </a:rPr>
                        <a:t>104</a:t>
                      </a:r>
                      <a:endParaRPr lang="en-US" sz="1600" b="0" i="0" u="none" strike="noStrike" dirty="0">
                        <a:solidFill>
                          <a:srgbClr val="000000"/>
                        </a:solidFill>
                        <a:effectLst/>
                        <a:latin typeface="Courier"/>
                        <a:cs typeface="Courier"/>
                      </a:endParaRPr>
                    </a:p>
                  </a:txBody>
                  <a:tcPr marL="12700" marR="12700" marT="12700" marB="0" anchor="b"/>
                </a:tc>
                <a:tc>
                  <a:txBody>
                    <a:bodyPr/>
                    <a:lstStyle/>
                    <a:p>
                      <a:pPr algn="r" fontAlgn="b"/>
                      <a:r>
                        <a:rPr lang="en-US" sz="1600" u="none" strike="noStrike" dirty="0">
                          <a:effectLst/>
                          <a:latin typeface="Courier"/>
                          <a:cs typeface="Courier"/>
                        </a:rPr>
                        <a:t>71</a:t>
                      </a:r>
                      <a:endParaRPr lang="en-US" sz="1600" b="0" i="0" u="none" strike="noStrike" dirty="0">
                        <a:solidFill>
                          <a:srgbClr val="000000"/>
                        </a:solidFill>
                        <a:effectLst/>
                        <a:latin typeface="Courier"/>
                        <a:cs typeface="Courier"/>
                      </a:endParaRPr>
                    </a:p>
                  </a:txBody>
                  <a:tcPr marL="12700" marR="12700" marT="12700" marB="0" anchor="b"/>
                </a:tc>
                <a:tc>
                  <a:txBody>
                    <a:bodyPr/>
                    <a:lstStyle/>
                    <a:p>
                      <a:pPr algn="r" fontAlgn="b"/>
                      <a:r>
                        <a:rPr lang="en-US" sz="1600" u="none" strike="noStrike">
                          <a:effectLst/>
                          <a:latin typeface="Courier"/>
                          <a:cs typeface="Courier"/>
                        </a:rPr>
                        <a:t>41</a:t>
                      </a:r>
                      <a:endParaRPr lang="en-US" sz="1600" b="0" i="0" u="none" strike="noStrike">
                        <a:solidFill>
                          <a:srgbClr val="000000"/>
                        </a:solidFill>
                        <a:effectLst/>
                        <a:latin typeface="Courier"/>
                        <a:cs typeface="Courier"/>
                      </a:endParaRPr>
                    </a:p>
                  </a:txBody>
                  <a:tcPr marL="12700" marR="12700" marT="12700" marB="0" anchor="b"/>
                </a:tc>
                <a:tc>
                  <a:txBody>
                    <a:bodyPr/>
                    <a:lstStyle/>
                    <a:p>
                      <a:pPr algn="r" fontAlgn="b"/>
                      <a:r>
                        <a:rPr lang="en-US" sz="1600" u="none" strike="noStrike" dirty="0">
                          <a:effectLst/>
                          <a:latin typeface="Courier"/>
                          <a:cs typeface="Courier"/>
                        </a:rPr>
                        <a:t>27</a:t>
                      </a:r>
                      <a:endParaRPr lang="en-US" sz="1600" b="0" i="0" u="none" strike="noStrike" dirty="0">
                        <a:solidFill>
                          <a:srgbClr val="000000"/>
                        </a:solidFill>
                        <a:effectLst/>
                        <a:latin typeface="Courier"/>
                        <a:cs typeface="Courier"/>
                      </a:endParaRPr>
                    </a:p>
                  </a:txBody>
                  <a:tcPr marL="12700" marR="12700" marT="12700" marB="0" anchor="b"/>
                </a:tc>
                <a:tc>
                  <a:txBody>
                    <a:bodyPr/>
                    <a:lstStyle/>
                    <a:p>
                      <a:pPr algn="r" fontAlgn="b"/>
                      <a:r>
                        <a:rPr lang="en-US" sz="1600" b="1" u="none" strike="noStrike" dirty="0">
                          <a:effectLst/>
                          <a:latin typeface="Courier"/>
                          <a:cs typeface="Courier"/>
                        </a:rPr>
                        <a:t>4411</a:t>
                      </a:r>
                      <a:endParaRPr lang="en-US" sz="1600" b="1" i="0" u="none" strike="noStrike" dirty="0">
                        <a:solidFill>
                          <a:srgbClr val="000000"/>
                        </a:solidFill>
                        <a:effectLst/>
                        <a:latin typeface="Courier"/>
                        <a:cs typeface="Courier"/>
                      </a:endParaRPr>
                    </a:p>
                  </a:txBody>
                  <a:tcPr marL="12700" marR="12700" marT="12700" marB="0" anchor="b"/>
                </a:tc>
              </a:tr>
              <a:tr h="484752">
                <a:tc>
                  <a:txBody>
                    <a:bodyPr/>
                    <a:lstStyle/>
                    <a:p>
                      <a:pPr algn="l" fontAlgn="b"/>
                      <a:r>
                        <a:rPr lang="en-US" sz="1600" u="none" strike="noStrike" dirty="0" smtClean="0">
                          <a:effectLst/>
                          <a:latin typeface="Courier"/>
                          <a:cs typeface="Courier"/>
                        </a:rPr>
                        <a:t>&gt;30min</a:t>
                      </a:r>
                      <a:endParaRPr lang="en-US" sz="1600" b="0" i="0" u="none" strike="noStrike" dirty="0">
                        <a:solidFill>
                          <a:srgbClr val="000000"/>
                        </a:solidFill>
                        <a:effectLst/>
                        <a:latin typeface="Courier"/>
                        <a:cs typeface="Courier"/>
                      </a:endParaRPr>
                    </a:p>
                  </a:txBody>
                  <a:tcPr marL="12700" marR="12700" marT="12700" marB="0" anchor="b"/>
                </a:tc>
                <a:tc>
                  <a:txBody>
                    <a:bodyPr/>
                    <a:lstStyle/>
                    <a:p>
                      <a:pPr algn="r" fontAlgn="b"/>
                      <a:r>
                        <a:rPr lang="en-US" sz="1600" u="none" strike="noStrike">
                          <a:effectLst/>
                          <a:latin typeface="Courier"/>
                          <a:cs typeface="Courier"/>
                        </a:rPr>
                        <a:t>1599</a:t>
                      </a:r>
                      <a:endParaRPr lang="en-US" sz="1600" b="0" i="0" u="none" strike="noStrike">
                        <a:solidFill>
                          <a:srgbClr val="000000"/>
                        </a:solidFill>
                        <a:effectLst/>
                        <a:latin typeface="Courier"/>
                        <a:cs typeface="Courier"/>
                      </a:endParaRPr>
                    </a:p>
                  </a:txBody>
                  <a:tcPr marL="12700" marR="12700" marT="12700" marB="0" anchor="b"/>
                </a:tc>
                <a:tc>
                  <a:txBody>
                    <a:bodyPr/>
                    <a:lstStyle/>
                    <a:p>
                      <a:pPr algn="r" fontAlgn="b"/>
                      <a:r>
                        <a:rPr lang="en-US" sz="1600" u="none" strike="noStrike">
                          <a:effectLst/>
                          <a:latin typeface="Courier"/>
                          <a:cs typeface="Courier"/>
                        </a:rPr>
                        <a:t>74</a:t>
                      </a:r>
                      <a:endParaRPr lang="en-US" sz="1600" b="0" i="0" u="none" strike="noStrike">
                        <a:solidFill>
                          <a:srgbClr val="000000"/>
                        </a:solidFill>
                        <a:effectLst/>
                        <a:latin typeface="Courier"/>
                        <a:cs typeface="Courier"/>
                      </a:endParaRPr>
                    </a:p>
                  </a:txBody>
                  <a:tcPr marL="12700" marR="12700" marT="12700" marB="0" anchor="b"/>
                </a:tc>
                <a:tc>
                  <a:txBody>
                    <a:bodyPr/>
                    <a:lstStyle/>
                    <a:p>
                      <a:pPr algn="r" fontAlgn="b"/>
                      <a:r>
                        <a:rPr lang="en-US" sz="1600" u="none" strike="noStrike">
                          <a:effectLst/>
                          <a:latin typeface="Courier"/>
                          <a:cs typeface="Courier"/>
                        </a:rPr>
                        <a:t>20</a:t>
                      </a:r>
                      <a:endParaRPr lang="en-US" sz="1600" b="0" i="0" u="none" strike="noStrike">
                        <a:solidFill>
                          <a:srgbClr val="000000"/>
                        </a:solidFill>
                        <a:effectLst/>
                        <a:latin typeface="Courier"/>
                        <a:cs typeface="Courier"/>
                      </a:endParaRPr>
                    </a:p>
                  </a:txBody>
                  <a:tcPr marL="12700" marR="12700" marT="12700" marB="0" anchor="b"/>
                </a:tc>
                <a:tc>
                  <a:txBody>
                    <a:bodyPr/>
                    <a:lstStyle/>
                    <a:p>
                      <a:pPr algn="r" fontAlgn="b"/>
                      <a:r>
                        <a:rPr lang="en-US" sz="1600" u="none" strike="noStrike">
                          <a:effectLst/>
                          <a:latin typeface="Courier"/>
                          <a:cs typeface="Courier"/>
                        </a:rPr>
                        <a:t>12</a:t>
                      </a:r>
                      <a:endParaRPr lang="en-US" sz="1600" b="0" i="0" u="none" strike="noStrike">
                        <a:solidFill>
                          <a:srgbClr val="000000"/>
                        </a:solidFill>
                        <a:effectLst/>
                        <a:latin typeface="Courier"/>
                        <a:cs typeface="Courier"/>
                      </a:endParaRPr>
                    </a:p>
                  </a:txBody>
                  <a:tcPr marL="12700" marR="12700" marT="12700" marB="0" anchor="b"/>
                </a:tc>
                <a:tc>
                  <a:txBody>
                    <a:bodyPr/>
                    <a:lstStyle/>
                    <a:p>
                      <a:pPr algn="r" fontAlgn="b"/>
                      <a:r>
                        <a:rPr lang="en-US" sz="1600" u="none" strike="noStrike">
                          <a:effectLst/>
                          <a:latin typeface="Courier"/>
                          <a:cs typeface="Courier"/>
                        </a:rPr>
                        <a:t>1</a:t>
                      </a:r>
                      <a:endParaRPr lang="en-US" sz="1600" b="0" i="0" u="none" strike="noStrike">
                        <a:solidFill>
                          <a:srgbClr val="000000"/>
                        </a:solidFill>
                        <a:effectLst/>
                        <a:latin typeface="Courier"/>
                        <a:cs typeface="Courier"/>
                      </a:endParaRPr>
                    </a:p>
                  </a:txBody>
                  <a:tcPr marL="12700" marR="12700" marT="12700" marB="0" anchor="b"/>
                </a:tc>
                <a:tc>
                  <a:txBody>
                    <a:bodyPr/>
                    <a:lstStyle/>
                    <a:p>
                      <a:pPr algn="r" fontAlgn="b"/>
                      <a:r>
                        <a:rPr lang="en-US" sz="1600" b="0" i="0" u="none" strike="noStrike" dirty="0" smtClean="0">
                          <a:solidFill>
                            <a:srgbClr val="000000"/>
                          </a:solidFill>
                          <a:effectLst/>
                          <a:latin typeface="Courier"/>
                          <a:cs typeface="Courier"/>
                        </a:rPr>
                        <a:t>0</a:t>
                      </a:r>
                    </a:p>
                  </a:txBody>
                  <a:tcPr marL="12700" marR="12700" marT="12700" marB="0" anchor="b"/>
                </a:tc>
                <a:tc>
                  <a:txBody>
                    <a:bodyPr/>
                    <a:lstStyle/>
                    <a:p>
                      <a:pPr algn="r" fontAlgn="b"/>
                      <a:r>
                        <a:rPr lang="en-US" sz="1600" u="none" strike="noStrike" dirty="0">
                          <a:effectLst/>
                          <a:latin typeface="Courier"/>
                          <a:cs typeface="Courier"/>
                        </a:rPr>
                        <a:t>2</a:t>
                      </a:r>
                      <a:endParaRPr lang="en-US" sz="1600" b="0" i="0" u="none" strike="noStrike" dirty="0">
                        <a:solidFill>
                          <a:srgbClr val="000000"/>
                        </a:solidFill>
                        <a:effectLst/>
                        <a:latin typeface="Courier"/>
                        <a:cs typeface="Courier"/>
                      </a:endParaRPr>
                    </a:p>
                  </a:txBody>
                  <a:tcPr marL="12700" marR="12700" marT="12700" marB="0" anchor="b"/>
                </a:tc>
                <a:tc>
                  <a:txBody>
                    <a:bodyPr/>
                    <a:lstStyle/>
                    <a:p>
                      <a:pPr algn="r" fontAlgn="b"/>
                      <a:r>
                        <a:rPr lang="en-US" sz="1600" u="none" strike="noStrike">
                          <a:effectLst/>
                          <a:latin typeface="Courier"/>
                          <a:cs typeface="Courier"/>
                        </a:rPr>
                        <a:t>2</a:t>
                      </a:r>
                      <a:endParaRPr lang="en-US" sz="1600" b="0" i="0" u="none" strike="noStrike">
                        <a:solidFill>
                          <a:srgbClr val="000000"/>
                        </a:solidFill>
                        <a:effectLst/>
                        <a:latin typeface="Courier"/>
                        <a:cs typeface="Courier"/>
                      </a:endParaRPr>
                    </a:p>
                  </a:txBody>
                  <a:tcPr marL="12700" marR="12700" marT="12700" marB="0" anchor="b"/>
                </a:tc>
                <a:tc>
                  <a:txBody>
                    <a:bodyPr/>
                    <a:lstStyle/>
                    <a:p>
                      <a:pPr algn="r" fontAlgn="b"/>
                      <a:r>
                        <a:rPr lang="en-US" sz="1600" u="none" strike="noStrike">
                          <a:effectLst/>
                          <a:latin typeface="Courier"/>
                          <a:cs typeface="Courier"/>
                        </a:rPr>
                        <a:t>5</a:t>
                      </a:r>
                      <a:endParaRPr lang="en-US" sz="1600" b="0" i="0" u="none" strike="noStrike">
                        <a:solidFill>
                          <a:srgbClr val="000000"/>
                        </a:solidFill>
                        <a:effectLst/>
                        <a:latin typeface="Courier"/>
                        <a:cs typeface="Courier"/>
                      </a:endParaRPr>
                    </a:p>
                  </a:txBody>
                  <a:tcPr marL="12700" marR="12700" marT="12700" marB="0" anchor="b"/>
                </a:tc>
                <a:tc>
                  <a:txBody>
                    <a:bodyPr/>
                    <a:lstStyle/>
                    <a:p>
                      <a:pPr algn="r" fontAlgn="b"/>
                      <a:r>
                        <a:rPr lang="en-US" sz="1600" u="none" strike="noStrike">
                          <a:effectLst/>
                          <a:latin typeface="Courier"/>
                          <a:cs typeface="Courier"/>
                        </a:rPr>
                        <a:t>3</a:t>
                      </a:r>
                      <a:endParaRPr lang="en-US" sz="1600" b="0" i="0" u="none" strike="noStrike">
                        <a:solidFill>
                          <a:srgbClr val="000000"/>
                        </a:solidFill>
                        <a:effectLst/>
                        <a:latin typeface="Courier"/>
                        <a:cs typeface="Courier"/>
                      </a:endParaRPr>
                    </a:p>
                  </a:txBody>
                  <a:tcPr marL="12700" marR="12700" marT="12700" marB="0" anchor="b"/>
                </a:tc>
                <a:tc>
                  <a:txBody>
                    <a:bodyPr/>
                    <a:lstStyle/>
                    <a:p>
                      <a:pPr algn="r" fontAlgn="b"/>
                      <a:r>
                        <a:rPr lang="en-US" sz="1600" b="1" u="none" strike="noStrike" dirty="0">
                          <a:effectLst/>
                          <a:latin typeface="Courier"/>
                          <a:cs typeface="Courier"/>
                        </a:rPr>
                        <a:t>1718</a:t>
                      </a:r>
                      <a:endParaRPr lang="en-US" sz="1600" b="1" i="0" u="none" strike="noStrike" dirty="0">
                        <a:solidFill>
                          <a:srgbClr val="000000"/>
                        </a:solidFill>
                        <a:effectLst/>
                        <a:latin typeface="Courier"/>
                        <a:cs typeface="Courier"/>
                      </a:endParaRPr>
                    </a:p>
                  </a:txBody>
                  <a:tcPr marL="12700" marR="12700" marT="12700" marB="0" anchor="b"/>
                </a:tc>
              </a:tr>
              <a:tr h="484752">
                <a:tc>
                  <a:txBody>
                    <a:bodyPr/>
                    <a:lstStyle/>
                    <a:p>
                      <a:pPr algn="l" fontAlgn="b"/>
                      <a:r>
                        <a:rPr lang="en-US" sz="1600" b="1" u="none" strike="noStrike" dirty="0" smtClean="0">
                          <a:effectLst/>
                          <a:latin typeface="Courier"/>
                          <a:cs typeface="Courier"/>
                        </a:rPr>
                        <a:t>Total</a:t>
                      </a:r>
                      <a:endParaRPr lang="en-US" sz="1600" b="1" i="0" u="none" strike="noStrike" dirty="0">
                        <a:solidFill>
                          <a:srgbClr val="000000"/>
                        </a:solidFill>
                        <a:effectLst/>
                        <a:latin typeface="Courier"/>
                        <a:cs typeface="Courier"/>
                      </a:endParaRPr>
                    </a:p>
                  </a:txBody>
                  <a:tcPr marL="12700" marR="12700" marT="12700" marB="0" anchor="b"/>
                </a:tc>
                <a:tc>
                  <a:txBody>
                    <a:bodyPr/>
                    <a:lstStyle/>
                    <a:p>
                      <a:pPr algn="r" fontAlgn="b"/>
                      <a:r>
                        <a:rPr lang="en-US" sz="1600" b="1" u="none" strike="noStrike">
                          <a:effectLst/>
                          <a:latin typeface="Courier"/>
                          <a:cs typeface="Courier"/>
                        </a:rPr>
                        <a:t>4361</a:t>
                      </a:r>
                      <a:endParaRPr lang="en-US" sz="1600" b="1" i="0" u="none" strike="noStrike">
                        <a:solidFill>
                          <a:srgbClr val="000000"/>
                        </a:solidFill>
                        <a:effectLst/>
                        <a:latin typeface="Courier"/>
                        <a:cs typeface="Courier"/>
                      </a:endParaRPr>
                    </a:p>
                  </a:txBody>
                  <a:tcPr marL="12700" marR="12700" marT="12700" marB="0" anchor="b"/>
                </a:tc>
                <a:tc>
                  <a:txBody>
                    <a:bodyPr/>
                    <a:lstStyle/>
                    <a:p>
                      <a:pPr algn="r" fontAlgn="b"/>
                      <a:r>
                        <a:rPr lang="en-US" sz="1600" b="1" u="none" strike="noStrike" dirty="0">
                          <a:effectLst/>
                          <a:latin typeface="Courier"/>
                          <a:cs typeface="Courier"/>
                        </a:rPr>
                        <a:t>536</a:t>
                      </a:r>
                      <a:endParaRPr lang="en-US" sz="1600" b="1" i="0" u="none" strike="noStrike" dirty="0">
                        <a:solidFill>
                          <a:srgbClr val="000000"/>
                        </a:solidFill>
                        <a:effectLst/>
                        <a:latin typeface="Courier"/>
                        <a:cs typeface="Courier"/>
                      </a:endParaRPr>
                    </a:p>
                  </a:txBody>
                  <a:tcPr marL="12700" marR="12700" marT="12700" marB="0" anchor="b"/>
                </a:tc>
                <a:tc>
                  <a:txBody>
                    <a:bodyPr/>
                    <a:lstStyle/>
                    <a:p>
                      <a:pPr algn="r" fontAlgn="b"/>
                      <a:r>
                        <a:rPr lang="en-US" sz="1600" b="1" u="none" strike="noStrike" dirty="0">
                          <a:effectLst/>
                          <a:latin typeface="Courier"/>
                          <a:cs typeface="Courier"/>
                        </a:rPr>
                        <a:t>368</a:t>
                      </a:r>
                      <a:endParaRPr lang="en-US" sz="1600" b="1" i="0" u="none" strike="noStrike" dirty="0">
                        <a:solidFill>
                          <a:srgbClr val="000000"/>
                        </a:solidFill>
                        <a:effectLst/>
                        <a:latin typeface="Courier"/>
                        <a:cs typeface="Courier"/>
                      </a:endParaRPr>
                    </a:p>
                  </a:txBody>
                  <a:tcPr marL="12700" marR="12700" marT="12700" marB="0" anchor="b"/>
                </a:tc>
                <a:tc>
                  <a:txBody>
                    <a:bodyPr/>
                    <a:lstStyle/>
                    <a:p>
                      <a:pPr algn="r" fontAlgn="b"/>
                      <a:r>
                        <a:rPr lang="en-US" sz="1600" b="1" u="none" strike="noStrike" dirty="0">
                          <a:effectLst/>
                          <a:latin typeface="Courier"/>
                          <a:cs typeface="Courier"/>
                        </a:rPr>
                        <a:t>271</a:t>
                      </a:r>
                      <a:endParaRPr lang="en-US" sz="1600" b="1" i="0" u="none" strike="noStrike" dirty="0">
                        <a:solidFill>
                          <a:srgbClr val="000000"/>
                        </a:solidFill>
                        <a:effectLst/>
                        <a:latin typeface="Courier"/>
                        <a:cs typeface="Courier"/>
                      </a:endParaRPr>
                    </a:p>
                  </a:txBody>
                  <a:tcPr marL="12700" marR="12700" marT="12700" marB="0" anchor="b"/>
                </a:tc>
                <a:tc>
                  <a:txBody>
                    <a:bodyPr/>
                    <a:lstStyle/>
                    <a:p>
                      <a:pPr algn="r" fontAlgn="b"/>
                      <a:r>
                        <a:rPr lang="en-US" sz="1600" b="1" u="none" strike="noStrike" dirty="0">
                          <a:effectLst/>
                          <a:latin typeface="Courier"/>
                          <a:cs typeface="Courier"/>
                        </a:rPr>
                        <a:t>186</a:t>
                      </a:r>
                      <a:endParaRPr lang="en-US" sz="1600" b="1" i="0" u="none" strike="noStrike" dirty="0">
                        <a:solidFill>
                          <a:srgbClr val="000000"/>
                        </a:solidFill>
                        <a:effectLst/>
                        <a:latin typeface="Courier"/>
                        <a:cs typeface="Courier"/>
                      </a:endParaRPr>
                    </a:p>
                  </a:txBody>
                  <a:tcPr marL="12700" marR="12700" marT="12700" marB="0" anchor="b"/>
                </a:tc>
                <a:tc>
                  <a:txBody>
                    <a:bodyPr/>
                    <a:lstStyle/>
                    <a:p>
                      <a:pPr algn="r" fontAlgn="b"/>
                      <a:r>
                        <a:rPr lang="en-US" sz="1600" b="1" u="none" strike="noStrike" dirty="0">
                          <a:effectLst/>
                          <a:latin typeface="Courier"/>
                          <a:cs typeface="Courier"/>
                        </a:rPr>
                        <a:t>152</a:t>
                      </a:r>
                      <a:endParaRPr lang="en-US" sz="1600" b="1" i="0" u="none" strike="noStrike" dirty="0">
                        <a:solidFill>
                          <a:srgbClr val="000000"/>
                        </a:solidFill>
                        <a:effectLst/>
                        <a:latin typeface="Courier"/>
                        <a:cs typeface="Courier"/>
                      </a:endParaRPr>
                    </a:p>
                  </a:txBody>
                  <a:tcPr marL="12700" marR="12700" marT="12700" marB="0" anchor="b"/>
                </a:tc>
                <a:tc>
                  <a:txBody>
                    <a:bodyPr/>
                    <a:lstStyle/>
                    <a:p>
                      <a:pPr algn="r" fontAlgn="b"/>
                      <a:r>
                        <a:rPr lang="en-US" sz="1600" b="1" u="none" strike="noStrike" dirty="0">
                          <a:effectLst/>
                          <a:latin typeface="Courier"/>
                          <a:cs typeface="Courier"/>
                        </a:rPr>
                        <a:t>106</a:t>
                      </a:r>
                      <a:endParaRPr lang="en-US" sz="1600" b="1" i="0" u="none" strike="noStrike" dirty="0">
                        <a:solidFill>
                          <a:srgbClr val="000000"/>
                        </a:solidFill>
                        <a:effectLst/>
                        <a:latin typeface="Courier"/>
                        <a:cs typeface="Courier"/>
                      </a:endParaRPr>
                    </a:p>
                  </a:txBody>
                  <a:tcPr marL="12700" marR="12700" marT="12700" marB="0" anchor="b"/>
                </a:tc>
                <a:tc>
                  <a:txBody>
                    <a:bodyPr/>
                    <a:lstStyle/>
                    <a:p>
                      <a:pPr algn="r" fontAlgn="b"/>
                      <a:r>
                        <a:rPr lang="en-US" sz="1600" b="1" u="none" strike="noStrike" dirty="0">
                          <a:effectLst/>
                          <a:latin typeface="Courier"/>
                          <a:cs typeface="Courier"/>
                        </a:rPr>
                        <a:t>73</a:t>
                      </a:r>
                      <a:endParaRPr lang="en-US" sz="1600" b="1" i="0" u="none" strike="noStrike" dirty="0">
                        <a:solidFill>
                          <a:srgbClr val="000000"/>
                        </a:solidFill>
                        <a:effectLst/>
                        <a:latin typeface="Courier"/>
                        <a:cs typeface="Courier"/>
                      </a:endParaRPr>
                    </a:p>
                  </a:txBody>
                  <a:tcPr marL="12700" marR="12700" marT="12700" marB="0" anchor="b"/>
                </a:tc>
                <a:tc>
                  <a:txBody>
                    <a:bodyPr/>
                    <a:lstStyle/>
                    <a:p>
                      <a:pPr algn="r" fontAlgn="b"/>
                      <a:r>
                        <a:rPr lang="en-US" sz="1600" b="1" u="none" strike="noStrike" dirty="0">
                          <a:effectLst/>
                          <a:latin typeface="Courier"/>
                          <a:cs typeface="Courier"/>
                        </a:rPr>
                        <a:t>46</a:t>
                      </a:r>
                      <a:endParaRPr lang="en-US" sz="1600" b="1" i="0" u="none" strike="noStrike" dirty="0">
                        <a:solidFill>
                          <a:srgbClr val="000000"/>
                        </a:solidFill>
                        <a:effectLst/>
                        <a:latin typeface="Courier"/>
                        <a:cs typeface="Courier"/>
                      </a:endParaRPr>
                    </a:p>
                  </a:txBody>
                  <a:tcPr marL="12700" marR="12700" marT="12700" marB="0" anchor="b"/>
                </a:tc>
                <a:tc>
                  <a:txBody>
                    <a:bodyPr/>
                    <a:lstStyle/>
                    <a:p>
                      <a:pPr algn="r" fontAlgn="b"/>
                      <a:r>
                        <a:rPr lang="en-US" sz="1600" b="1" u="none" strike="noStrike" dirty="0">
                          <a:effectLst/>
                          <a:latin typeface="Courier"/>
                          <a:cs typeface="Courier"/>
                        </a:rPr>
                        <a:t>30</a:t>
                      </a:r>
                      <a:endParaRPr lang="en-US" sz="1600" b="1" i="0" u="none" strike="noStrike" dirty="0">
                        <a:solidFill>
                          <a:srgbClr val="000000"/>
                        </a:solidFill>
                        <a:effectLst/>
                        <a:latin typeface="Courier"/>
                        <a:cs typeface="Courier"/>
                      </a:endParaRPr>
                    </a:p>
                  </a:txBody>
                  <a:tcPr marL="12700" marR="12700" marT="12700" marB="0" anchor="b"/>
                </a:tc>
                <a:tc>
                  <a:txBody>
                    <a:bodyPr/>
                    <a:lstStyle/>
                    <a:p>
                      <a:pPr algn="r" fontAlgn="b"/>
                      <a:r>
                        <a:rPr lang="en-US" sz="1600" b="1" u="none" strike="noStrike" dirty="0">
                          <a:effectLst/>
                          <a:latin typeface="Courier"/>
                          <a:cs typeface="Courier"/>
                        </a:rPr>
                        <a:t>6129</a:t>
                      </a:r>
                      <a:endParaRPr lang="en-US" sz="1600" b="1" i="0" u="none" strike="noStrike" dirty="0">
                        <a:solidFill>
                          <a:srgbClr val="000000"/>
                        </a:solidFill>
                        <a:effectLst/>
                        <a:latin typeface="Courier"/>
                        <a:cs typeface="Courier"/>
                      </a:endParaRPr>
                    </a:p>
                  </a:txBody>
                  <a:tcPr marL="12700" marR="12700" marT="12700" marB="0" anchor="b"/>
                </a:tc>
              </a:tr>
            </a:tbl>
          </a:graphicData>
        </a:graphic>
      </p:graphicFrame>
      <p:sp>
        <p:nvSpPr>
          <p:cNvPr id="6" name="Title 1"/>
          <p:cNvSpPr>
            <a:spLocks noGrp="1"/>
          </p:cNvSpPr>
          <p:nvPr>
            <p:ph type="title"/>
          </p:nvPr>
        </p:nvSpPr>
        <p:spPr>
          <a:xfrm>
            <a:off x="381000" y="152400"/>
            <a:ext cx="8229600" cy="685800"/>
          </a:xfrm>
        </p:spPr>
        <p:txBody>
          <a:bodyPr>
            <a:normAutofit fontScale="90000"/>
          </a:bodyPr>
          <a:lstStyle/>
          <a:p>
            <a:r>
              <a:rPr lang="en-US" sz="3600" b="1" dirty="0" smtClean="0">
                <a:solidFill>
                  <a:srgbClr val="000000"/>
                </a:solidFill>
                <a:latin typeface="Book Antiqua"/>
                <a:cs typeface="Book Antiqua"/>
              </a:rPr>
              <a:t>Timing of/Language used</a:t>
            </a:r>
            <a:br>
              <a:rPr lang="en-US" sz="3600" b="1" dirty="0" smtClean="0">
                <a:solidFill>
                  <a:srgbClr val="000000"/>
                </a:solidFill>
                <a:latin typeface="Book Antiqua"/>
                <a:cs typeface="Book Antiqua"/>
              </a:rPr>
            </a:br>
            <a:r>
              <a:rPr lang="en-US" sz="3600" b="1" dirty="0" smtClean="0">
                <a:solidFill>
                  <a:srgbClr val="000000"/>
                </a:solidFill>
                <a:latin typeface="Book Antiqua"/>
                <a:cs typeface="Book Antiqua"/>
              </a:rPr>
              <a:t>(in Comments)</a:t>
            </a:r>
            <a:endParaRPr lang="en-US" sz="3600" b="1" dirty="0">
              <a:solidFill>
                <a:srgbClr val="000000"/>
              </a:solidFill>
              <a:latin typeface="Book Antiqua"/>
              <a:cs typeface="Book Antiqua"/>
            </a:endParaRPr>
          </a:p>
        </p:txBody>
      </p:sp>
      <p:sp>
        <p:nvSpPr>
          <p:cNvPr id="8" name="TextBox 7"/>
          <p:cNvSpPr txBox="1"/>
          <p:nvPr/>
        </p:nvSpPr>
        <p:spPr>
          <a:xfrm>
            <a:off x="609600" y="3810000"/>
            <a:ext cx="8152744" cy="1200328"/>
          </a:xfrm>
          <a:prstGeom prst="rect">
            <a:avLst/>
          </a:prstGeom>
          <a:noFill/>
        </p:spPr>
        <p:txBody>
          <a:bodyPr wrap="square" rtlCol="0">
            <a:spAutoFit/>
          </a:bodyPr>
          <a:lstStyle/>
          <a:p>
            <a:r>
              <a:rPr lang="en-US" dirty="0" smtClean="0">
                <a:solidFill>
                  <a:srgbClr val="0000FF"/>
                </a:solidFill>
                <a:latin typeface="Book Antiqua"/>
                <a:cs typeface="Book Antiqua"/>
              </a:rPr>
              <a:t>More than 70% first comment in the first 30 minutes.</a:t>
            </a:r>
          </a:p>
          <a:p>
            <a:r>
              <a:rPr lang="en-US" dirty="0" smtClean="0">
                <a:solidFill>
                  <a:srgbClr val="0000FF"/>
                </a:solidFill>
                <a:latin typeface="Book Antiqua"/>
                <a:cs typeface="Book Antiqua"/>
              </a:rPr>
              <a:t>If the post has more than 20 comments, only 2% of the posts has the first comment later than 30 minutes.  </a:t>
            </a:r>
            <a:endParaRPr lang="en-US" dirty="0">
              <a:solidFill>
                <a:srgbClr val="0000FF"/>
              </a:solidFill>
              <a:latin typeface="Book Antiqua"/>
              <a:cs typeface="Book Antiqua"/>
            </a:endParaRPr>
          </a:p>
        </p:txBody>
      </p:sp>
      <p:sp>
        <p:nvSpPr>
          <p:cNvPr id="9" name="TextBox 8"/>
          <p:cNvSpPr txBox="1"/>
          <p:nvPr/>
        </p:nvSpPr>
        <p:spPr>
          <a:xfrm>
            <a:off x="619497" y="5311914"/>
            <a:ext cx="8152744" cy="830997"/>
          </a:xfrm>
          <a:prstGeom prst="rect">
            <a:avLst/>
          </a:prstGeom>
          <a:noFill/>
        </p:spPr>
        <p:txBody>
          <a:bodyPr wrap="square" rtlCol="0">
            <a:spAutoFit/>
          </a:bodyPr>
          <a:lstStyle/>
          <a:p>
            <a:r>
              <a:rPr lang="en-US" dirty="0" smtClean="0">
                <a:solidFill>
                  <a:srgbClr val="0000FF"/>
                </a:solidFill>
                <a:latin typeface="Book Antiqua"/>
                <a:cs typeface="Book Antiqua"/>
              </a:rPr>
              <a:t>Only 5% posts got their first comment will have greater than 10 comments in total.</a:t>
            </a:r>
            <a:endParaRPr lang="en-US" dirty="0">
              <a:solidFill>
                <a:srgbClr val="0000FF"/>
              </a:solidFill>
              <a:latin typeface="Book Antiqua"/>
              <a:cs typeface="Book Antiqua"/>
            </a:endParaRPr>
          </a:p>
        </p:txBody>
      </p:sp>
      <p:sp>
        <p:nvSpPr>
          <p:cNvPr id="2" name="Date Placeholder 1"/>
          <p:cNvSpPr>
            <a:spLocks noGrp="1"/>
          </p:cNvSpPr>
          <p:nvPr>
            <p:ph type="dt" sz="half" idx="10"/>
          </p:nvPr>
        </p:nvSpPr>
        <p:spPr/>
        <p:txBody>
          <a:bodyPr/>
          <a:lstStyle/>
          <a:p>
            <a:r>
              <a:rPr lang="en-US" smtClean="0"/>
              <a:t>11/08/2012</a:t>
            </a:r>
            <a:endParaRPr lang="en-US"/>
          </a:p>
        </p:txBody>
      </p:sp>
      <p:sp>
        <p:nvSpPr>
          <p:cNvPr id="3" name="Footer Placeholder 2"/>
          <p:cNvSpPr>
            <a:spLocks noGrp="1"/>
          </p:cNvSpPr>
          <p:nvPr>
            <p:ph type="ftr" sz="quarter" idx="11"/>
          </p:nvPr>
        </p:nvSpPr>
        <p:spPr/>
        <p:txBody>
          <a:bodyPr/>
          <a:lstStyle/>
          <a:p>
            <a:r>
              <a:rPr lang="en-US" smtClean="0"/>
              <a:t>CCW, Sedona, ZA</a:t>
            </a:r>
            <a:endParaRPr lang="en-US"/>
          </a:p>
        </p:txBody>
      </p:sp>
      <p:sp>
        <p:nvSpPr>
          <p:cNvPr id="5" name="Slide Number Placeholder 4"/>
          <p:cNvSpPr>
            <a:spLocks noGrp="1"/>
          </p:cNvSpPr>
          <p:nvPr>
            <p:ph type="sldNum" sz="quarter" idx="12"/>
          </p:nvPr>
        </p:nvSpPr>
        <p:spPr/>
        <p:txBody>
          <a:bodyPr/>
          <a:lstStyle/>
          <a:p>
            <a:fld id="{80F13DAA-1CB3-4913-BEF0-E8CDE2DCC800}" type="slidenum">
              <a:rPr lang="en-US" smtClean="0"/>
              <a:t>34</a:t>
            </a:fld>
            <a:endParaRPr lang="en-US"/>
          </a:p>
        </p:txBody>
      </p:sp>
    </p:spTree>
    <p:extLst>
      <p:ext uri="{BB962C8B-B14F-4D97-AF65-F5344CB8AC3E}">
        <p14:creationId xmlns:p14="http://schemas.microsoft.com/office/powerpoint/2010/main" val="358452698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427038"/>
          </a:xfrm>
        </p:spPr>
        <p:txBody>
          <a:bodyPr/>
          <a:lstStyle/>
          <a:p>
            <a:r>
              <a:rPr lang="en-US" dirty="0" smtClean="0">
                <a:solidFill>
                  <a:srgbClr val="FF0000"/>
                </a:solidFill>
              </a:rPr>
              <a:t>1. Social Intelligence</a:t>
            </a:r>
            <a:endParaRPr lang="en-US" dirty="0">
              <a:solidFill>
                <a:srgbClr val="FF0000"/>
              </a:solidFill>
            </a:endParaRPr>
          </a:p>
        </p:txBody>
      </p:sp>
      <p:sp>
        <p:nvSpPr>
          <p:cNvPr id="3" name="Content Placeholder 2"/>
          <p:cNvSpPr>
            <a:spLocks noGrp="1"/>
          </p:cNvSpPr>
          <p:nvPr>
            <p:ph idx="1"/>
          </p:nvPr>
        </p:nvSpPr>
        <p:spPr>
          <a:xfrm>
            <a:off x="457200" y="1417637"/>
            <a:ext cx="8229600" cy="4525963"/>
          </a:xfrm>
        </p:spPr>
        <p:txBody>
          <a:bodyPr>
            <a:normAutofit fontScale="92500" lnSpcReduction="20000"/>
          </a:bodyPr>
          <a:lstStyle/>
          <a:p>
            <a:r>
              <a:rPr lang="en-US" dirty="0" smtClean="0"/>
              <a:t>Social Structure/Community and Influence</a:t>
            </a:r>
          </a:p>
          <a:p>
            <a:pPr lvl="1"/>
            <a:r>
              <a:rPr lang="en-US" dirty="0" smtClean="0"/>
              <a:t>Graph Analysis, Community detection, Diversity</a:t>
            </a:r>
          </a:p>
          <a:p>
            <a:pPr lvl="1"/>
            <a:r>
              <a:rPr lang="en-US" dirty="0" smtClean="0"/>
              <a:t>Social Dynamics and Mobility</a:t>
            </a:r>
          </a:p>
          <a:p>
            <a:pPr lvl="1"/>
            <a:r>
              <a:rPr lang="en-US" dirty="0" smtClean="0"/>
              <a:t>Micro-/Marco-structural SNA</a:t>
            </a:r>
          </a:p>
          <a:p>
            <a:r>
              <a:rPr lang="en-US" dirty="0" smtClean="0"/>
              <a:t>Journalism/Communication Analysis</a:t>
            </a:r>
          </a:p>
          <a:p>
            <a:pPr lvl="1"/>
            <a:r>
              <a:rPr lang="en-US" dirty="0" smtClean="0"/>
              <a:t>Information Cascade, Argumentation</a:t>
            </a:r>
          </a:p>
          <a:p>
            <a:pPr lvl="1"/>
            <a:r>
              <a:rPr lang="en-US" dirty="0" smtClean="0"/>
              <a:t>Psychological/Sociological Linguistic Analysis</a:t>
            </a:r>
          </a:p>
          <a:p>
            <a:r>
              <a:rPr lang="en-US" dirty="0" smtClean="0">
                <a:solidFill>
                  <a:srgbClr val="0000FF"/>
                </a:solidFill>
              </a:rPr>
              <a:t>System Interference/artifact</a:t>
            </a:r>
          </a:p>
          <a:p>
            <a:pPr lvl="1"/>
            <a:r>
              <a:rPr lang="en-US" dirty="0" smtClean="0"/>
              <a:t>Due policy/</a:t>
            </a:r>
            <a:r>
              <a:rPr lang="en-US" dirty="0"/>
              <a:t>e</a:t>
            </a:r>
            <a:r>
              <a:rPr lang="en-US" dirty="0" smtClean="0"/>
              <a:t>ngineering/system design</a:t>
            </a:r>
          </a:p>
          <a:p>
            <a:pPr lvl="1"/>
            <a:r>
              <a:rPr lang="en-US" dirty="0" smtClean="0"/>
              <a:t>Information accessibility/survivability </a:t>
            </a:r>
            <a:endParaRPr lang="en-US" dirty="0"/>
          </a:p>
        </p:txBody>
      </p:sp>
      <p:sp>
        <p:nvSpPr>
          <p:cNvPr id="4" name="Date Placeholder 3"/>
          <p:cNvSpPr>
            <a:spLocks noGrp="1"/>
          </p:cNvSpPr>
          <p:nvPr>
            <p:ph type="dt" sz="half" idx="10"/>
          </p:nvPr>
        </p:nvSpPr>
        <p:spPr/>
        <p:txBody>
          <a:bodyPr/>
          <a:lstStyle/>
          <a:p>
            <a:r>
              <a:rPr lang="en-US" smtClean="0"/>
              <a:t>11/08/2012</a:t>
            </a:r>
            <a:endParaRPr lang="en-US"/>
          </a:p>
        </p:txBody>
      </p:sp>
      <p:sp>
        <p:nvSpPr>
          <p:cNvPr id="5" name="Footer Placeholder 4"/>
          <p:cNvSpPr>
            <a:spLocks noGrp="1"/>
          </p:cNvSpPr>
          <p:nvPr>
            <p:ph type="ftr" sz="quarter" idx="11"/>
          </p:nvPr>
        </p:nvSpPr>
        <p:spPr/>
        <p:txBody>
          <a:bodyPr/>
          <a:lstStyle/>
          <a:p>
            <a:r>
              <a:rPr lang="en-US" smtClean="0"/>
              <a:t>CCW, Sedona, ZA</a:t>
            </a:r>
            <a:endParaRPr lang="en-US"/>
          </a:p>
        </p:txBody>
      </p:sp>
      <p:sp>
        <p:nvSpPr>
          <p:cNvPr id="6" name="Slide Number Placeholder 5"/>
          <p:cNvSpPr>
            <a:spLocks noGrp="1"/>
          </p:cNvSpPr>
          <p:nvPr>
            <p:ph type="sldNum" sz="quarter" idx="12"/>
          </p:nvPr>
        </p:nvSpPr>
        <p:spPr/>
        <p:txBody>
          <a:bodyPr/>
          <a:lstStyle/>
          <a:p>
            <a:fld id="{80F13DAA-1CB3-4913-BEF0-E8CDE2DCC800}" type="slidenum">
              <a:rPr lang="en-US" smtClean="0"/>
              <a:t>35</a:t>
            </a:fld>
            <a:endParaRPr lang="en-US"/>
          </a:p>
        </p:txBody>
      </p:sp>
    </p:spTree>
    <p:extLst>
      <p:ext uri="{BB962C8B-B14F-4D97-AF65-F5344CB8AC3E}">
        <p14:creationId xmlns:p14="http://schemas.microsoft.com/office/powerpoint/2010/main" val="289875704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427038"/>
          </a:xfrm>
        </p:spPr>
        <p:txBody>
          <a:bodyPr/>
          <a:lstStyle/>
          <a:p>
            <a:r>
              <a:rPr lang="en-US" dirty="0">
                <a:solidFill>
                  <a:srgbClr val="FF0000"/>
                </a:solidFill>
              </a:rPr>
              <a:t>2</a:t>
            </a:r>
            <a:r>
              <a:rPr lang="en-US" dirty="0" smtClean="0">
                <a:solidFill>
                  <a:srgbClr val="FF0000"/>
                </a:solidFill>
              </a:rPr>
              <a:t>. Network, System, Security/Privacy</a:t>
            </a:r>
            <a:endParaRPr lang="en-US" dirty="0">
              <a:solidFill>
                <a:srgbClr val="FF0000"/>
              </a:solidFill>
            </a:endParaRPr>
          </a:p>
        </p:txBody>
      </p:sp>
      <p:sp>
        <p:nvSpPr>
          <p:cNvPr id="3" name="Content Placeholder 2"/>
          <p:cNvSpPr>
            <a:spLocks noGrp="1"/>
          </p:cNvSpPr>
          <p:nvPr>
            <p:ph idx="1"/>
          </p:nvPr>
        </p:nvSpPr>
        <p:spPr>
          <a:xfrm>
            <a:off x="457200" y="1417637"/>
            <a:ext cx="8229600" cy="4525963"/>
          </a:xfrm>
        </p:spPr>
        <p:txBody>
          <a:bodyPr>
            <a:normAutofit fontScale="85000" lnSpcReduction="20000"/>
          </a:bodyPr>
          <a:lstStyle/>
          <a:p>
            <a:r>
              <a:rPr lang="en-US" dirty="0" smtClean="0"/>
              <a:t>Trying to capture how/where our society interacts:</a:t>
            </a:r>
          </a:p>
          <a:p>
            <a:pPr lvl="1"/>
            <a:r>
              <a:rPr lang="en-US" dirty="0" smtClean="0"/>
              <a:t>Contents</a:t>
            </a:r>
          </a:p>
          <a:p>
            <a:pPr lvl="1"/>
            <a:r>
              <a:rPr lang="en-US" dirty="0" smtClean="0"/>
              <a:t>Comments</a:t>
            </a:r>
          </a:p>
          <a:p>
            <a:pPr lvl="1"/>
            <a:r>
              <a:rPr lang="en-US" dirty="0" smtClean="0"/>
              <a:t>Users</a:t>
            </a:r>
          </a:p>
          <a:p>
            <a:pPr lvl="1"/>
            <a:r>
              <a:rPr lang="en-US" dirty="0" smtClean="0"/>
              <a:t>Likes</a:t>
            </a:r>
          </a:p>
          <a:p>
            <a:pPr lvl="1"/>
            <a:endParaRPr lang="en-US" dirty="0" smtClean="0"/>
          </a:p>
          <a:p>
            <a:endParaRPr lang="en-US" dirty="0" smtClean="0"/>
          </a:p>
          <a:p>
            <a:r>
              <a:rPr lang="en-US" dirty="0" smtClean="0"/>
              <a:t>Engineering and Humanity/Society</a:t>
            </a:r>
          </a:p>
          <a:p>
            <a:pPr lvl="1"/>
            <a:r>
              <a:rPr lang="en-US" dirty="0" smtClean="0"/>
              <a:t>Mutual Influence (and </a:t>
            </a:r>
            <a:r>
              <a:rPr lang="en-US" dirty="0" smtClean="0">
                <a:solidFill>
                  <a:srgbClr val="0000FF"/>
                </a:solidFill>
              </a:rPr>
              <a:t>Resource Allocation</a:t>
            </a:r>
            <a:r>
              <a:rPr lang="en-US" dirty="0" smtClean="0"/>
              <a:t>?)</a:t>
            </a:r>
          </a:p>
          <a:p>
            <a:pPr lvl="1"/>
            <a:r>
              <a:rPr lang="en-US" dirty="0" smtClean="0"/>
              <a:t>Decentralization, Ownership, SN “Neutrality” and Privacy</a:t>
            </a:r>
          </a:p>
          <a:p>
            <a:pPr lvl="1"/>
            <a:r>
              <a:rPr lang="en-US" dirty="0" smtClean="0"/>
              <a:t>Social-aware </a:t>
            </a:r>
            <a:r>
              <a:rPr lang="en-US" dirty="0" smtClean="0">
                <a:solidFill>
                  <a:srgbClr val="FF0000"/>
                </a:solidFill>
              </a:rPr>
              <a:t>X</a:t>
            </a:r>
            <a:r>
              <a:rPr lang="en-US" dirty="0" smtClean="0"/>
              <a:t> (e.g., </a:t>
            </a:r>
            <a:r>
              <a:rPr lang="en-US" dirty="0" smtClean="0">
                <a:solidFill>
                  <a:srgbClr val="FF0000"/>
                </a:solidFill>
              </a:rPr>
              <a:t>X</a:t>
            </a:r>
            <a:r>
              <a:rPr lang="en-US" dirty="0" smtClean="0"/>
              <a:t> = Internet, Cloud/OS, Mobility, File storages…)</a:t>
            </a:r>
          </a:p>
        </p:txBody>
      </p:sp>
      <p:sp>
        <p:nvSpPr>
          <p:cNvPr id="4" name="Date Placeholder 3"/>
          <p:cNvSpPr>
            <a:spLocks noGrp="1"/>
          </p:cNvSpPr>
          <p:nvPr>
            <p:ph type="dt" sz="half" idx="10"/>
          </p:nvPr>
        </p:nvSpPr>
        <p:spPr/>
        <p:txBody>
          <a:bodyPr/>
          <a:lstStyle/>
          <a:p>
            <a:r>
              <a:rPr lang="en-US" smtClean="0"/>
              <a:t>11/08/2012</a:t>
            </a:r>
            <a:endParaRPr lang="en-US"/>
          </a:p>
        </p:txBody>
      </p:sp>
      <p:sp>
        <p:nvSpPr>
          <p:cNvPr id="5" name="Footer Placeholder 4"/>
          <p:cNvSpPr>
            <a:spLocks noGrp="1"/>
          </p:cNvSpPr>
          <p:nvPr>
            <p:ph type="ftr" sz="quarter" idx="11"/>
          </p:nvPr>
        </p:nvSpPr>
        <p:spPr/>
        <p:txBody>
          <a:bodyPr/>
          <a:lstStyle/>
          <a:p>
            <a:r>
              <a:rPr lang="en-US" smtClean="0"/>
              <a:t>CCW, Sedona, ZA</a:t>
            </a:r>
            <a:endParaRPr lang="en-US"/>
          </a:p>
        </p:txBody>
      </p:sp>
      <p:sp>
        <p:nvSpPr>
          <p:cNvPr id="6" name="Slide Number Placeholder 5"/>
          <p:cNvSpPr>
            <a:spLocks noGrp="1"/>
          </p:cNvSpPr>
          <p:nvPr>
            <p:ph type="sldNum" sz="quarter" idx="12"/>
          </p:nvPr>
        </p:nvSpPr>
        <p:spPr/>
        <p:txBody>
          <a:bodyPr/>
          <a:lstStyle/>
          <a:p>
            <a:fld id="{80F13DAA-1CB3-4913-BEF0-E8CDE2DCC800}" type="slidenum">
              <a:rPr lang="en-US" smtClean="0"/>
              <a:t>36</a:t>
            </a:fld>
            <a:endParaRPr lang="en-US"/>
          </a:p>
        </p:txBody>
      </p:sp>
      <p:pic>
        <p:nvPicPr>
          <p:cNvPr id="7" name="Picture 6" descr="Status_DB.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828799"/>
            <a:ext cx="6096000" cy="2280671"/>
          </a:xfrm>
          <a:prstGeom prst="rect">
            <a:avLst/>
          </a:prstGeom>
        </p:spPr>
      </p:pic>
    </p:spTree>
    <p:extLst>
      <p:ext uri="{BB962C8B-B14F-4D97-AF65-F5344CB8AC3E}">
        <p14:creationId xmlns:p14="http://schemas.microsoft.com/office/powerpoint/2010/main" val="407553139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9144000" cy="1600200"/>
          </a:xfrm>
          <a:solidFill>
            <a:schemeClr val="bg1"/>
          </a:solidFill>
          <a:ln>
            <a:solidFill>
              <a:schemeClr val="bg1"/>
            </a:solidFill>
          </a:ln>
        </p:spPr>
        <p:txBody>
          <a:bodyPr>
            <a:normAutofit lnSpcReduction="10000"/>
          </a:bodyPr>
          <a:lstStyle/>
          <a:p>
            <a:endParaRPr lang="en-US" dirty="0" smtClean="0"/>
          </a:p>
          <a:p>
            <a:r>
              <a:rPr lang="en-US" dirty="0" smtClean="0"/>
              <a:t>How to architect and build an Internet prototype to evaluate or possibly realize such an idea?</a:t>
            </a:r>
          </a:p>
          <a:p>
            <a:endParaRPr lang="en-US" dirty="0" smtClean="0"/>
          </a:p>
          <a:p>
            <a:endParaRPr lang="en-US" dirty="0"/>
          </a:p>
        </p:txBody>
      </p:sp>
      <p:sp>
        <p:nvSpPr>
          <p:cNvPr id="5" name="Footer Placeholder 4"/>
          <p:cNvSpPr>
            <a:spLocks noGrp="1"/>
          </p:cNvSpPr>
          <p:nvPr>
            <p:ph type="ftr" sz="quarter" idx="11"/>
          </p:nvPr>
        </p:nvSpPr>
        <p:spPr>
          <a:xfrm>
            <a:off x="3124200" y="5791200"/>
            <a:ext cx="2895600" cy="457200"/>
          </a:xfrm>
        </p:spPr>
        <p:txBody>
          <a:bodyPr/>
          <a:lstStyle/>
          <a:p>
            <a:pPr>
              <a:defRPr/>
            </a:pPr>
            <a:r>
              <a:rPr lang="en-US" smtClean="0"/>
              <a:t>CCW, Sedona, ZA</a:t>
            </a:r>
            <a:endParaRPr lang="en-US"/>
          </a:p>
        </p:txBody>
      </p:sp>
      <p:grpSp>
        <p:nvGrpSpPr>
          <p:cNvPr id="7" name="Group 3"/>
          <p:cNvGrpSpPr>
            <a:grpSpLocks/>
          </p:cNvGrpSpPr>
          <p:nvPr/>
        </p:nvGrpSpPr>
        <p:grpSpPr bwMode="auto">
          <a:xfrm>
            <a:off x="304800" y="1828800"/>
            <a:ext cx="8610600" cy="4572000"/>
            <a:chOff x="192" y="1008"/>
            <a:chExt cx="5424" cy="2880"/>
          </a:xfrm>
        </p:grpSpPr>
        <p:sp>
          <p:nvSpPr>
            <p:cNvPr id="8" name="Rectangle 4"/>
            <p:cNvSpPr>
              <a:spLocks noChangeArrowheads="1"/>
            </p:cNvSpPr>
            <p:nvPr/>
          </p:nvSpPr>
          <p:spPr bwMode="auto">
            <a:xfrm>
              <a:off x="240" y="1008"/>
              <a:ext cx="5280" cy="2880"/>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pPr algn="ctr"/>
              <a:endParaRPr lang="en-US">
                <a:solidFill>
                  <a:schemeClr val="bg1"/>
                </a:solidFill>
              </a:endParaRPr>
            </a:p>
          </p:txBody>
        </p:sp>
        <p:sp>
          <p:nvSpPr>
            <p:cNvPr id="9" name="AutoShape 5"/>
            <p:cNvSpPr>
              <a:spLocks noChangeArrowheads="1"/>
            </p:cNvSpPr>
            <p:nvPr/>
          </p:nvSpPr>
          <p:spPr bwMode="auto">
            <a:xfrm>
              <a:off x="192" y="2976"/>
              <a:ext cx="5424" cy="912"/>
            </a:xfrm>
            <a:prstGeom prst="roundRect">
              <a:avLst>
                <a:gd name="adj" fmla="val 16667"/>
              </a:avLst>
            </a:prstGeom>
            <a:solidFill>
              <a:srgbClr val="CCFF99"/>
            </a:solidFill>
            <a:ln w="9525">
              <a:noFill/>
              <a:round/>
              <a:headEnd/>
              <a:tailEnd/>
            </a:ln>
          </p:spPr>
          <p:txBody>
            <a:bodyPr wrap="none" anchor="ctr">
              <a:prstTxWarp prst="textNoShape">
                <a:avLst/>
              </a:prstTxWarp>
            </a:bodyPr>
            <a:lstStyle/>
            <a:p>
              <a:endParaRPr lang="en-US"/>
            </a:p>
          </p:txBody>
        </p:sp>
        <p:sp>
          <p:nvSpPr>
            <p:cNvPr id="10" name="AutoShape 6"/>
            <p:cNvSpPr>
              <a:spLocks noChangeArrowheads="1"/>
            </p:cNvSpPr>
            <p:nvPr/>
          </p:nvSpPr>
          <p:spPr bwMode="auto">
            <a:xfrm>
              <a:off x="336" y="1824"/>
              <a:ext cx="4560" cy="912"/>
            </a:xfrm>
            <a:prstGeom prst="roundRect">
              <a:avLst>
                <a:gd name="adj" fmla="val 16667"/>
              </a:avLst>
            </a:prstGeom>
            <a:solidFill>
              <a:srgbClr val="CCFF99"/>
            </a:solidFill>
            <a:ln w="9525">
              <a:noFill/>
              <a:round/>
              <a:headEnd/>
              <a:tailEnd/>
            </a:ln>
          </p:spPr>
          <p:txBody>
            <a:bodyPr wrap="none" anchor="ctr">
              <a:prstTxWarp prst="textNoShape">
                <a:avLst/>
              </a:prstTxWarp>
            </a:bodyPr>
            <a:lstStyle/>
            <a:p>
              <a:endParaRPr lang="en-US"/>
            </a:p>
          </p:txBody>
        </p:sp>
        <p:sp>
          <p:nvSpPr>
            <p:cNvPr id="11" name="Rectangle 7"/>
            <p:cNvSpPr>
              <a:spLocks noChangeArrowheads="1"/>
            </p:cNvSpPr>
            <p:nvPr/>
          </p:nvSpPr>
          <p:spPr bwMode="auto">
            <a:xfrm>
              <a:off x="240" y="1008"/>
              <a:ext cx="1680" cy="432"/>
            </a:xfrm>
            <a:prstGeom prst="rect">
              <a:avLst/>
            </a:prstGeom>
            <a:solidFill>
              <a:srgbClr val="FFFF00"/>
            </a:solidFill>
            <a:ln w="9525">
              <a:solidFill>
                <a:schemeClr val="tx1"/>
              </a:solidFill>
              <a:miter lim="800000"/>
              <a:headEnd/>
              <a:tailEnd/>
            </a:ln>
          </p:spPr>
          <p:txBody>
            <a:bodyPr wrap="none" anchor="ctr">
              <a:prstTxWarp prst="textNoShape">
                <a:avLst/>
              </a:prstTxWarp>
            </a:bodyPr>
            <a:lstStyle/>
            <a:p>
              <a:pPr algn="ctr"/>
              <a:r>
                <a:rPr lang="en-US"/>
                <a:t>Application Entity</a:t>
              </a:r>
            </a:p>
          </p:txBody>
        </p:sp>
        <p:sp>
          <p:nvSpPr>
            <p:cNvPr id="12" name="Rectangle 8"/>
            <p:cNvSpPr>
              <a:spLocks noChangeArrowheads="1"/>
            </p:cNvSpPr>
            <p:nvPr/>
          </p:nvSpPr>
          <p:spPr bwMode="auto">
            <a:xfrm>
              <a:off x="3840" y="1008"/>
              <a:ext cx="1680" cy="432"/>
            </a:xfrm>
            <a:prstGeom prst="rect">
              <a:avLst/>
            </a:prstGeom>
            <a:solidFill>
              <a:srgbClr val="FFFF00"/>
            </a:solidFill>
            <a:ln w="9525">
              <a:solidFill>
                <a:schemeClr val="tx1"/>
              </a:solidFill>
              <a:miter lim="800000"/>
              <a:headEnd/>
              <a:tailEnd/>
            </a:ln>
          </p:spPr>
          <p:txBody>
            <a:bodyPr wrap="none" anchor="ctr">
              <a:prstTxWarp prst="textNoShape">
                <a:avLst/>
              </a:prstTxWarp>
            </a:bodyPr>
            <a:lstStyle/>
            <a:p>
              <a:pPr algn="ctr"/>
              <a:r>
                <a:rPr lang="en-US" dirty="0"/>
                <a:t>Application Entity</a:t>
              </a:r>
            </a:p>
          </p:txBody>
        </p:sp>
        <p:sp>
          <p:nvSpPr>
            <p:cNvPr id="13" name="Rectangle 9"/>
            <p:cNvSpPr>
              <a:spLocks noChangeArrowheads="1"/>
            </p:cNvSpPr>
            <p:nvPr/>
          </p:nvSpPr>
          <p:spPr bwMode="auto">
            <a:xfrm>
              <a:off x="240" y="3216"/>
              <a:ext cx="1680" cy="432"/>
            </a:xfrm>
            <a:prstGeom prst="rect">
              <a:avLst/>
            </a:prstGeom>
            <a:solidFill>
              <a:srgbClr val="FF9933"/>
            </a:solidFill>
            <a:ln w="9525">
              <a:solidFill>
                <a:schemeClr val="tx1"/>
              </a:solidFill>
              <a:miter lim="800000"/>
              <a:headEnd/>
              <a:tailEnd/>
            </a:ln>
          </p:spPr>
          <p:txBody>
            <a:bodyPr wrap="none" anchor="ctr">
              <a:prstTxWarp prst="textNoShape">
                <a:avLst/>
              </a:prstTxWarp>
            </a:bodyPr>
            <a:lstStyle/>
            <a:p>
              <a:pPr algn="ctr"/>
              <a:r>
                <a:rPr lang="en-US"/>
                <a:t>Network Entity</a:t>
              </a:r>
            </a:p>
          </p:txBody>
        </p:sp>
        <p:sp>
          <p:nvSpPr>
            <p:cNvPr id="14" name="Rectangle 10"/>
            <p:cNvSpPr>
              <a:spLocks noChangeArrowheads="1"/>
            </p:cNvSpPr>
            <p:nvPr/>
          </p:nvSpPr>
          <p:spPr bwMode="auto">
            <a:xfrm>
              <a:off x="3840" y="3216"/>
              <a:ext cx="1680" cy="432"/>
            </a:xfrm>
            <a:prstGeom prst="rect">
              <a:avLst/>
            </a:prstGeom>
            <a:solidFill>
              <a:srgbClr val="FF9933"/>
            </a:solidFill>
            <a:ln w="9525">
              <a:solidFill>
                <a:schemeClr val="tx1"/>
              </a:solidFill>
              <a:miter lim="800000"/>
              <a:headEnd/>
              <a:tailEnd/>
            </a:ln>
          </p:spPr>
          <p:txBody>
            <a:bodyPr wrap="none" anchor="ctr">
              <a:prstTxWarp prst="textNoShape">
                <a:avLst/>
              </a:prstTxWarp>
            </a:bodyPr>
            <a:lstStyle/>
            <a:p>
              <a:pPr algn="ctr"/>
              <a:r>
                <a:rPr lang="en-US"/>
                <a:t>Network Entity</a:t>
              </a:r>
            </a:p>
          </p:txBody>
        </p:sp>
        <p:cxnSp>
          <p:nvCxnSpPr>
            <p:cNvPr id="15" name="AutoShape 11"/>
            <p:cNvCxnSpPr>
              <a:cxnSpLocks noChangeShapeType="1"/>
              <a:stCxn id="11" idx="2"/>
              <a:endCxn id="13" idx="0"/>
            </p:cNvCxnSpPr>
            <p:nvPr/>
          </p:nvCxnSpPr>
          <p:spPr bwMode="auto">
            <a:xfrm>
              <a:off x="1080" y="1440"/>
              <a:ext cx="0" cy="1776"/>
            </a:xfrm>
            <a:prstGeom prst="straightConnector1">
              <a:avLst/>
            </a:prstGeom>
            <a:noFill/>
            <a:ln w="9525">
              <a:solidFill>
                <a:schemeClr val="tx1"/>
              </a:solidFill>
              <a:round/>
              <a:headEnd/>
              <a:tailEnd type="triangle" w="med" len="med"/>
            </a:ln>
          </p:spPr>
        </p:cxnSp>
        <p:cxnSp>
          <p:nvCxnSpPr>
            <p:cNvPr id="16" name="AutoShape 12"/>
            <p:cNvCxnSpPr>
              <a:cxnSpLocks noChangeShapeType="1"/>
              <a:stCxn id="13" idx="3"/>
              <a:endCxn id="14" idx="1"/>
            </p:cNvCxnSpPr>
            <p:nvPr/>
          </p:nvCxnSpPr>
          <p:spPr bwMode="auto">
            <a:xfrm>
              <a:off x="1920" y="3432"/>
              <a:ext cx="1920" cy="0"/>
            </a:xfrm>
            <a:prstGeom prst="straightConnector1">
              <a:avLst/>
            </a:prstGeom>
            <a:noFill/>
            <a:ln w="9525">
              <a:solidFill>
                <a:schemeClr val="tx1"/>
              </a:solidFill>
              <a:round/>
              <a:headEnd/>
              <a:tailEnd type="triangle" w="med" len="med"/>
            </a:ln>
          </p:spPr>
        </p:cxnSp>
        <p:cxnSp>
          <p:nvCxnSpPr>
            <p:cNvPr id="17" name="AutoShape 13"/>
            <p:cNvCxnSpPr>
              <a:cxnSpLocks noChangeShapeType="1"/>
              <a:stCxn id="14" idx="0"/>
              <a:endCxn id="12" idx="2"/>
            </p:cNvCxnSpPr>
            <p:nvPr/>
          </p:nvCxnSpPr>
          <p:spPr bwMode="auto">
            <a:xfrm flipV="1">
              <a:off x="4680" y="1440"/>
              <a:ext cx="0" cy="1776"/>
            </a:xfrm>
            <a:prstGeom prst="straightConnector1">
              <a:avLst/>
            </a:prstGeom>
            <a:noFill/>
            <a:ln w="9525">
              <a:solidFill>
                <a:schemeClr val="tx1"/>
              </a:solidFill>
              <a:round/>
              <a:headEnd/>
              <a:tailEnd type="triangle" w="med" len="med"/>
            </a:ln>
          </p:spPr>
        </p:cxnSp>
        <p:sp>
          <p:nvSpPr>
            <p:cNvPr id="18" name="Text Box 14"/>
            <p:cNvSpPr txBox="1">
              <a:spLocks noChangeArrowheads="1"/>
            </p:cNvSpPr>
            <p:nvPr/>
          </p:nvSpPr>
          <p:spPr bwMode="auto">
            <a:xfrm>
              <a:off x="2064" y="3216"/>
              <a:ext cx="1580" cy="231"/>
            </a:xfrm>
            <a:prstGeom prst="rect">
              <a:avLst/>
            </a:prstGeom>
            <a:noFill/>
            <a:ln w="9525">
              <a:noFill/>
              <a:miter lim="800000"/>
              <a:headEnd/>
              <a:tailEnd/>
            </a:ln>
          </p:spPr>
          <p:txBody>
            <a:bodyPr wrap="none">
              <a:prstTxWarp prst="textNoShape">
                <a:avLst/>
              </a:prstTxWarp>
              <a:spAutoFit/>
            </a:bodyPr>
            <a:lstStyle/>
            <a:p>
              <a:r>
                <a:rPr lang="en-US" sz="1800"/>
                <a:t>Network Route Binding</a:t>
              </a:r>
            </a:p>
          </p:txBody>
        </p:sp>
        <p:sp>
          <p:nvSpPr>
            <p:cNvPr id="19" name="Text Box 15"/>
            <p:cNvSpPr txBox="1">
              <a:spLocks noChangeArrowheads="1"/>
            </p:cNvSpPr>
            <p:nvPr/>
          </p:nvSpPr>
          <p:spPr bwMode="auto">
            <a:xfrm>
              <a:off x="384" y="1872"/>
              <a:ext cx="912" cy="577"/>
            </a:xfrm>
            <a:prstGeom prst="rect">
              <a:avLst/>
            </a:prstGeom>
            <a:noFill/>
            <a:ln w="9525">
              <a:noFill/>
              <a:miter lim="800000"/>
              <a:headEnd/>
              <a:tailEnd/>
            </a:ln>
          </p:spPr>
          <p:txBody>
            <a:bodyPr>
              <a:prstTxWarp prst="textNoShape">
                <a:avLst/>
              </a:prstTxWarp>
              <a:spAutoFit/>
            </a:bodyPr>
            <a:lstStyle/>
            <a:p>
              <a:r>
                <a:rPr lang="en-US" sz="1800"/>
                <a:t>RelationshipPath Selection</a:t>
              </a:r>
            </a:p>
          </p:txBody>
        </p:sp>
        <p:sp>
          <p:nvSpPr>
            <p:cNvPr id="20" name="Rectangle 16"/>
            <p:cNvSpPr>
              <a:spLocks noChangeArrowheads="1"/>
            </p:cNvSpPr>
            <p:nvPr/>
          </p:nvSpPr>
          <p:spPr bwMode="auto">
            <a:xfrm>
              <a:off x="1248" y="2016"/>
              <a:ext cx="672" cy="480"/>
            </a:xfrm>
            <a:prstGeom prst="rect">
              <a:avLst/>
            </a:prstGeom>
            <a:solidFill>
              <a:srgbClr val="66FF66"/>
            </a:solidFill>
            <a:ln w="9525">
              <a:solidFill>
                <a:schemeClr val="tx1"/>
              </a:solidFill>
              <a:miter lim="800000"/>
              <a:headEnd/>
              <a:tailEnd/>
            </a:ln>
          </p:spPr>
          <p:txBody>
            <a:bodyPr wrap="none" anchor="ctr">
              <a:prstTxWarp prst="textNoShape">
                <a:avLst/>
              </a:prstTxWarp>
            </a:bodyPr>
            <a:lstStyle/>
            <a:p>
              <a:pPr algn="ctr"/>
              <a:r>
                <a:rPr lang="en-US"/>
                <a:t>Social</a:t>
              </a:r>
            </a:p>
            <a:p>
              <a:pPr algn="ctr"/>
              <a:r>
                <a:rPr lang="en-US"/>
                <a:t>Entity</a:t>
              </a:r>
            </a:p>
          </p:txBody>
        </p:sp>
        <p:sp>
          <p:nvSpPr>
            <p:cNvPr id="21" name="Rectangle 17"/>
            <p:cNvSpPr>
              <a:spLocks noChangeArrowheads="1"/>
            </p:cNvSpPr>
            <p:nvPr/>
          </p:nvSpPr>
          <p:spPr bwMode="auto">
            <a:xfrm>
              <a:off x="3840" y="2016"/>
              <a:ext cx="672" cy="480"/>
            </a:xfrm>
            <a:prstGeom prst="rect">
              <a:avLst/>
            </a:prstGeom>
            <a:solidFill>
              <a:srgbClr val="66FF66"/>
            </a:solidFill>
            <a:ln w="9525">
              <a:solidFill>
                <a:schemeClr val="tx1"/>
              </a:solidFill>
              <a:miter lim="800000"/>
              <a:headEnd/>
              <a:tailEnd/>
            </a:ln>
          </p:spPr>
          <p:txBody>
            <a:bodyPr wrap="none" anchor="ctr">
              <a:prstTxWarp prst="textNoShape">
                <a:avLst/>
              </a:prstTxWarp>
            </a:bodyPr>
            <a:lstStyle/>
            <a:p>
              <a:pPr algn="ctr"/>
              <a:r>
                <a:rPr lang="en-US"/>
                <a:t>Social</a:t>
              </a:r>
            </a:p>
            <a:p>
              <a:pPr algn="ctr"/>
              <a:r>
                <a:rPr lang="en-US"/>
                <a:t>Entity</a:t>
              </a:r>
            </a:p>
          </p:txBody>
        </p:sp>
        <p:cxnSp>
          <p:nvCxnSpPr>
            <p:cNvPr id="22" name="AutoShape 18"/>
            <p:cNvCxnSpPr>
              <a:cxnSpLocks noChangeShapeType="1"/>
              <a:stCxn id="20" idx="3"/>
              <a:endCxn id="21" idx="1"/>
            </p:cNvCxnSpPr>
            <p:nvPr/>
          </p:nvCxnSpPr>
          <p:spPr bwMode="auto">
            <a:xfrm>
              <a:off x="1920" y="2256"/>
              <a:ext cx="1920" cy="0"/>
            </a:xfrm>
            <a:prstGeom prst="straightConnector1">
              <a:avLst/>
            </a:prstGeom>
            <a:noFill/>
            <a:ln w="28575">
              <a:solidFill>
                <a:schemeClr val="tx1"/>
              </a:solidFill>
              <a:prstDash val="dash"/>
              <a:round/>
              <a:headEnd/>
              <a:tailEnd type="triangle" w="med" len="med"/>
            </a:ln>
          </p:spPr>
        </p:cxnSp>
        <p:cxnSp>
          <p:nvCxnSpPr>
            <p:cNvPr id="23" name="AutoShape 19"/>
            <p:cNvCxnSpPr>
              <a:cxnSpLocks noChangeShapeType="1"/>
              <a:stCxn id="11" idx="2"/>
              <a:endCxn id="20" idx="0"/>
            </p:cNvCxnSpPr>
            <p:nvPr/>
          </p:nvCxnSpPr>
          <p:spPr bwMode="auto">
            <a:xfrm>
              <a:off x="1080" y="1440"/>
              <a:ext cx="504" cy="576"/>
            </a:xfrm>
            <a:prstGeom prst="straightConnector1">
              <a:avLst/>
            </a:prstGeom>
            <a:noFill/>
            <a:ln w="28575">
              <a:solidFill>
                <a:srgbClr val="000066"/>
              </a:solidFill>
              <a:round/>
              <a:headEnd type="triangle" w="med" len="med"/>
              <a:tailEnd type="triangle" w="med" len="med"/>
            </a:ln>
          </p:spPr>
        </p:cxnSp>
        <p:cxnSp>
          <p:nvCxnSpPr>
            <p:cNvPr id="24" name="AutoShape 20"/>
            <p:cNvCxnSpPr>
              <a:cxnSpLocks noChangeShapeType="1"/>
              <a:stCxn id="12" idx="2"/>
              <a:endCxn id="21" idx="0"/>
            </p:cNvCxnSpPr>
            <p:nvPr/>
          </p:nvCxnSpPr>
          <p:spPr bwMode="auto">
            <a:xfrm flipH="1">
              <a:off x="4176" y="1440"/>
              <a:ext cx="504" cy="576"/>
            </a:xfrm>
            <a:prstGeom prst="straightConnector1">
              <a:avLst/>
            </a:prstGeom>
            <a:noFill/>
            <a:ln w="28575">
              <a:solidFill>
                <a:srgbClr val="000066"/>
              </a:solidFill>
              <a:round/>
              <a:headEnd type="triangle" w="med" len="med"/>
              <a:tailEnd type="triangle" w="med" len="med"/>
            </a:ln>
          </p:spPr>
        </p:cxnSp>
        <p:sp>
          <p:nvSpPr>
            <p:cNvPr id="25" name="AutoShape 21"/>
            <p:cNvSpPr>
              <a:spLocks noChangeArrowheads="1"/>
            </p:cNvSpPr>
            <p:nvPr/>
          </p:nvSpPr>
          <p:spPr bwMode="auto">
            <a:xfrm>
              <a:off x="960" y="2112"/>
              <a:ext cx="288" cy="288"/>
            </a:xfrm>
            <a:prstGeom prst="hexagon">
              <a:avLst>
                <a:gd name="adj" fmla="val 25000"/>
                <a:gd name="vf" fmla="val 115470"/>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26" name="AutoShape 22"/>
            <p:cNvSpPr>
              <a:spLocks noChangeArrowheads="1"/>
            </p:cNvSpPr>
            <p:nvPr/>
          </p:nvSpPr>
          <p:spPr bwMode="auto">
            <a:xfrm>
              <a:off x="4512" y="2064"/>
              <a:ext cx="288" cy="288"/>
            </a:xfrm>
            <a:prstGeom prst="hexagon">
              <a:avLst>
                <a:gd name="adj" fmla="val 25000"/>
                <a:gd name="vf" fmla="val 115470"/>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cxnSp>
          <p:nvCxnSpPr>
            <p:cNvPr id="27" name="AutoShape 23"/>
            <p:cNvCxnSpPr>
              <a:cxnSpLocks noChangeShapeType="1"/>
              <a:stCxn id="20" idx="3"/>
            </p:cNvCxnSpPr>
            <p:nvPr/>
          </p:nvCxnSpPr>
          <p:spPr bwMode="auto">
            <a:xfrm flipV="1">
              <a:off x="1920" y="1872"/>
              <a:ext cx="1008" cy="384"/>
            </a:xfrm>
            <a:prstGeom prst="straightConnector1">
              <a:avLst/>
            </a:prstGeom>
            <a:noFill/>
            <a:ln w="28575">
              <a:solidFill>
                <a:schemeClr val="tx1"/>
              </a:solidFill>
              <a:prstDash val="dash"/>
              <a:round/>
              <a:headEnd/>
              <a:tailEnd type="triangle" w="med" len="med"/>
            </a:ln>
          </p:spPr>
        </p:cxnSp>
        <p:cxnSp>
          <p:nvCxnSpPr>
            <p:cNvPr id="28" name="AutoShape 24"/>
            <p:cNvCxnSpPr>
              <a:cxnSpLocks noChangeShapeType="1"/>
              <a:stCxn id="20" idx="3"/>
            </p:cNvCxnSpPr>
            <p:nvPr/>
          </p:nvCxnSpPr>
          <p:spPr bwMode="auto">
            <a:xfrm>
              <a:off x="1920" y="2256"/>
              <a:ext cx="960" cy="336"/>
            </a:xfrm>
            <a:prstGeom prst="straightConnector1">
              <a:avLst/>
            </a:prstGeom>
            <a:noFill/>
            <a:ln w="28575">
              <a:solidFill>
                <a:schemeClr val="tx1"/>
              </a:solidFill>
              <a:prstDash val="dash"/>
              <a:round/>
              <a:headEnd/>
              <a:tailEnd type="triangle" w="med" len="med"/>
            </a:ln>
          </p:spPr>
        </p:cxnSp>
        <p:sp>
          <p:nvSpPr>
            <p:cNvPr id="29" name="Oval 25"/>
            <p:cNvSpPr>
              <a:spLocks noChangeArrowheads="1"/>
            </p:cNvSpPr>
            <p:nvPr/>
          </p:nvSpPr>
          <p:spPr bwMode="auto">
            <a:xfrm>
              <a:off x="2544" y="2160"/>
              <a:ext cx="144" cy="144"/>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30" name="Oval 26"/>
            <p:cNvSpPr>
              <a:spLocks noChangeArrowheads="1"/>
            </p:cNvSpPr>
            <p:nvPr/>
          </p:nvSpPr>
          <p:spPr bwMode="auto">
            <a:xfrm>
              <a:off x="3168" y="2208"/>
              <a:ext cx="144" cy="144"/>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31" name="AutoShape 27"/>
            <p:cNvSpPr>
              <a:spLocks noChangeArrowheads="1"/>
            </p:cNvSpPr>
            <p:nvPr/>
          </p:nvSpPr>
          <p:spPr bwMode="auto">
            <a:xfrm>
              <a:off x="3168" y="2544"/>
              <a:ext cx="192" cy="576"/>
            </a:xfrm>
            <a:prstGeom prst="upDownArrow">
              <a:avLst>
                <a:gd name="adj1" fmla="val 50000"/>
                <a:gd name="adj2" fmla="val 60000"/>
              </a:avLst>
            </a:prstGeom>
            <a:solidFill>
              <a:schemeClr val="accent2"/>
            </a:solidFill>
            <a:ln w="9525">
              <a:solidFill>
                <a:schemeClr val="tx1"/>
              </a:solidFill>
              <a:miter lim="800000"/>
              <a:headEnd/>
              <a:tailEnd/>
            </a:ln>
          </p:spPr>
          <p:txBody>
            <a:bodyPr wrap="none" anchor="ctr">
              <a:prstTxWarp prst="textNoShape">
                <a:avLst/>
              </a:prstTxWarp>
            </a:bodyPr>
            <a:lstStyle/>
            <a:p>
              <a:endParaRPr lang="en-US"/>
            </a:p>
          </p:txBody>
        </p:sp>
        <p:sp>
          <p:nvSpPr>
            <p:cNvPr id="32" name="Text Box 28"/>
            <p:cNvSpPr txBox="1">
              <a:spLocks noChangeArrowheads="1"/>
            </p:cNvSpPr>
            <p:nvPr/>
          </p:nvSpPr>
          <p:spPr bwMode="auto">
            <a:xfrm>
              <a:off x="3288" y="2717"/>
              <a:ext cx="1176" cy="231"/>
            </a:xfrm>
            <a:prstGeom prst="rect">
              <a:avLst/>
            </a:prstGeom>
            <a:noFill/>
            <a:ln w="9525">
              <a:noFill/>
              <a:miter lim="800000"/>
              <a:headEnd/>
              <a:tailEnd/>
            </a:ln>
          </p:spPr>
          <p:txBody>
            <a:bodyPr wrap="none">
              <a:prstTxWarp prst="textNoShape">
                <a:avLst/>
              </a:prstTxWarp>
              <a:spAutoFit/>
            </a:bodyPr>
            <a:lstStyle/>
            <a:p>
              <a:r>
                <a:rPr lang="en-US" sz="1800"/>
                <a:t>Control interface</a:t>
              </a:r>
            </a:p>
          </p:txBody>
        </p:sp>
      </p:grpSp>
      <p:sp>
        <p:nvSpPr>
          <p:cNvPr id="33" name="Date Placeholder 32"/>
          <p:cNvSpPr>
            <a:spLocks noGrp="1"/>
          </p:cNvSpPr>
          <p:nvPr>
            <p:ph type="dt" sz="half" idx="10"/>
          </p:nvPr>
        </p:nvSpPr>
        <p:spPr/>
        <p:txBody>
          <a:bodyPr/>
          <a:lstStyle/>
          <a:p>
            <a:pPr>
              <a:defRPr/>
            </a:pPr>
            <a:r>
              <a:rPr lang="en-US" smtClean="0"/>
              <a:t>11/08/2012</a:t>
            </a:r>
            <a:endParaRPr lang="en-US"/>
          </a:p>
        </p:txBody>
      </p:sp>
      <p:sp>
        <p:nvSpPr>
          <p:cNvPr id="34" name="Slide Number Placeholder 33"/>
          <p:cNvSpPr>
            <a:spLocks noGrp="1"/>
          </p:cNvSpPr>
          <p:nvPr>
            <p:ph type="sldNum" sz="quarter" idx="12"/>
          </p:nvPr>
        </p:nvSpPr>
        <p:spPr/>
        <p:txBody>
          <a:bodyPr/>
          <a:lstStyle/>
          <a:p>
            <a:pPr>
              <a:defRPr/>
            </a:pPr>
            <a:fld id="{CA158912-E445-3840-B62E-2AA78E2C97D6}" type="slidenum">
              <a:rPr lang="en-US" smtClean="0"/>
              <a:pPr>
                <a:defRPr/>
              </a:pPr>
              <a:t>37</a:t>
            </a:fld>
            <a:endParaRPr lang="en-US"/>
          </a:p>
        </p:txBody>
      </p:sp>
    </p:spTree>
    <p:extLst>
      <p:ext uri="{BB962C8B-B14F-4D97-AF65-F5344CB8AC3E}">
        <p14:creationId xmlns:p14="http://schemas.microsoft.com/office/powerpoint/2010/main" val="72638535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Footer Placeholder 2"/>
          <p:cNvSpPr>
            <a:spLocks noGrp="1"/>
          </p:cNvSpPr>
          <p:nvPr>
            <p:ph type="ftr" sz="quarter" idx="11"/>
          </p:nvPr>
        </p:nvSpPr>
        <p:spPr>
          <a:noFill/>
        </p:spPr>
        <p:txBody>
          <a:bodyPr/>
          <a:lstStyle/>
          <a:p>
            <a:r>
              <a:rPr lang="en-US" smtClean="0"/>
              <a:t>CCW, Sedona, ZA</a:t>
            </a:r>
          </a:p>
        </p:txBody>
      </p:sp>
      <p:pic>
        <p:nvPicPr>
          <p:cNvPr id="35844" name="Picture 3" descr="facebook-developer-wiki-logo"/>
          <p:cNvPicPr>
            <a:picLocks noChangeAspect="1" noChangeArrowheads="1"/>
          </p:cNvPicPr>
          <p:nvPr/>
        </p:nvPicPr>
        <p:blipFill>
          <a:blip r:embed="rId3"/>
          <a:srcRect/>
          <a:stretch>
            <a:fillRect/>
          </a:stretch>
        </p:blipFill>
        <p:spPr bwMode="auto">
          <a:xfrm>
            <a:off x="3927475" y="3429000"/>
            <a:ext cx="873125" cy="990600"/>
          </a:xfrm>
          <a:prstGeom prst="rect">
            <a:avLst/>
          </a:prstGeom>
          <a:noFill/>
          <a:ln w="9525">
            <a:noFill/>
            <a:miter lim="800000"/>
            <a:headEnd/>
            <a:tailEnd/>
          </a:ln>
        </p:spPr>
      </p:pic>
      <p:sp>
        <p:nvSpPr>
          <p:cNvPr id="35845" name="Oval 4"/>
          <p:cNvSpPr>
            <a:spLocks noChangeArrowheads="1"/>
          </p:cNvSpPr>
          <p:nvPr/>
        </p:nvSpPr>
        <p:spPr bwMode="auto">
          <a:xfrm>
            <a:off x="4876800" y="4038600"/>
            <a:ext cx="152400" cy="152400"/>
          </a:xfrm>
          <a:prstGeom prst="ellipse">
            <a:avLst/>
          </a:prstGeom>
          <a:solidFill>
            <a:srgbClr val="66FF66"/>
          </a:solidFill>
          <a:ln w="9525">
            <a:solidFill>
              <a:schemeClr val="tx1"/>
            </a:solidFill>
            <a:round/>
            <a:headEnd/>
            <a:tailEnd/>
          </a:ln>
        </p:spPr>
        <p:txBody>
          <a:bodyPr wrap="none" anchor="ctr">
            <a:prstTxWarp prst="textNoShape">
              <a:avLst/>
            </a:prstTxWarp>
          </a:bodyPr>
          <a:lstStyle/>
          <a:p>
            <a:endParaRPr lang="en-US"/>
          </a:p>
        </p:txBody>
      </p:sp>
      <p:sp>
        <p:nvSpPr>
          <p:cNvPr id="35846" name="Oval 5"/>
          <p:cNvSpPr>
            <a:spLocks noChangeArrowheads="1"/>
          </p:cNvSpPr>
          <p:nvPr/>
        </p:nvSpPr>
        <p:spPr bwMode="auto">
          <a:xfrm>
            <a:off x="5410200" y="3733800"/>
            <a:ext cx="152400" cy="152400"/>
          </a:xfrm>
          <a:prstGeom prst="ellipse">
            <a:avLst/>
          </a:prstGeom>
          <a:solidFill>
            <a:srgbClr val="FF3399"/>
          </a:solidFill>
          <a:ln w="9525">
            <a:solidFill>
              <a:schemeClr val="tx1"/>
            </a:solidFill>
            <a:round/>
            <a:headEnd/>
            <a:tailEnd/>
          </a:ln>
        </p:spPr>
        <p:txBody>
          <a:bodyPr wrap="none" anchor="ctr">
            <a:prstTxWarp prst="textNoShape">
              <a:avLst/>
            </a:prstTxWarp>
          </a:bodyPr>
          <a:lstStyle/>
          <a:p>
            <a:endParaRPr lang="en-US"/>
          </a:p>
        </p:txBody>
      </p:sp>
      <p:sp>
        <p:nvSpPr>
          <p:cNvPr id="35847" name="Oval 6"/>
          <p:cNvSpPr>
            <a:spLocks noChangeArrowheads="1"/>
          </p:cNvSpPr>
          <p:nvPr/>
        </p:nvSpPr>
        <p:spPr bwMode="auto">
          <a:xfrm>
            <a:off x="5943600" y="4114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35848" name="Oval 7"/>
          <p:cNvSpPr>
            <a:spLocks noChangeArrowheads="1"/>
          </p:cNvSpPr>
          <p:nvPr/>
        </p:nvSpPr>
        <p:spPr bwMode="auto">
          <a:xfrm>
            <a:off x="5334000" y="43434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35849" name="Oval 8"/>
          <p:cNvSpPr>
            <a:spLocks noChangeArrowheads="1"/>
          </p:cNvSpPr>
          <p:nvPr/>
        </p:nvSpPr>
        <p:spPr bwMode="auto">
          <a:xfrm>
            <a:off x="4724400" y="4572000"/>
            <a:ext cx="152400" cy="152400"/>
          </a:xfrm>
          <a:prstGeom prst="ellipse">
            <a:avLst/>
          </a:prstGeom>
          <a:solidFill>
            <a:srgbClr val="66FF66"/>
          </a:solidFill>
          <a:ln w="9525">
            <a:solidFill>
              <a:schemeClr val="tx1"/>
            </a:solidFill>
            <a:round/>
            <a:headEnd/>
            <a:tailEnd/>
          </a:ln>
        </p:spPr>
        <p:txBody>
          <a:bodyPr wrap="none" anchor="ctr">
            <a:prstTxWarp prst="textNoShape">
              <a:avLst/>
            </a:prstTxWarp>
          </a:bodyPr>
          <a:lstStyle/>
          <a:p>
            <a:endParaRPr lang="en-US"/>
          </a:p>
        </p:txBody>
      </p:sp>
      <p:sp>
        <p:nvSpPr>
          <p:cNvPr id="35850" name="Oval 9"/>
          <p:cNvSpPr>
            <a:spLocks noChangeArrowheads="1"/>
          </p:cNvSpPr>
          <p:nvPr/>
        </p:nvSpPr>
        <p:spPr bwMode="auto">
          <a:xfrm>
            <a:off x="6324600" y="4495800"/>
            <a:ext cx="152400" cy="152400"/>
          </a:xfrm>
          <a:prstGeom prst="ellipse">
            <a:avLst/>
          </a:prstGeom>
          <a:solidFill>
            <a:srgbClr val="FF3399"/>
          </a:solidFill>
          <a:ln w="9525">
            <a:solidFill>
              <a:schemeClr val="tx1"/>
            </a:solidFill>
            <a:round/>
            <a:headEnd/>
            <a:tailEnd/>
          </a:ln>
        </p:spPr>
        <p:txBody>
          <a:bodyPr wrap="none" anchor="ctr">
            <a:prstTxWarp prst="textNoShape">
              <a:avLst/>
            </a:prstTxWarp>
          </a:bodyPr>
          <a:lstStyle/>
          <a:p>
            <a:endParaRPr lang="en-US"/>
          </a:p>
        </p:txBody>
      </p:sp>
      <p:sp>
        <p:nvSpPr>
          <p:cNvPr id="35851" name="Oval 10"/>
          <p:cNvSpPr>
            <a:spLocks noChangeArrowheads="1"/>
          </p:cNvSpPr>
          <p:nvPr/>
        </p:nvSpPr>
        <p:spPr bwMode="auto">
          <a:xfrm>
            <a:off x="6553200" y="3886200"/>
            <a:ext cx="152400" cy="152400"/>
          </a:xfrm>
          <a:prstGeom prst="ellipse">
            <a:avLst/>
          </a:prstGeom>
          <a:solidFill>
            <a:srgbClr val="66FF66"/>
          </a:solidFill>
          <a:ln w="9525">
            <a:solidFill>
              <a:schemeClr val="tx1"/>
            </a:solidFill>
            <a:round/>
            <a:headEnd/>
            <a:tailEnd/>
          </a:ln>
        </p:spPr>
        <p:txBody>
          <a:bodyPr wrap="none" anchor="ctr">
            <a:prstTxWarp prst="textNoShape">
              <a:avLst/>
            </a:prstTxWarp>
          </a:bodyPr>
          <a:lstStyle/>
          <a:p>
            <a:endParaRPr lang="en-US"/>
          </a:p>
        </p:txBody>
      </p:sp>
      <p:sp>
        <p:nvSpPr>
          <p:cNvPr id="35852" name="Oval 11"/>
          <p:cNvSpPr>
            <a:spLocks noChangeArrowheads="1"/>
          </p:cNvSpPr>
          <p:nvPr/>
        </p:nvSpPr>
        <p:spPr bwMode="auto">
          <a:xfrm>
            <a:off x="6781800" y="4495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cxnSp>
        <p:nvCxnSpPr>
          <p:cNvPr id="35853" name="AutoShape 12"/>
          <p:cNvCxnSpPr>
            <a:cxnSpLocks noChangeShapeType="1"/>
            <a:stCxn id="35845" idx="7"/>
            <a:endCxn id="35846" idx="3"/>
          </p:cNvCxnSpPr>
          <p:nvPr/>
        </p:nvCxnSpPr>
        <p:spPr bwMode="auto">
          <a:xfrm flipV="1">
            <a:off x="5006975" y="3863975"/>
            <a:ext cx="425450" cy="196850"/>
          </a:xfrm>
          <a:prstGeom prst="straightConnector1">
            <a:avLst/>
          </a:prstGeom>
          <a:noFill/>
          <a:ln w="9525">
            <a:solidFill>
              <a:schemeClr val="tx1"/>
            </a:solidFill>
            <a:round/>
            <a:headEnd/>
            <a:tailEnd/>
          </a:ln>
        </p:spPr>
      </p:cxnSp>
      <p:cxnSp>
        <p:nvCxnSpPr>
          <p:cNvPr id="35854" name="AutoShape 13"/>
          <p:cNvCxnSpPr>
            <a:cxnSpLocks noChangeShapeType="1"/>
            <a:stCxn id="35846" idx="5"/>
            <a:endCxn id="35851" idx="2"/>
          </p:cNvCxnSpPr>
          <p:nvPr/>
        </p:nvCxnSpPr>
        <p:spPr bwMode="auto">
          <a:xfrm>
            <a:off x="5540375" y="3863975"/>
            <a:ext cx="1012825" cy="98425"/>
          </a:xfrm>
          <a:prstGeom prst="straightConnector1">
            <a:avLst/>
          </a:prstGeom>
          <a:noFill/>
          <a:ln w="9525">
            <a:solidFill>
              <a:schemeClr val="tx1"/>
            </a:solidFill>
            <a:round/>
            <a:headEnd/>
            <a:tailEnd/>
          </a:ln>
        </p:spPr>
      </p:cxnSp>
      <p:cxnSp>
        <p:nvCxnSpPr>
          <p:cNvPr id="35855" name="AutoShape 14"/>
          <p:cNvCxnSpPr>
            <a:cxnSpLocks noChangeShapeType="1"/>
            <a:stCxn id="35847" idx="6"/>
            <a:endCxn id="35851" idx="3"/>
          </p:cNvCxnSpPr>
          <p:nvPr/>
        </p:nvCxnSpPr>
        <p:spPr bwMode="auto">
          <a:xfrm flipV="1">
            <a:off x="6096000" y="4016375"/>
            <a:ext cx="479425" cy="174625"/>
          </a:xfrm>
          <a:prstGeom prst="straightConnector1">
            <a:avLst/>
          </a:prstGeom>
          <a:noFill/>
          <a:ln w="9525">
            <a:solidFill>
              <a:schemeClr val="tx1"/>
            </a:solidFill>
            <a:round/>
            <a:headEnd/>
            <a:tailEnd/>
          </a:ln>
        </p:spPr>
      </p:cxnSp>
      <p:cxnSp>
        <p:nvCxnSpPr>
          <p:cNvPr id="35856" name="AutoShape 15"/>
          <p:cNvCxnSpPr>
            <a:cxnSpLocks noChangeShapeType="1"/>
            <a:stCxn id="35852" idx="0"/>
            <a:endCxn id="35851" idx="5"/>
          </p:cNvCxnSpPr>
          <p:nvPr/>
        </p:nvCxnSpPr>
        <p:spPr bwMode="auto">
          <a:xfrm flipH="1" flipV="1">
            <a:off x="6683375" y="4016375"/>
            <a:ext cx="174625" cy="479425"/>
          </a:xfrm>
          <a:prstGeom prst="straightConnector1">
            <a:avLst/>
          </a:prstGeom>
          <a:noFill/>
          <a:ln w="9525">
            <a:solidFill>
              <a:schemeClr val="tx1"/>
            </a:solidFill>
            <a:round/>
            <a:headEnd/>
            <a:tailEnd/>
          </a:ln>
        </p:spPr>
      </p:cxnSp>
      <p:cxnSp>
        <p:nvCxnSpPr>
          <p:cNvPr id="35857" name="AutoShape 16"/>
          <p:cNvCxnSpPr>
            <a:cxnSpLocks noChangeShapeType="1"/>
          </p:cNvCxnSpPr>
          <p:nvPr/>
        </p:nvCxnSpPr>
        <p:spPr bwMode="auto">
          <a:xfrm flipV="1">
            <a:off x="5410200" y="3876675"/>
            <a:ext cx="76200" cy="457200"/>
          </a:xfrm>
          <a:prstGeom prst="straightConnector1">
            <a:avLst/>
          </a:prstGeom>
          <a:noFill/>
          <a:ln w="38100">
            <a:solidFill>
              <a:schemeClr val="hlink"/>
            </a:solidFill>
            <a:round/>
            <a:headEnd/>
            <a:tailEnd/>
          </a:ln>
        </p:spPr>
      </p:cxnSp>
      <p:cxnSp>
        <p:nvCxnSpPr>
          <p:cNvPr id="35858" name="AutoShape 17"/>
          <p:cNvCxnSpPr>
            <a:cxnSpLocks noChangeShapeType="1"/>
            <a:stCxn id="35849" idx="6"/>
            <a:endCxn id="35848" idx="3"/>
          </p:cNvCxnSpPr>
          <p:nvPr/>
        </p:nvCxnSpPr>
        <p:spPr bwMode="auto">
          <a:xfrm flipV="1">
            <a:off x="4876800" y="4473575"/>
            <a:ext cx="479425" cy="174625"/>
          </a:xfrm>
          <a:prstGeom prst="straightConnector1">
            <a:avLst/>
          </a:prstGeom>
          <a:noFill/>
          <a:ln w="9525">
            <a:solidFill>
              <a:schemeClr val="tx1"/>
            </a:solidFill>
            <a:round/>
            <a:headEnd/>
            <a:tailEnd/>
          </a:ln>
        </p:spPr>
      </p:cxnSp>
      <p:cxnSp>
        <p:nvCxnSpPr>
          <p:cNvPr id="35859" name="AutoShape 18"/>
          <p:cNvCxnSpPr>
            <a:cxnSpLocks noChangeShapeType="1"/>
            <a:stCxn id="35850" idx="1"/>
            <a:endCxn id="35847" idx="5"/>
          </p:cNvCxnSpPr>
          <p:nvPr/>
        </p:nvCxnSpPr>
        <p:spPr bwMode="auto">
          <a:xfrm flipH="1" flipV="1">
            <a:off x="6073775" y="4244975"/>
            <a:ext cx="273050" cy="273050"/>
          </a:xfrm>
          <a:prstGeom prst="straightConnector1">
            <a:avLst/>
          </a:prstGeom>
          <a:noFill/>
          <a:ln w="9525">
            <a:solidFill>
              <a:schemeClr val="tx1"/>
            </a:solidFill>
            <a:round/>
            <a:headEnd/>
            <a:tailEnd/>
          </a:ln>
        </p:spPr>
      </p:cxnSp>
      <p:cxnSp>
        <p:nvCxnSpPr>
          <p:cNvPr id="35860" name="AutoShape 19"/>
          <p:cNvCxnSpPr>
            <a:cxnSpLocks noChangeShapeType="1"/>
            <a:stCxn id="35848" idx="7"/>
            <a:endCxn id="35847" idx="2"/>
          </p:cNvCxnSpPr>
          <p:nvPr/>
        </p:nvCxnSpPr>
        <p:spPr bwMode="auto">
          <a:xfrm flipV="1">
            <a:off x="5464175" y="4191000"/>
            <a:ext cx="479425" cy="174625"/>
          </a:xfrm>
          <a:prstGeom prst="straightConnector1">
            <a:avLst/>
          </a:prstGeom>
          <a:noFill/>
          <a:ln w="9525">
            <a:solidFill>
              <a:schemeClr val="tx1"/>
            </a:solidFill>
            <a:round/>
            <a:headEnd/>
            <a:tailEnd/>
          </a:ln>
        </p:spPr>
      </p:cxnSp>
      <p:cxnSp>
        <p:nvCxnSpPr>
          <p:cNvPr id="35861" name="AutoShape 20"/>
          <p:cNvCxnSpPr>
            <a:cxnSpLocks noChangeShapeType="1"/>
            <a:stCxn id="35849" idx="6"/>
            <a:endCxn id="35850" idx="2"/>
          </p:cNvCxnSpPr>
          <p:nvPr/>
        </p:nvCxnSpPr>
        <p:spPr bwMode="auto">
          <a:xfrm flipV="1">
            <a:off x="4876800" y="4572000"/>
            <a:ext cx="1447800" cy="76200"/>
          </a:xfrm>
          <a:prstGeom prst="straightConnector1">
            <a:avLst/>
          </a:prstGeom>
          <a:noFill/>
          <a:ln w="9525">
            <a:solidFill>
              <a:schemeClr val="tx1"/>
            </a:solidFill>
            <a:round/>
            <a:headEnd/>
            <a:tailEnd/>
          </a:ln>
        </p:spPr>
      </p:cxnSp>
      <p:sp>
        <p:nvSpPr>
          <p:cNvPr id="35862" name="Oval 21"/>
          <p:cNvSpPr>
            <a:spLocks noChangeArrowheads="1"/>
          </p:cNvSpPr>
          <p:nvPr/>
        </p:nvSpPr>
        <p:spPr bwMode="auto">
          <a:xfrm>
            <a:off x="5791200" y="2590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35863" name="Oval 22"/>
          <p:cNvSpPr>
            <a:spLocks noChangeArrowheads="1"/>
          </p:cNvSpPr>
          <p:nvPr/>
        </p:nvSpPr>
        <p:spPr bwMode="auto">
          <a:xfrm>
            <a:off x="5105400" y="2743200"/>
            <a:ext cx="152400" cy="152400"/>
          </a:xfrm>
          <a:prstGeom prst="ellipse">
            <a:avLst/>
          </a:prstGeom>
          <a:solidFill>
            <a:srgbClr val="CC0000"/>
          </a:solidFill>
          <a:ln w="9525">
            <a:solidFill>
              <a:schemeClr val="tx1"/>
            </a:solidFill>
            <a:round/>
            <a:headEnd/>
            <a:tailEnd/>
          </a:ln>
        </p:spPr>
        <p:txBody>
          <a:bodyPr wrap="none" anchor="ctr">
            <a:prstTxWarp prst="textNoShape">
              <a:avLst/>
            </a:prstTxWarp>
          </a:bodyPr>
          <a:lstStyle/>
          <a:p>
            <a:endParaRPr lang="en-US"/>
          </a:p>
        </p:txBody>
      </p:sp>
      <p:sp>
        <p:nvSpPr>
          <p:cNvPr id="35864" name="Oval 23"/>
          <p:cNvSpPr>
            <a:spLocks noChangeArrowheads="1"/>
          </p:cNvSpPr>
          <p:nvPr/>
        </p:nvSpPr>
        <p:spPr bwMode="auto">
          <a:xfrm>
            <a:off x="6629400" y="2590800"/>
            <a:ext cx="152400" cy="152400"/>
          </a:xfrm>
          <a:prstGeom prst="ellipse">
            <a:avLst/>
          </a:prstGeom>
          <a:solidFill>
            <a:srgbClr val="CC0000"/>
          </a:solidFill>
          <a:ln w="9525">
            <a:solidFill>
              <a:schemeClr val="tx1"/>
            </a:solidFill>
            <a:round/>
            <a:headEnd/>
            <a:tailEnd/>
          </a:ln>
        </p:spPr>
        <p:txBody>
          <a:bodyPr wrap="none" anchor="ctr">
            <a:prstTxWarp prst="textNoShape">
              <a:avLst/>
            </a:prstTxWarp>
          </a:bodyPr>
          <a:lstStyle/>
          <a:p>
            <a:endParaRPr lang="en-US"/>
          </a:p>
        </p:txBody>
      </p:sp>
      <p:cxnSp>
        <p:nvCxnSpPr>
          <p:cNvPr id="35865" name="AutoShape 24"/>
          <p:cNvCxnSpPr>
            <a:cxnSpLocks noChangeShapeType="1"/>
            <a:stCxn id="35863" idx="6"/>
            <a:endCxn id="35862" idx="2"/>
          </p:cNvCxnSpPr>
          <p:nvPr/>
        </p:nvCxnSpPr>
        <p:spPr bwMode="auto">
          <a:xfrm flipV="1">
            <a:off x="5257800" y="2667000"/>
            <a:ext cx="533400" cy="152400"/>
          </a:xfrm>
          <a:prstGeom prst="straightConnector1">
            <a:avLst/>
          </a:prstGeom>
          <a:noFill/>
          <a:ln w="38100">
            <a:solidFill>
              <a:schemeClr val="hlink"/>
            </a:solidFill>
            <a:round/>
            <a:headEnd/>
            <a:tailEnd/>
          </a:ln>
        </p:spPr>
      </p:cxnSp>
      <p:cxnSp>
        <p:nvCxnSpPr>
          <p:cNvPr id="35866" name="AutoShape 25"/>
          <p:cNvCxnSpPr>
            <a:cxnSpLocks noChangeShapeType="1"/>
            <a:stCxn id="35862" idx="6"/>
            <a:endCxn id="35864" idx="2"/>
          </p:cNvCxnSpPr>
          <p:nvPr/>
        </p:nvCxnSpPr>
        <p:spPr bwMode="auto">
          <a:xfrm>
            <a:off x="5943600" y="2667000"/>
            <a:ext cx="685800" cy="0"/>
          </a:xfrm>
          <a:prstGeom prst="straightConnector1">
            <a:avLst/>
          </a:prstGeom>
          <a:noFill/>
          <a:ln w="38100">
            <a:solidFill>
              <a:schemeClr val="folHlink"/>
            </a:solidFill>
            <a:round/>
            <a:headEnd/>
            <a:tailEnd/>
          </a:ln>
        </p:spPr>
      </p:cxnSp>
      <p:cxnSp>
        <p:nvCxnSpPr>
          <p:cNvPr id="35867" name="AutoShape 26"/>
          <p:cNvCxnSpPr>
            <a:cxnSpLocks noChangeShapeType="1"/>
          </p:cNvCxnSpPr>
          <p:nvPr/>
        </p:nvCxnSpPr>
        <p:spPr bwMode="auto">
          <a:xfrm>
            <a:off x="5486400" y="4419600"/>
            <a:ext cx="838200" cy="152400"/>
          </a:xfrm>
          <a:prstGeom prst="straightConnector1">
            <a:avLst/>
          </a:prstGeom>
          <a:noFill/>
          <a:ln w="38100">
            <a:solidFill>
              <a:schemeClr val="folHlink"/>
            </a:solidFill>
            <a:round/>
            <a:headEnd/>
            <a:tailEnd/>
          </a:ln>
        </p:spPr>
      </p:cxnSp>
      <p:sp>
        <p:nvSpPr>
          <p:cNvPr id="35868" name="AutoShape 27"/>
          <p:cNvSpPr>
            <a:spLocks noChangeArrowheads="1"/>
          </p:cNvSpPr>
          <p:nvPr/>
        </p:nvSpPr>
        <p:spPr bwMode="auto">
          <a:xfrm>
            <a:off x="3124200" y="4343400"/>
            <a:ext cx="1371600" cy="838200"/>
          </a:xfrm>
          <a:prstGeom prst="can">
            <a:avLst>
              <a:gd name="adj" fmla="val 31250"/>
            </a:avLst>
          </a:prstGeom>
          <a:solidFill>
            <a:srgbClr val="00D9FF"/>
          </a:solidFill>
          <a:ln w="9525">
            <a:solidFill>
              <a:schemeClr val="tx1"/>
            </a:solidFill>
            <a:round/>
            <a:headEnd/>
            <a:tailEnd/>
          </a:ln>
        </p:spPr>
        <p:txBody>
          <a:bodyPr wrap="none" anchor="ctr">
            <a:prstTxWarp prst="textNoShape">
              <a:avLst/>
            </a:prstTxWarp>
          </a:bodyPr>
          <a:lstStyle/>
          <a:p>
            <a:pPr algn="ctr"/>
            <a:r>
              <a:rPr lang="en-US" b="0"/>
              <a:t>OSN</a:t>
            </a:r>
          </a:p>
        </p:txBody>
      </p:sp>
      <p:sp>
        <p:nvSpPr>
          <p:cNvPr id="35869" name="AutoShape 28"/>
          <p:cNvSpPr>
            <a:spLocks noChangeArrowheads="1"/>
          </p:cNvSpPr>
          <p:nvPr/>
        </p:nvSpPr>
        <p:spPr bwMode="auto">
          <a:xfrm>
            <a:off x="3048000" y="2679700"/>
            <a:ext cx="1447800" cy="825500"/>
          </a:xfrm>
          <a:prstGeom prst="can">
            <a:avLst>
              <a:gd name="adj" fmla="val 25000"/>
            </a:avLst>
          </a:prstGeom>
          <a:solidFill>
            <a:srgbClr val="00FFFF"/>
          </a:solidFill>
          <a:ln w="9525">
            <a:solidFill>
              <a:schemeClr val="tx1"/>
            </a:solidFill>
            <a:round/>
            <a:headEnd/>
            <a:tailEnd/>
          </a:ln>
        </p:spPr>
        <p:txBody>
          <a:bodyPr wrap="none" anchor="ctr">
            <a:prstTxWarp prst="textNoShape">
              <a:avLst/>
            </a:prstTxWarp>
          </a:bodyPr>
          <a:lstStyle/>
          <a:p>
            <a:pPr algn="ctr"/>
            <a:r>
              <a:rPr lang="en-US" sz="2000" b="0"/>
              <a:t>DSL/FAITH</a:t>
            </a:r>
          </a:p>
        </p:txBody>
      </p:sp>
      <p:sp>
        <p:nvSpPr>
          <p:cNvPr id="35870" name="Rectangle 29"/>
          <p:cNvSpPr>
            <a:spLocks noChangeArrowheads="1"/>
          </p:cNvSpPr>
          <p:nvPr/>
        </p:nvSpPr>
        <p:spPr bwMode="auto">
          <a:xfrm>
            <a:off x="228600" y="3886200"/>
            <a:ext cx="2514600" cy="685800"/>
          </a:xfrm>
          <a:prstGeom prst="rect">
            <a:avLst/>
          </a:prstGeom>
          <a:noFill/>
          <a:ln w="9525">
            <a:solidFill>
              <a:schemeClr val="tx1"/>
            </a:solidFill>
            <a:miter lim="800000"/>
            <a:headEnd/>
            <a:tailEnd/>
          </a:ln>
        </p:spPr>
        <p:txBody>
          <a:bodyPr wrap="none" anchor="ctr">
            <a:prstTxWarp prst="textNoShape">
              <a:avLst/>
            </a:prstTxWarp>
          </a:bodyPr>
          <a:lstStyle/>
          <a:p>
            <a:pPr algn="ctr"/>
            <a:r>
              <a:rPr lang="en-US" sz="1800" b="0"/>
              <a:t>Policy/Reputation-based</a:t>
            </a:r>
          </a:p>
          <a:p>
            <a:pPr algn="ctr"/>
            <a:r>
              <a:rPr lang="en-US" sz="1800" b="0"/>
              <a:t>Route discovery</a:t>
            </a:r>
          </a:p>
        </p:txBody>
      </p:sp>
      <p:sp>
        <p:nvSpPr>
          <p:cNvPr id="35871" name="Rectangle 30"/>
          <p:cNvSpPr>
            <a:spLocks noChangeArrowheads="1"/>
          </p:cNvSpPr>
          <p:nvPr/>
        </p:nvSpPr>
        <p:spPr bwMode="auto">
          <a:xfrm>
            <a:off x="1371600" y="2819400"/>
            <a:ext cx="1371600" cy="990600"/>
          </a:xfrm>
          <a:prstGeom prst="rect">
            <a:avLst/>
          </a:prstGeom>
          <a:noFill/>
          <a:ln w="9525">
            <a:solidFill>
              <a:schemeClr val="tx1"/>
            </a:solidFill>
            <a:miter lim="800000"/>
            <a:headEnd/>
            <a:tailEnd/>
          </a:ln>
        </p:spPr>
        <p:txBody>
          <a:bodyPr wrap="none" anchor="ctr">
            <a:prstTxWarp prst="textNoShape">
              <a:avLst/>
            </a:prstTxWarp>
          </a:bodyPr>
          <a:lstStyle/>
          <a:p>
            <a:pPr algn="ctr"/>
            <a:r>
              <a:rPr lang="en-US" sz="1800" b="0"/>
              <a:t>Community</a:t>
            </a:r>
          </a:p>
          <a:p>
            <a:pPr algn="ctr"/>
            <a:r>
              <a:rPr lang="en-US" sz="1800" b="0"/>
              <a:t>Oriented</a:t>
            </a:r>
          </a:p>
          <a:p>
            <a:pPr algn="ctr"/>
            <a:r>
              <a:rPr lang="en-US" sz="1800" b="0"/>
              <a:t>Keywords</a:t>
            </a:r>
          </a:p>
        </p:txBody>
      </p:sp>
      <p:sp>
        <p:nvSpPr>
          <p:cNvPr id="35872" name="Rectangle 31"/>
          <p:cNvSpPr>
            <a:spLocks noChangeArrowheads="1"/>
          </p:cNvSpPr>
          <p:nvPr/>
        </p:nvSpPr>
        <p:spPr bwMode="auto">
          <a:xfrm>
            <a:off x="228600" y="2819400"/>
            <a:ext cx="1066800" cy="990600"/>
          </a:xfrm>
          <a:prstGeom prst="rect">
            <a:avLst/>
          </a:prstGeom>
          <a:noFill/>
          <a:ln w="9525">
            <a:solidFill>
              <a:schemeClr val="tx1"/>
            </a:solidFill>
            <a:miter lim="800000"/>
            <a:headEnd/>
            <a:tailEnd/>
          </a:ln>
        </p:spPr>
        <p:txBody>
          <a:bodyPr wrap="none" anchor="ctr">
            <a:prstTxWarp prst="textNoShape">
              <a:avLst/>
            </a:prstTxWarp>
          </a:bodyPr>
          <a:lstStyle/>
          <a:p>
            <a:pPr algn="ctr"/>
            <a:r>
              <a:rPr lang="en-US" sz="1800" b="0"/>
              <a:t>Name-ID</a:t>
            </a:r>
          </a:p>
          <a:p>
            <a:pPr algn="ctr"/>
            <a:r>
              <a:rPr lang="en-US" sz="1800" b="0"/>
              <a:t>resolution</a:t>
            </a:r>
          </a:p>
        </p:txBody>
      </p:sp>
      <p:sp>
        <p:nvSpPr>
          <p:cNvPr id="35873" name="AutoShape 32"/>
          <p:cNvSpPr>
            <a:spLocks/>
          </p:cNvSpPr>
          <p:nvPr/>
        </p:nvSpPr>
        <p:spPr bwMode="auto">
          <a:xfrm>
            <a:off x="2743200" y="2819400"/>
            <a:ext cx="228600" cy="1752600"/>
          </a:xfrm>
          <a:prstGeom prst="rightBrace">
            <a:avLst>
              <a:gd name="adj1" fmla="val 86818"/>
              <a:gd name="adj2" fmla="val 22648"/>
            </a:avLst>
          </a:prstGeom>
          <a:noFill/>
          <a:ln w="9525">
            <a:solidFill>
              <a:schemeClr val="tx1"/>
            </a:solidFill>
            <a:round/>
            <a:headEnd/>
            <a:tailEnd/>
          </a:ln>
        </p:spPr>
        <p:txBody>
          <a:bodyPr wrap="none" anchor="ctr">
            <a:prstTxWarp prst="textNoShape">
              <a:avLst/>
            </a:prstTxWarp>
          </a:bodyPr>
          <a:lstStyle/>
          <a:p>
            <a:endParaRPr lang="en-US"/>
          </a:p>
        </p:txBody>
      </p:sp>
      <p:sp>
        <p:nvSpPr>
          <p:cNvPr id="35874" name="AutoShape 33"/>
          <p:cNvSpPr>
            <a:spLocks noChangeArrowheads="1"/>
          </p:cNvSpPr>
          <p:nvPr/>
        </p:nvSpPr>
        <p:spPr bwMode="auto">
          <a:xfrm>
            <a:off x="3048000" y="2209800"/>
            <a:ext cx="1447800" cy="609600"/>
          </a:xfrm>
          <a:prstGeom prst="can">
            <a:avLst>
              <a:gd name="adj" fmla="val 33593"/>
            </a:avLst>
          </a:prstGeom>
          <a:solidFill>
            <a:srgbClr val="CCFF99"/>
          </a:solidFill>
          <a:ln w="9525">
            <a:solidFill>
              <a:schemeClr val="tx1"/>
            </a:solidFill>
            <a:round/>
            <a:headEnd/>
            <a:tailEnd/>
          </a:ln>
        </p:spPr>
        <p:txBody>
          <a:bodyPr wrap="none" anchor="ctr">
            <a:prstTxWarp prst="textNoShape">
              <a:avLst/>
            </a:prstTxWarp>
          </a:bodyPr>
          <a:lstStyle/>
          <a:p>
            <a:pPr algn="ctr"/>
            <a:r>
              <a:rPr lang="en-US" sz="1800" b="0"/>
              <a:t>Social Context</a:t>
            </a:r>
          </a:p>
        </p:txBody>
      </p:sp>
      <p:sp>
        <p:nvSpPr>
          <p:cNvPr id="35875" name="AutoShape 34"/>
          <p:cNvSpPr>
            <a:spLocks noChangeArrowheads="1"/>
          </p:cNvSpPr>
          <p:nvPr/>
        </p:nvSpPr>
        <p:spPr bwMode="auto">
          <a:xfrm>
            <a:off x="2971800" y="1066800"/>
            <a:ext cx="4114800" cy="4343400"/>
          </a:xfrm>
          <a:prstGeom prst="can">
            <a:avLst>
              <a:gd name="adj" fmla="val 15394"/>
            </a:avLst>
          </a:prstGeom>
          <a:noFill/>
          <a:ln w="9525">
            <a:solidFill>
              <a:schemeClr val="tx1"/>
            </a:solidFill>
            <a:round/>
            <a:headEnd/>
            <a:tailEnd/>
          </a:ln>
        </p:spPr>
        <p:txBody>
          <a:bodyPr wrap="none" anchor="ctr">
            <a:prstTxWarp prst="textNoShape">
              <a:avLst/>
            </a:prstTxWarp>
          </a:bodyPr>
          <a:lstStyle/>
          <a:p>
            <a:pPr algn="ctr"/>
            <a:endParaRPr lang="en-US" sz="2000" b="0"/>
          </a:p>
        </p:txBody>
      </p:sp>
      <p:sp>
        <p:nvSpPr>
          <p:cNvPr id="35876" name="Text Box 35"/>
          <p:cNvSpPr txBox="1">
            <a:spLocks noChangeArrowheads="1"/>
          </p:cNvSpPr>
          <p:nvPr/>
        </p:nvSpPr>
        <p:spPr bwMode="auto">
          <a:xfrm>
            <a:off x="4495800" y="4773613"/>
            <a:ext cx="2516188" cy="461962"/>
          </a:xfrm>
          <a:prstGeom prst="rect">
            <a:avLst/>
          </a:prstGeom>
          <a:noFill/>
          <a:ln w="9525">
            <a:noFill/>
            <a:miter lim="800000"/>
            <a:headEnd/>
            <a:tailEnd/>
          </a:ln>
        </p:spPr>
        <p:txBody>
          <a:bodyPr wrap="none">
            <a:prstTxWarp prst="textNoShape">
              <a:avLst/>
            </a:prstTxWarp>
            <a:spAutoFit/>
          </a:bodyPr>
          <a:lstStyle/>
          <a:p>
            <a:r>
              <a:rPr lang="en-US" b="0">
                <a:latin typeface="Georgia" charset="0"/>
              </a:rPr>
              <a:t>FAITH over OSN</a:t>
            </a:r>
          </a:p>
        </p:txBody>
      </p:sp>
      <p:cxnSp>
        <p:nvCxnSpPr>
          <p:cNvPr id="35877" name="AutoShape 36"/>
          <p:cNvCxnSpPr>
            <a:cxnSpLocks noChangeShapeType="1"/>
          </p:cNvCxnSpPr>
          <p:nvPr/>
        </p:nvCxnSpPr>
        <p:spPr bwMode="auto">
          <a:xfrm flipV="1">
            <a:off x="3906838" y="628650"/>
            <a:ext cx="2265362" cy="9525"/>
          </a:xfrm>
          <a:prstGeom prst="straightConnector1">
            <a:avLst/>
          </a:prstGeom>
          <a:noFill/>
          <a:ln w="28575">
            <a:solidFill>
              <a:schemeClr val="tx1"/>
            </a:solidFill>
            <a:round/>
            <a:headEnd/>
            <a:tailEnd type="triangle" w="med" len="med"/>
          </a:ln>
        </p:spPr>
      </p:cxnSp>
      <p:sp>
        <p:nvSpPr>
          <p:cNvPr id="35878" name="Text Box 37"/>
          <p:cNvSpPr txBox="1">
            <a:spLocks noChangeArrowheads="1"/>
          </p:cNvSpPr>
          <p:nvPr/>
        </p:nvSpPr>
        <p:spPr bwMode="auto">
          <a:xfrm>
            <a:off x="3886200" y="304800"/>
            <a:ext cx="1693863" cy="366713"/>
          </a:xfrm>
          <a:prstGeom prst="rect">
            <a:avLst/>
          </a:prstGeom>
          <a:noFill/>
          <a:ln w="9525">
            <a:noFill/>
            <a:miter lim="800000"/>
            <a:headEnd/>
            <a:tailEnd/>
          </a:ln>
        </p:spPr>
        <p:txBody>
          <a:bodyPr wrap="none">
            <a:prstTxWarp prst="textNoShape">
              <a:avLst/>
            </a:prstTxWarp>
            <a:spAutoFit/>
          </a:bodyPr>
          <a:lstStyle/>
          <a:p>
            <a:r>
              <a:rPr lang="en-US" sz="1800">
                <a:solidFill>
                  <a:srgbClr val="0000FF"/>
                </a:solidFill>
                <a:latin typeface="Courier New" charset="0"/>
              </a:rPr>
              <a:t>Application</a:t>
            </a:r>
          </a:p>
        </p:txBody>
      </p:sp>
      <p:sp>
        <p:nvSpPr>
          <p:cNvPr id="35879" name="Text Box 38"/>
          <p:cNvSpPr txBox="1">
            <a:spLocks noChangeArrowheads="1"/>
          </p:cNvSpPr>
          <p:nvPr/>
        </p:nvSpPr>
        <p:spPr bwMode="auto">
          <a:xfrm>
            <a:off x="5029200" y="1905000"/>
            <a:ext cx="484188" cy="307975"/>
          </a:xfrm>
          <a:prstGeom prst="rect">
            <a:avLst/>
          </a:prstGeom>
          <a:noFill/>
          <a:ln w="9525">
            <a:solidFill>
              <a:srgbClr val="CC0000"/>
            </a:solidFill>
            <a:miter lim="800000"/>
            <a:headEnd/>
            <a:tailEnd/>
          </a:ln>
        </p:spPr>
        <p:txBody>
          <a:bodyPr wrap="none">
            <a:prstTxWarp prst="textNoShape">
              <a:avLst/>
            </a:prstTxWarp>
            <a:spAutoFit/>
          </a:bodyPr>
          <a:lstStyle/>
          <a:p>
            <a:r>
              <a:rPr lang="en-US" sz="1400" b="0"/>
              <a:t>Eric</a:t>
            </a:r>
          </a:p>
        </p:txBody>
      </p:sp>
      <p:sp>
        <p:nvSpPr>
          <p:cNvPr id="35880" name="Text Box 39"/>
          <p:cNvSpPr txBox="1">
            <a:spLocks noChangeArrowheads="1"/>
          </p:cNvSpPr>
          <p:nvPr/>
        </p:nvSpPr>
        <p:spPr bwMode="auto">
          <a:xfrm>
            <a:off x="6248400" y="1895475"/>
            <a:ext cx="557213" cy="307975"/>
          </a:xfrm>
          <a:prstGeom prst="rect">
            <a:avLst/>
          </a:prstGeom>
          <a:noFill/>
          <a:ln w="9525">
            <a:solidFill>
              <a:srgbClr val="CC0000"/>
            </a:solidFill>
            <a:miter lim="800000"/>
            <a:headEnd/>
            <a:tailEnd/>
          </a:ln>
        </p:spPr>
        <p:txBody>
          <a:bodyPr wrap="none">
            <a:prstTxWarp prst="textNoShape">
              <a:avLst/>
            </a:prstTxWarp>
            <a:spAutoFit/>
          </a:bodyPr>
          <a:lstStyle/>
          <a:p>
            <a:r>
              <a:rPr lang="en-US" sz="1400" b="0"/>
              <a:t>Felix</a:t>
            </a:r>
          </a:p>
        </p:txBody>
      </p:sp>
      <p:cxnSp>
        <p:nvCxnSpPr>
          <p:cNvPr id="35881" name="AutoShape 40"/>
          <p:cNvCxnSpPr>
            <a:cxnSpLocks noChangeShapeType="1"/>
            <a:stCxn id="35879" idx="3"/>
            <a:endCxn id="35880" idx="1"/>
          </p:cNvCxnSpPr>
          <p:nvPr/>
        </p:nvCxnSpPr>
        <p:spPr bwMode="auto">
          <a:xfrm flipV="1">
            <a:off x="5513388" y="2049463"/>
            <a:ext cx="735012" cy="9525"/>
          </a:xfrm>
          <a:prstGeom prst="straightConnector1">
            <a:avLst/>
          </a:prstGeom>
          <a:noFill/>
          <a:ln w="28575">
            <a:solidFill>
              <a:schemeClr val="tx1"/>
            </a:solidFill>
            <a:round/>
            <a:headEnd/>
            <a:tailEnd type="triangle" w="med" len="med"/>
          </a:ln>
        </p:spPr>
      </p:cxnSp>
      <p:sp>
        <p:nvSpPr>
          <p:cNvPr id="35882" name="AutoShape 41"/>
          <p:cNvSpPr>
            <a:spLocks noChangeArrowheads="1"/>
          </p:cNvSpPr>
          <p:nvPr/>
        </p:nvSpPr>
        <p:spPr bwMode="auto">
          <a:xfrm>
            <a:off x="381000" y="1524000"/>
            <a:ext cx="1905000" cy="1219200"/>
          </a:xfrm>
          <a:prstGeom prst="bevel">
            <a:avLst>
              <a:gd name="adj" fmla="val 12500"/>
            </a:avLst>
          </a:prstGeom>
          <a:solidFill>
            <a:srgbClr val="CCFF99"/>
          </a:solidFill>
          <a:ln w="9525">
            <a:solidFill>
              <a:schemeClr val="tx1"/>
            </a:solidFill>
            <a:miter lim="800000"/>
            <a:headEnd/>
            <a:tailEnd/>
          </a:ln>
        </p:spPr>
        <p:txBody>
          <a:bodyPr wrap="none" anchor="ctr">
            <a:prstTxWarp prst="textNoShape">
              <a:avLst/>
            </a:prstTxWarp>
          </a:bodyPr>
          <a:lstStyle/>
          <a:p>
            <a:pPr algn="ctr"/>
            <a:r>
              <a:rPr lang="en-US" sz="1800" b="0">
                <a:latin typeface="Georgia" charset="0"/>
              </a:rPr>
              <a:t>Social-Enabled</a:t>
            </a:r>
          </a:p>
          <a:p>
            <a:pPr algn="ctr"/>
            <a:r>
              <a:rPr lang="en-US" sz="1800" b="0">
                <a:latin typeface="Georgia" charset="0"/>
              </a:rPr>
              <a:t>Applications</a:t>
            </a:r>
          </a:p>
          <a:p>
            <a:pPr algn="ctr"/>
            <a:r>
              <a:rPr lang="en-US" sz="1800" b="0">
                <a:latin typeface="Georgia" charset="0"/>
              </a:rPr>
              <a:t>and Games</a:t>
            </a:r>
          </a:p>
        </p:txBody>
      </p:sp>
      <p:sp>
        <p:nvSpPr>
          <p:cNvPr id="35883" name="AutoShape 42"/>
          <p:cNvSpPr>
            <a:spLocks noChangeArrowheads="1"/>
          </p:cNvSpPr>
          <p:nvPr/>
        </p:nvSpPr>
        <p:spPr bwMode="auto">
          <a:xfrm>
            <a:off x="381000" y="457200"/>
            <a:ext cx="1905000" cy="990600"/>
          </a:xfrm>
          <a:prstGeom prst="bevel">
            <a:avLst>
              <a:gd name="adj" fmla="val 12500"/>
            </a:avLst>
          </a:prstGeom>
          <a:solidFill>
            <a:srgbClr val="FFEA33"/>
          </a:solidFill>
          <a:ln w="9525">
            <a:solidFill>
              <a:schemeClr val="tx1"/>
            </a:solidFill>
            <a:miter lim="800000"/>
            <a:headEnd/>
            <a:tailEnd/>
          </a:ln>
        </p:spPr>
        <p:txBody>
          <a:bodyPr wrap="none" anchor="ctr">
            <a:prstTxWarp prst="textNoShape">
              <a:avLst/>
            </a:prstTxWarp>
          </a:bodyPr>
          <a:lstStyle/>
          <a:p>
            <a:pPr algn="ctr"/>
            <a:r>
              <a:rPr lang="en-US" sz="1800" b="0">
                <a:latin typeface="Georgia" charset="0"/>
              </a:rPr>
              <a:t>Existing</a:t>
            </a:r>
          </a:p>
          <a:p>
            <a:pPr algn="ctr"/>
            <a:r>
              <a:rPr lang="en-US" sz="1800" b="0">
                <a:latin typeface="Georgia" charset="0"/>
              </a:rPr>
              <a:t>Applications</a:t>
            </a:r>
          </a:p>
        </p:txBody>
      </p:sp>
      <p:cxnSp>
        <p:nvCxnSpPr>
          <p:cNvPr id="35884" name="AutoShape 43"/>
          <p:cNvCxnSpPr>
            <a:cxnSpLocks noChangeShapeType="1"/>
            <a:stCxn id="35882" idx="0"/>
            <a:endCxn id="35874" idx="2"/>
          </p:cNvCxnSpPr>
          <p:nvPr/>
        </p:nvCxnSpPr>
        <p:spPr bwMode="auto">
          <a:xfrm>
            <a:off x="2286000" y="2133600"/>
            <a:ext cx="762000" cy="381000"/>
          </a:xfrm>
          <a:prstGeom prst="straightConnector1">
            <a:avLst/>
          </a:prstGeom>
          <a:noFill/>
          <a:ln w="38100">
            <a:solidFill>
              <a:srgbClr val="CC0000"/>
            </a:solidFill>
            <a:round/>
            <a:headEnd/>
            <a:tailEnd type="triangle" w="med" len="med"/>
          </a:ln>
        </p:spPr>
      </p:cxnSp>
      <p:cxnSp>
        <p:nvCxnSpPr>
          <p:cNvPr id="35885" name="AutoShape 44"/>
          <p:cNvCxnSpPr>
            <a:cxnSpLocks noChangeShapeType="1"/>
            <a:stCxn id="35883" idx="0"/>
            <a:endCxn id="35886" idx="2"/>
          </p:cNvCxnSpPr>
          <p:nvPr/>
        </p:nvCxnSpPr>
        <p:spPr bwMode="auto">
          <a:xfrm>
            <a:off x="2286000" y="952500"/>
            <a:ext cx="762000" cy="1104900"/>
          </a:xfrm>
          <a:prstGeom prst="straightConnector1">
            <a:avLst/>
          </a:prstGeom>
          <a:noFill/>
          <a:ln w="38100">
            <a:solidFill>
              <a:srgbClr val="CC0000"/>
            </a:solidFill>
            <a:round/>
            <a:headEnd/>
            <a:tailEnd type="triangle" w="med" len="med"/>
          </a:ln>
        </p:spPr>
      </p:cxnSp>
      <p:sp>
        <p:nvSpPr>
          <p:cNvPr id="35886" name="AutoShape 47"/>
          <p:cNvSpPr>
            <a:spLocks noChangeArrowheads="1"/>
          </p:cNvSpPr>
          <p:nvPr/>
        </p:nvSpPr>
        <p:spPr bwMode="auto">
          <a:xfrm>
            <a:off x="3048000" y="1752600"/>
            <a:ext cx="1447800" cy="609600"/>
          </a:xfrm>
          <a:prstGeom prst="can">
            <a:avLst>
              <a:gd name="adj" fmla="val 33593"/>
            </a:avLst>
          </a:prstGeom>
          <a:solidFill>
            <a:srgbClr val="FFEA33"/>
          </a:solidFill>
          <a:ln w="9525">
            <a:solidFill>
              <a:schemeClr val="tx1"/>
            </a:solidFill>
            <a:round/>
            <a:headEnd/>
            <a:tailEnd/>
          </a:ln>
        </p:spPr>
        <p:txBody>
          <a:bodyPr wrap="none" anchor="ctr">
            <a:prstTxWarp prst="textNoShape">
              <a:avLst/>
            </a:prstTxWarp>
          </a:bodyPr>
          <a:lstStyle/>
          <a:p>
            <a:pPr algn="ctr"/>
            <a:r>
              <a:rPr lang="en-US" sz="2000" b="0"/>
              <a:t>Wrapper</a:t>
            </a:r>
          </a:p>
        </p:txBody>
      </p:sp>
      <p:sp>
        <p:nvSpPr>
          <p:cNvPr id="35887" name="AutoShape 48"/>
          <p:cNvSpPr>
            <a:spLocks noChangeArrowheads="1"/>
          </p:cNvSpPr>
          <p:nvPr/>
        </p:nvSpPr>
        <p:spPr bwMode="auto">
          <a:xfrm>
            <a:off x="5029200" y="2514600"/>
            <a:ext cx="1905000" cy="457200"/>
          </a:xfrm>
          <a:prstGeom prst="wedgeRectCallout">
            <a:avLst>
              <a:gd name="adj1" fmla="val -74167"/>
              <a:gd name="adj2" fmla="val -27083"/>
            </a:avLst>
          </a:prstGeom>
          <a:noFill/>
          <a:ln w="9525">
            <a:solidFill>
              <a:schemeClr val="tx1"/>
            </a:solidFill>
            <a:miter lim="800000"/>
            <a:headEnd/>
            <a:tailEnd/>
          </a:ln>
        </p:spPr>
        <p:txBody>
          <a:bodyPr wrap="none" anchor="ctr">
            <a:prstTxWarp prst="textNoShape">
              <a:avLst/>
            </a:prstTxWarp>
          </a:bodyPr>
          <a:lstStyle/>
          <a:p>
            <a:pPr algn="ctr"/>
            <a:endParaRPr lang="en-US" b="0">
              <a:latin typeface="Courier New" charset="0"/>
            </a:endParaRPr>
          </a:p>
        </p:txBody>
      </p:sp>
      <p:sp>
        <p:nvSpPr>
          <p:cNvPr id="35888" name="AutoShape 49"/>
          <p:cNvSpPr>
            <a:spLocks noChangeArrowheads="1"/>
          </p:cNvSpPr>
          <p:nvPr/>
        </p:nvSpPr>
        <p:spPr bwMode="auto">
          <a:xfrm>
            <a:off x="3657600" y="3505200"/>
            <a:ext cx="228600" cy="914400"/>
          </a:xfrm>
          <a:prstGeom prst="upDownArrow">
            <a:avLst>
              <a:gd name="adj1" fmla="val 50000"/>
              <a:gd name="adj2" fmla="val 80000"/>
            </a:avLst>
          </a:prstGeom>
          <a:solidFill>
            <a:srgbClr val="FF9933"/>
          </a:solidFill>
          <a:ln w="9525">
            <a:solidFill>
              <a:schemeClr val="tx1"/>
            </a:solidFill>
            <a:miter lim="800000"/>
            <a:headEnd/>
            <a:tailEnd/>
          </a:ln>
        </p:spPr>
        <p:txBody>
          <a:bodyPr wrap="none" anchor="ctr">
            <a:prstTxWarp prst="textNoShape">
              <a:avLst/>
            </a:prstTxWarp>
          </a:bodyPr>
          <a:lstStyle/>
          <a:p>
            <a:endParaRPr lang="en-US"/>
          </a:p>
        </p:txBody>
      </p:sp>
      <p:sp>
        <p:nvSpPr>
          <p:cNvPr id="35889" name="AutoShape 50"/>
          <p:cNvSpPr>
            <a:spLocks noChangeArrowheads="1"/>
          </p:cNvSpPr>
          <p:nvPr/>
        </p:nvSpPr>
        <p:spPr bwMode="auto">
          <a:xfrm>
            <a:off x="5715000" y="2057400"/>
            <a:ext cx="381000" cy="457200"/>
          </a:xfrm>
          <a:prstGeom prst="flowChartExtract">
            <a:avLst/>
          </a:prstGeom>
          <a:noFill/>
          <a:ln w="9525">
            <a:solidFill>
              <a:schemeClr val="tx1"/>
            </a:solidFill>
            <a:miter lim="800000"/>
            <a:headEnd/>
            <a:tailEnd/>
          </a:ln>
        </p:spPr>
        <p:txBody>
          <a:bodyPr wrap="none" anchor="ctr">
            <a:prstTxWarp prst="textNoShape">
              <a:avLst/>
            </a:prstTxWarp>
          </a:bodyPr>
          <a:lstStyle/>
          <a:p>
            <a:endParaRPr lang="en-US"/>
          </a:p>
        </p:txBody>
      </p:sp>
      <p:cxnSp>
        <p:nvCxnSpPr>
          <p:cNvPr id="35890" name="AutoShape 51"/>
          <p:cNvCxnSpPr>
            <a:cxnSpLocks noChangeShapeType="1"/>
            <a:endCxn id="35889" idx="0"/>
          </p:cNvCxnSpPr>
          <p:nvPr/>
        </p:nvCxnSpPr>
        <p:spPr bwMode="auto">
          <a:xfrm rot="16200000" flipH="1">
            <a:off x="4743450" y="895350"/>
            <a:ext cx="1447800" cy="876300"/>
          </a:xfrm>
          <a:prstGeom prst="curvedConnector3">
            <a:avLst>
              <a:gd name="adj1" fmla="val 50000"/>
            </a:avLst>
          </a:prstGeom>
          <a:noFill/>
          <a:ln w="9525">
            <a:solidFill>
              <a:schemeClr val="accent1"/>
            </a:solidFill>
            <a:round/>
            <a:headEnd type="triangle" w="med" len="med"/>
            <a:tailEnd type="triangle" w="med" len="med"/>
          </a:ln>
        </p:spPr>
      </p:cxnSp>
      <p:sp>
        <p:nvSpPr>
          <p:cNvPr id="35891" name="Text Box 52"/>
          <p:cNvSpPr txBox="1">
            <a:spLocks noChangeArrowheads="1"/>
          </p:cNvSpPr>
          <p:nvPr/>
        </p:nvSpPr>
        <p:spPr bwMode="auto">
          <a:xfrm>
            <a:off x="4730750" y="2971800"/>
            <a:ext cx="1670050" cy="641350"/>
          </a:xfrm>
          <a:prstGeom prst="rect">
            <a:avLst/>
          </a:prstGeom>
          <a:noFill/>
          <a:ln w="9525">
            <a:noFill/>
            <a:miter lim="800000"/>
            <a:headEnd/>
            <a:tailEnd/>
          </a:ln>
        </p:spPr>
        <p:txBody>
          <a:bodyPr wrap="none">
            <a:prstTxWarp prst="textNoShape">
              <a:avLst/>
            </a:prstTxWarp>
            <a:spAutoFit/>
          </a:bodyPr>
          <a:lstStyle/>
          <a:p>
            <a:r>
              <a:rPr lang="en-US" sz="1800"/>
              <a:t>Social network</a:t>
            </a:r>
          </a:p>
          <a:p>
            <a:r>
              <a:rPr lang="en-US" sz="1800"/>
              <a:t>transformation</a:t>
            </a:r>
          </a:p>
        </p:txBody>
      </p:sp>
      <p:pic>
        <p:nvPicPr>
          <p:cNvPr id="35892" name="Picture 53" descr="TomasuloMinos"/>
          <p:cNvPicPr>
            <a:picLocks noChangeAspect="1" noChangeArrowheads="1"/>
          </p:cNvPicPr>
          <p:nvPr/>
        </p:nvPicPr>
        <p:blipFill>
          <a:blip r:embed="rId4"/>
          <a:srcRect/>
          <a:stretch>
            <a:fillRect/>
          </a:stretch>
        </p:blipFill>
        <p:spPr bwMode="auto">
          <a:xfrm>
            <a:off x="7010400" y="3048000"/>
            <a:ext cx="1916113" cy="2016125"/>
          </a:xfrm>
          <a:prstGeom prst="rect">
            <a:avLst/>
          </a:prstGeom>
          <a:noFill/>
          <a:ln w="9525">
            <a:noFill/>
            <a:miter lim="800000"/>
            <a:headEnd/>
            <a:tailEnd/>
          </a:ln>
        </p:spPr>
      </p:pic>
      <p:sp>
        <p:nvSpPr>
          <p:cNvPr id="35893" name="Text Box 54"/>
          <p:cNvSpPr txBox="1">
            <a:spLocks noChangeArrowheads="1"/>
          </p:cNvSpPr>
          <p:nvPr/>
        </p:nvSpPr>
        <p:spPr bwMode="auto">
          <a:xfrm>
            <a:off x="6927850" y="2514600"/>
            <a:ext cx="1149350" cy="457200"/>
          </a:xfrm>
          <a:prstGeom prst="rect">
            <a:avLst/>
          </a:prstGeom>
          <a:solidFill>
            <a:srgbClr val="FF9933"/>
          </a:solidFill>
          <a:ln w="9525">
            <a:noFill/>
            <a:miter lim="800000"/>
            <a:headEnd/>
            <a:tailEnd/>
          </a:ln>
        </p:spPr>
        <p:txBody>
          <a:bodyPr wrap="none">
            <a:prstTxWarp prst="textNoShape">
              <a:avLst/>
            </a:prstTxWarp>
            <a:spAutoFit/>
          </a:bodyPr>
          <a:lstStyle/>
          <a:p>
            <a:r>
              <a:rPr lang="en-US"/>
              <a:t>tagging</a:t>
            </a:r>
          </a:p>
        </p:txBody>
      </p:sp>
      <p:pic>
        <p:nvPicPr>
          <p:cNvPr id="35894" name="Picture 56" descr="n581205756_283"/>
          <p:cNvPicPr>
            <a:picLocks noChangeAspect="1" noChangeArrowheads="1"/>
          </p:cNvPicPr>
          <p:nvPr/>
        </p:nvPicPr>
        <p:blipFill>
          <a:blip r:embed="rId5"/>
          <a:srcRect/>
          <a:stretch>
            <a:fillRect/>
          </a:stretch>
        </p:blipFill>
        <p:spPr bwMode="auto">
          <a:xfrm>
            <a:off x="6184900" y="152400"/>
            <a:ext cx="596900" cy="914400"/>
          </a:xfrm>
          <a:prstGeom prst="rect">
            <a:avLst/>
          </a:prstGeom>
          <a:noFill/>
          <a:ln w="9525">
            <a:noFill/>
            <a:miter lim="800000"/>
            <a:headEnd/>
            <a:tailEnd/>
          </a:ln>
        </p:spPr>
      </p:pic>
      <p:pic>
        <p:nvPicPr>
          <p:cNvPr id="35895" name="Picture 57" descr="eric"/>
          <p:cNvPicPr>
            <a:picLocks noChangeAspect="1" noChangeArrowheads="1"/>
          </p:cNvPicPr>
          <p:nvPr/>
        </p:nvPicPr>
        <p:blipFill>
          <a:blip r:embed="rId6"/>
          <a:srcRect/>
          <a:stretch>
            <a:fillRect/>
          </a:stretch>
        </p:blipFill>
        <p:spPr bwMode="auto">
          <a:xfrm>
            <a:off x="3168650" y="228600"/>
            <a:ext cx="717550" cy="800100"/>
          </a:xfrm>
          <a:prstGeom prst="rect">
            <a:avLst/>
          </a:prstGeom>
          <a:noFill/>
          <a:ln w="9525">
            <a:noFill/>
            <a:miter lim="800000"/>
            <a:headEnd/>
            <a:tailEnd/>
          </a:ln>
        </p:spPr>
      </p:pic>
      <p:sp>
        <p:nvSpPr>
          <p:cNvPr id="35896" name="TextBox 55"/>
          <p:cNvSpPr txBox="1">
            <a:spLocks noChangeArrowheads="1"/>
          </p:cNvSpPr>
          <p:nvPr/>
        </p:nvSpPr>
        <p:spPr bwMode="auto">
          <a:xfrm>
            <a:off x="381000" y="5418138"/>
            <a:ext cx="6578600" cy="830262"/>
          </a:xfrm>
          <a:prstGeom prst="rect">
            <a:avLst/>
          </a:prstGeom>
          <a:noFill/>
          <a:ln w="9525">
            <a:noFill/>
            <a:miter lim="800000"/>
            <a:headEnd/>
            <a:tailEnd/>
          </a:ln>
        </p:spPr>
        <p:txBody>
          <a:bodyPr wrap="none">
            <a:prstTxWarp prst="textNoShape">
              <a:avLst/>
            </a:prstTxWarp>
            <a:spAutoFit/>
          </a:bodyPr>
          <a:lstStyle/>
          <a:p>
            <a:r>
              <a:rPr lang="en-US"/>
              <a:t>DSL </a:t>
            </a:r>
            <a:r>
              <a:rPr lang="en-US">
                <a:sym typeface="Wingdings" charset="2"/>
              </a:rPr>
              <a:t></a:t>
            </a:r>
            <a:r>
              <a:rPr lang="en-US"/>
              <a:t> FAITH</a:t>
            </a:r>
          </a:p>
          <a:p>
            <a:r>
              <a:rPr lang="en-US" b="0" i="1"/>
              <a:t>Emphasizing </a:t>
            </a:r>
            <a:r>
              <a:rPr lang="en-US" b="0" i="1">
                <a:solidFill>
                  <a:srgbClr val="0000FF"/>
                </a:solidFill>
              </a:rPr>
              <a:t>Trustworthiness</a:t>
            </a:r>
            <a:r>
              <a:rPr lang="en-US" b="0" i="1"/>
              <a:t> in Social Informatics </a:t>
            </a:r>
          </a:p>
        </p:txBody>
      </p:sp>
      <p:sp>
        <p:nvSpPr>
          <p:cNvPr id="56" name="Date Placeholder 55"/>
          <p:cNvSpPr>
            <a:spLocks noGrp="1"/>
          </p:cNvSpPr>
          <p:nvPr>
            <p:ph type="dt" sz="half" idx="10"/>
          </p:nvPr>
        </p:nvSpPr>
        <p:spPr/>
        <p:txBody>
          <a:bodyPr/>
          <a:lstStyle/>
          <a:p>
            <a:pPr>
              <a:defRPr/>
            </a:pPr>
            <a:r>
              <a:rPr lang="en-US" smtClean="0"/>
              <a:t>11/08/2012</a:t>
            </a:r>
            <a:endParaRPr lang="en-US"/>
          </a:p>
        </p:txBody>
      </p:sp>
      <p:sp>
        <p:nvSpPr>
          <p:cNvPr id="57" name="Slide Number Placeholder 56"/>
          <p:cNvSpPr>
            <a:spLocks noGrp="1"/>
          </p:cNvSpPr>
          <p:nvPr>
            <p:ph type="sldNum" sz="quarter" idx="12"/>
          </p:nvPr>
        </p:nvSpPr>
        <p:spPr/>
        <p:txBody>
          <a:bodyPr/>
          <a:lstStyle/>
          <a:p>
            <a:pPr>
              <a:defRPr/>
            </a:pPr>
            <a:fld id="{30D35A78-55DF-EE44-A0ED-9BD91BFEAF8C}" type="slidenum">
              <a:rPr lang="en-US" smtClean="0"/>
              <a:pPr>
                <a:defRPr/>
              </a:pPr>
              <a:t>38</a:t>
            </a:fld>
            <a:endParaRPr lang="en-US"/>
          </a:p>
        </p:txBody>
      </p:sp>
    </p:spTree>
    <p:extLst>
      <p:ext uri="{BB962C8B-B14F-4D97-AF65-F5344CB8AC3E}">
        <p14:creationId xmlns:p14="http://schemas.microsoft.com/office/powerpoint/2010/main" val="162376070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11/08/2012</a:t>
            </a:r>
            <a:endParaRPr lang="en-US"/>
          </a:p>
        </p:txBody>
      </p:sp>
      <p:sp>
        <p:nvSpPr>
          <p:cNvPr id="5" name="Footer Placeholder 4"/>
          <p:cNvSpPr>
            <a:spLocks noGrp="1"/>
          </p:cNvSpPr>
          <p:nvPr>
            <p:ph type="ftr" sz="quarter" idx="11"/>
          </p:nvPr>
        </p:nvSpPr>
        <p:spPr/>
        <p:txBody>
          <a:bodyPr/>
          <a:lstStyle/>
          <a:p>
            <a:r>
              <a:rPr lang="en-US" smtClean="0"/>
              <a:t>CCW, Sedona, ZA</a:t>
            </a:r>
            <a:endParaRPr lang="en-US"/>
          </a:p>
        </p:txBody>
      </p:sp>
      <p:sp>
        <p:nvSpPr>
          <p:cNvPr id="6" name="Slide Number Placeholder 5"/>
          <p:cNvSpPr>
            <a:spLocks noGrp="1"/>
          </p:cNvSpPr>
          <p:nvPr>
            <p:ph type="sldNum" sz="quarter" idx="12"/>
          </p:nvPr>
        </p:nvSpPr>
        <p:spPr/>
        <p:txBody>
          <a:bodyPr/>
          <a:lstStyle/>
          <a:p>
            <a:fld id="{80F13DAA-1CB3-4913-BEF0-E8CDE2DCC800}" type="slidenum">
              <a:rPr lang="en-US" smtClean="0"/>
              <a:t>39</a:t>
            </a:fld>
            <a:endParaRPr lang="en-US"/>
          </a:p>
        </p:txBody>
      </p:sp>
      <p:sp>
        <p:nvSpPr>
          <p:cNvPr id="7" name="Folded Corner 6"/>
          <p:cNvSpPr/>
          <p:nvPr/>
        </p:nvSpPr>
        <p:spPr>
          <a:xfrm>
            <a:off x="5334000" y="990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olded Corner 7"/>
          <p:cNvSpPr/>
          <p:nvPr/>
        </p:nvSpPr>
        <p:spPr>
          <a:xfrm>
            <a:off x="5334000" y="1752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olded Corner 8"/>
          <p:cNvSpPr/>
          <p:nvPr/>
        </p:nvSpPr>
        <p:spPr>
          <a:xfrm>
            <a:off x="5334000" y="2514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olded Corner 9"/>
          <p:cNvSpPr/>
          <p:nvPr/>
        </p:nvSpPr>
        <p:spPr>
          <a:xfrm>
            <a:off x="5334000" y="3276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olded Corner 10"/>
          <p:cNvSpPr/>
          <p:nvPr/>
        </p:nvSpPr>
        <p:spPr>
          <a:xfrm>
            <a:off x="5334000" y="4038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lded Corner 11"/>
          <p:cNvSpPr/>
          <p:nvPr/>
        </p:nvSpPr>
        <p:spPr>
          <a:xfrm>
            <a:off x="5334000" y="4800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olded Corner 12"/>
          <p:cNvSpPr/>
          <p:nvPr/>
        </p:nvSpPr>
        <p:spPr>
          <a:xfrm>
            <a:off x="5334000" y="5562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Oval 1"/>
          <p:cNvSpPr/>
          <p:nvPr/>
        </p:nvSpPr>
        <p:spPr>
          <a:xfrm>
            <a:off x="1905000" y="10668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762000" y="2209800"/>
            <a:ext cx="457200" cy="457200"/>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2514600" y="25908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1066800" y="3505200"/>
            <a:ext cx="457200" cy="457200"/>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057400" y="4724400"/>
            <a:ext cx="457200" cy="457200"/>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a:stCxn id="2" idx="6"/>
            <a:endCxn id="9" idx="1"/>
          </p:cNvCxnSpPr>
          <p:nvPr/>
        </p:nvCxnSpPr>
        <p:spPr>
          <a:xfrm>
            <a:off x="2362200" y="1295400"/>
            <a:ext cx="2971800" cy="14478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4" idx="6"/>
            <a:endCxn id="8" idx="1"/>
          </p:cNvCxnSpPr>
          <p:nvPr/>
        </p:nvCxnSpPr>
        <p:spPr>
          <a:xfrm flipV="1">
            <a:off x="1219200" y="1981200"/>
            <a:ext cx="4114800" cy="4572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5" idx="6"/>
            <a:endCxn id="8" idx="1"/>
          </p:cNvCxnSpPr>
          <p:nvPr/>
        </p:nvCxnSpPr>
        <p:spPr>
          <a:xfrm flipV="1">
            <a:off x="2971800" y="1981200"/>
            <a:ext cx="2362200" cy="8382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7" idx="6"/>
            <a:endCxn id="11" idx="1"/>
          </p:cNvCxnSpPr>
          <p:nvPr/>
        </p:nvCxnSpPr>
        <p:spPr>
          <a:xfrm flipV="1">
            <a:off x="2514600" y="4267200"/>
            <a:ext cx="2819400" cy="6858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8" name="Curved Connector 27"/>
          <p:cNvCxnSpPr/>
          <p:nvPr/>
        </p:nvCxnSpPr>
        <p:spPr>
          <a:xfrm>
            <a:off x="6324600" y="1219200"/>
            <a:ext cx="12700" cy="3048000"/>
          </a:xfrm>
          <a:prstGeom prst="curvedConnector3">
            <a:avLst>
              <a:gd name="adj1" fmla="val 753195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Curved Connector 28"/>
          <p:cNvCxnSpPr/>
          <p:nvPr/>
        </p:nvCxnSpPr>
        <p:spPr>
          <a:xfrm flipV="1">
            <a:off x="6324600" y="2743200"/>
            <a:ext cx="12700" cy="2286000"/>
          </a:xfrm>
          <a:prstGeom prst="curvedConnector3">
            <a:avLst>
              <a:gd name="adj1" fmla="val 4483039"/>
            </a:avLst>
          </a:prstGeom>
          <a:ln>
            <a:tailEnd type="arrow"/>
          </a:ln>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76200" y="685800"/>
            <a:ext cx="3581400" cy="38862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85800" y="2438400"/>
            <a:ext cx="3581400" cy="3352800"/>
          </a:xfrm>
          <a:prstGeom prst="ellipse">
            <a:avLst/>
          </a:prstGeom>
          <a:no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p:cNvCxnSpPr>
            <a:stCxn id="2" idx="3"/>
            <a:endCxn id="14" idx="7"/>
          </p:cNvCxnSpPr>
          <p:nvPr/>
        </p:nvCxnSpPr>
        <p:spPr>
          <a:xfrm flipH="1">
            <a:off x="1152245" y="1457045"/>
            <a:ext cx="819710" cy="81971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6" idx="0"/>
            <a:endCxn id="14" idx="4"/>
          </p:cNvCxnSpPr>
          <p:nvPr/>
        </p:nvCxnSpPr>
        <p:spPr>
          <a:xfrm flipH="1" flipV="1">
            <a:off x="990600" y="2667000"/>
            <a:ext cx="304800" cy="83820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16" idx="6"/>
            <a:endCxn id="15" idx="3"/>
          </p:cNvCxnSpPr>
          <p:nvPr/>
        </p:nvCxnSpPr>
        <p:spPr>
          <a:xfrm flipV="1">
            <a:off x="1524000" y="2981045"/>
            <a:ext cx="1057555" cy="752755"/>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16" idx="5"/>
            <a:endCxn id="17" idx="1"/>
          </p:cNvCxnSpPr>
          <p:nvPr/>
        </p:nvCxnSpPr>
        <p:spPr>
          <a:xfrm>
            <a:off x="1457045" y="3895445"/>
            <a:ext cx="667310" cy="89591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Curved Connector 22"/>
          <p:cNvCxnSpPr/>
          <p:nvPr/>
        </p:nvCxnSpPr>
        <p:spPr>
          <a:xfrm rot="16200000" flipH="1">
            <a:off x="2590800" y="2133600"/>
            <a:ext cx="2743200" cy="1676400"/>
          </a:xfrm>
          <a:prstGeom prst="curvedConnector3">
            <a:avLst>
              <a:gd name="adj1" fmla="val 41278"/>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7" idx="1"/>
          </p:cNvCxnSpPr>
          <p:nvPr/>
        </p:nvCxnSpPr>
        <p:spPr>
          <a:xfrm flipH="1">
            <a:off x="4495800" y="1219200"/>
            <a:ext cx="838200" cy="1905000"/>
          </a:xfrm>
          <a:prstGeom prst="straightConnector1">
            <a:avLst/>
          </a:prstGeom>
          <a:ln w="57150" cmpd="sng">
            <a:solidFill>
              <a:srgbClr val="3366FF"/>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5715000" y="1066800"/>
            <a:ext cx="228600" cy="228600"/>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7010400" y="1905000"/>
            <a:ext cx="228600" cy="228600"/>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4343400" y="3048000"/>
            <a:ext cx="228600" cy="228600"/>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4800600" y="4267200"/>
            <a:ext cx="228600" cy="228600"/>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3048000" y="1524000"/>
            <a:ext cx="228600" cy="228600"/>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493649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11/08/2012</a:t>
            </a:r>
            <a:endParaRPr lang="en-US"/>
          </a:p>
        </p:txBody>
      </p:sp>
      <p:sp>
        <p:nvSpPr>
          <p:cNvPr id="5" name="Footer Placeholder 4"/>
          <p:cNvSpPr>
            <a:spLocks noGrp="1"/>
          </p:cNvSpPr>
          <p:nvPr>
            <p:ph type="ftr" sz="quarter" idx="11"/>
          </p:nvPr>
        </p:nvSpPr>
        <p:spPr/>
        <p:txBody>
          <a:bodyPr/>
          <a:lstStyle/>
          <a:p>
            <a:r>
              <a:rPr lang="en-US" smtClean="0"/>
              <a:t>CCW, Sedona, ZA</a:t>
            </a:r>
            <a:endParaRPr lang="en-US"/>
          </a:p>
        </p:txBody>
      </p:sp>
      <p:sp>
        <p:nvSpPr>
          <p:cNvPr id="6" name="Slide Number Placeholder 5"/>
          <p:cNvSpPr>
            <a:spLocks noGrp="1"/>
          </p:cNvSpPr>
          <p:nvPr>
            <p:ph type="sldNum" sz="quarter" idx="12"/>
          </p:nvPr>
        </p:nvSpPr>
        <p:spPr/>
        <p:txBody>
          <a:bodyPr/>
          <a:lstStyle/>
          <a:p>
            <a:fld id="{80F13DAA-1CB3-4913-BEF0-E8CDE2DCC800}" type="slidenum">
              <a:rPr lang="en-US" smtClean="0"/>
              <a:t>4</a:t>
            </a:fld>
            <a:endParaRPr lang="en-US"/>
          </a:p>
        </p:txBody>
      </p:sp>
      <p:sp>
        <p:nvSpPr>
          <p:cNvPr id="7" name="Folded Corner 6"/>
          <p:cNvSpPr/>
          <p:nvPr/>
        </p:nvSpPr>
        <p:spPr>
          <a:xfrm>
            <a:off x="5334000" y="990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olded Corner 7"/>
          <p:cNvSpPr/>
          <p:nvPr/>
        </p:nvSpPr>
        <p:spPr>
          <a:xfrm>
            <a:off x="5334000" y="1752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olded Corner 8"/>
          <p:cNvSpPr/>
          <p:nvPr/>
        </p:nvSpPr>
        <p:spPr>
          <a:xfrm>
            <a:off x="5334000" y="2514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olded Corner 9"/>
          <p:cNvSpPr/>
          <p:nvPr/>
        </p:nvSpPr>
        <p:spPr>
          <a:xfrm>
            <a:off x="5334000" y="3276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olded Corner 10"/>
          <p:cNvSpPr/>
          <p:nvPr/>
        </p:nvSpPr>
        <p:spPr>
          <a:xfrm>
            <a:off x="5334000" y="4038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lded Corner 11"/>
          <p:cNvSpPr/>
          <p:nvPr/>
        </p:nvSpPr>
        <p:spPr>
          <a:xfrm>
            <a:off x="5334000" y="4800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olded Corner 12"/>
          <p:cNvSpPr/>
          <p:nvPr/>
        </p:nvSpPr>
        <p:spPr>
          <a:xfrm>
            <a:off x="5334000" y="5562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Oval 1"/>
          <p:cNvSpPr/>
          <p:nvPr/>
        </p:nvSpPr>
        <p:spPr>
          <a:xfrm>
            <a:off x="1905000" y="10668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762000" y="2209800"/>
            <a:ext cx="457200" cy="457200"/>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2514600" y="25908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1066800" y="3505200"/>
            <a:ext cx="457200" cy="457200"/>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057400" y="4724400"/>
            <a:ext cx="457200" cy="457200"/>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a:stCxn id="2" idx="6"/>
            <a:endCxn id="9" idx="1"/>
          </p:cNvCxnSpPr>
          <p:nvPr/>
        </p:nvCxnSpPr>
        <p:spPr>
          <a:xfrm>
            <a:off x="2362200" y="1295400"/>
            <a:ext cx="2971800" cy="14478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4" idx="6"/>
            <a:endCxn id="8" idx="1"/>
          </p:cNvCxnSpPr>
          <p:nvPr/>
        </p:nvCxnSpPr>
        <p:spPr>
          <a:xfrm flipV="1">
            <a:off x="1219200" y="1981200"/>
            <a:ext cx="4114800" cy="4572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5" idx="6"/>
            <a:endCxn id="8" idx="1"/>
          </p:cNvCxnSpPr>
          <p:nvPr/>
        </p:nvCxnSpPr>
        <p:spPr>
          <a:xfrm flipV="1">
            <a:off x="2971800" y="1981200"/>
            <a:ext cx="2362200" cy="8382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7" idx="6"/>
            <a:endCxn id="11" idx="1"/>
          </p:cNvCxnSpPr>
          <p:nvPr/>
        </p:nvCxnSpPr>
        <p:spPr>
          <a:xfrm flipV="1">
            <a:off x="2514600" y="4267200"/>
            <a:ext cx="2819400" cy="6858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8" name="Curved Connector 27"/>
          <p:cNvCxnSpPr/>
          <p:nvPr/>
        </p:nvCxnSpPr>
        <p:spPr>
          <a:xfrm>
            <a:off x="6324600" y="1219200"/>
            <a:ext cx="12700" cy="3048000"/>
          </a:xfrm>
          <a:prstGeom prst="curvedConnector3">
            <a:avLst>
              <a:gd name="adj1" fmla="val 753195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Curved Connector 28"/>
          <p:cNvCxnSpPr/>
          <p:nvPr/>
        </p:nvCxnSpPr>
        <p:spPr>
          <a:xfrm flipV="1">
            <a:off x="6324600" y="2743200"/>
            <a:ext cx="12700" cy="2286000"/>
          </a:xfrm>
          <a:prstGeom prst="curvedConnector3">
            <a:avLst>
              <a:gd name="adj1" fmla="val 4483039"/>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981200" y="228600"/>
            <a:ext cx="5259573" cy="584776"/>
          </a:xfrm>
          <a:prstGeom prst="rect">
            <a:avLst/>
          </a:prstGeom>
          <a:noFill/>
        </p:spPr>
        <p:txBody>
          <a:bodyPr wrap="none" rtlCol="0">
            <a:spAutoFit/>
          </a:bodyPr>
          <a:lstStyle/>
          <a:p>
            <a:r>
              <a:rPr lang="en-US" sz="3200" dirty="0" smtClean="0"/>
              <a:t>Users + Contents + References</a:t>
            </a:r>
            <a:endParaRPr lang="en-US" sz="3200" dirty="0"/>
          </a:p>
        </p:txBody>
      </p:sp>
    </p:spTree>
    <p:extLst>
      <p:ext uri="{BB962C8B-B14F-4D97-AF65-F5344CB8AC3E}">
        <p14:creationId xmlns:p14="http://schemas.microsoft.com/office/powerpoint/2010/main" val="206867875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11/08/2012</a:t>
            </a:r>
            <a:endParaRPr lang="en-US"/>
          </a:p>
        </p:txBody>
      </p:sp>
      <p:sp>
        <p:nvSpPr>
          <p:cNvPr id="5" name="Footer Placeholder 4"/>
          <p:cNvSpPr>
            <a:spLocks noGrp="1"/>
          </p:cNvSpPr>
          <p:nvPr>
            <p:ph type="ftr" sz="quarter" idx="11"/>
          </p:nvPr>
        </p:nvSpPr>
        <p:spPr/>
        <p:txBody>
          <a:bodyPr/>
          <a:lstStyle/>
          <a:p>
            <a:r>
              <a:rPr lang="en-US" smtClean="0"/>
              <a:t>CCW, Sedona, ZA</a:t>
            </a:r>
            <a:endParaRPr lang="en-US"/>
          </a:p>
        </p:txBody>
      </p:sp>
      <p:sp>
        <p:nvSpPr>
          <p:cNvPr id="6" name="Slide Number Placeholder 5"/>
          <p:cNvSpPr>
            <a:spLocks noGrp="1"/>
          </p:cNvSpPr>
          <p:nvPr>
            <p:ph type="sldNum" sz="quarter" idx="12"/>
          </p:nvPr>
        </p:nvSpPr>
        <p:spPr/>
        <p:txBody>
          <a:bodyPr/>
          <a:lstStyle/>
          <a:p>
            <a:fld id="{80F13DAA-1CB3-4913-BEF0-E8CDE2DCC800}" type="slidenum">
              <a:rPr lang="en-US" smtClean="0"/>
              <a:t>40</a:t>
            </a:fld>
            <a:endParaRPr lang="en-US"/>
          </a:p>
        </p:txBody>
      </p:sp>
      <p:pic>
        <p:nvPicPr>
          <p:cNvPr id="2" name="Picture 1" descr="SINCERE_00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9144000" cy="6591740"/>
          </a:xfrm>
          <a:prstGeom prst="rect">
            <a:avLst/>
          </a:prstGeom>
        </p:spPr>
      </p:pic>
    </p:spTree>
    <p:extLst>
      <p:ext uri="{BB962C8B-B14F-4D97-AF65-F5344CB8AC3E}">
        <p14:creationId xmlns:p14="http://schemas.microsoft.com/office/powerpoint/2010/main" val="233619310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427038"/>
          </a:xfrm>
        </p:spPr>
        <p:txBody>
          <a:bodyPr/>
          <a:lstStyle/>
          <a:p>
            <a:r>
              <a:rPr lang="en-US" sz="3600" dirty="0" smtClean="0"/>
              <a:t>This is very VERY preliminary!</a:t>
            </a:r>
            <a:endParaRPr lang="en-US" sz="3600" dirty="0"/>
          </a:p>
        </p:txBody>
      </p:sp>
      <p:sp>
        <p:nvSpPr>
          <p:cNvPr id="3" name="Content Placeholder 2"/>
          <p:cNvSpPr>
            <a:spLocks noGrp="1"/>
          </p:cNvSpPr>
          <p:nvPr>
            <p:ph idx="1"/>
          </p:nvPr>
        </p:nvSpPr>
        <p:spPr/>
        <p:txBody>
          <a:bodyPr/>
          <a:lstStyle/>
          <a:p>
            <a:r>
              <a:rPr lang="en-US" dirty="0" smtClean="0"/>
              <a:t>Collaborators/advices/criticisms much needed!</a:t>
            </a:r>
            <a:endParaRPr lang="en-US" dirty="0"/>
          </a:p>
        </p:txBody>
      </p:sp>
      <p:sp>
        <p:nvSpPr>
          <p:cNvPr id="4" name="Date Placeholder 3"/>
          <p:cNvSpPr>
            <a:spLocks noGrp="1"/>
          </p:cNvSpPr>
          <p:nvPr>
            <p:ph type="dt" sz="half" idx="10"/>
          </p:nvPr>
        </p:nvSpPr>
        <p:spPr/>
        <p:txBody>
          <a:bodyPr/>
          <a:lstStyle/>
          <a:p>
            <a:r>
              <a:rPr lang="en-US" smtClean="0"/>
              <a:t>11/08/2012</a:t>
            </a:r>
            <a:endParaRPr lang="en-US"/>
          </a:p>
        </p:txBody>
      </p:sp>
      <p:sp>
        <p:nvSpPr>
          <p:cNvPr id="5" name="Footer Placeholder 4"/>
          <p:cNvSpPr>
            <a:spLocks noGrp="1"/>
          </p:cNvSpPr>
          <p:nvPr>
            <p:ph type="ftr" sz="quarter" idx="11"/>
          </p:nvPr>
        </p:nvSpPr>
        <p:spPr/>
        <p:txBody>
          <a:bodyPr/>
          <a:lstStyle/>
          <a:p>
            <a:r>
              <a:rPr lang="en-US" smtClean="0"/>
              <a:t>CCW, Sedona, ZA</a:t>
            </a:r>
            <a:endParaRPr lang="en-US"/>
          </a:p>
        </p:txBody>
      </p:sp>
      <p:sp>
        <p:nvSpPr>
          <p:cNvPr id="6" name="Slide Number Placeholder 5"/>
          <p:cNvSpPr>
            <a:spLocks noGrp="1"/>
          </p:cNvSpPr>
          <p:nvPr>
            <p:ph type="sldNum" sz="quarter" idx="12"/>
          </p:nvPr>
        </p:nvSpPr>
        <p:spPr/>
        <p:txBody>
          <a:bodyPr/>
          <a:lstStyle/>
          <a:p>
            <a:fld id="{80F13DAA-1CB3-4913-BEF0-E8CDE2DCC800}" type="slidenum">
              <a:rPr lang="en-US" smtClean="0"/>
              <a:t>41</a:t>
            </a:fld>
            <a:endParaRPr lang="en-US"/>
          </a:p>
        </p:txBody>
      </p:sp>
    </p:spTree>
    <p:extLst>
      <p:ext uri="{BB962C8B-B14F-4D97-AF65-F5344CB8AC3E}">
        <p14:creationId xmlns:p14="http://schemas.microsoft.com/office/powerpoint/2010/main" val="40590083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11/08/2012</a:t>
            </a:r>
            <a:endParaRPr lang="en-US"/>
          </a:p>
        </p:txBody>
      </p:sp>
      <p:sp>
        <p:nvSpPr>
          <p:cNvPr id="5" name="Footer Placeholder 4"/>
          <p:cNvSpPr>
            <a:spLocks noGrp="1"/>
          </p:cNvSpPr>
          <p:nvPr>
            <p:ph type="ftr" sz="quarter" idx="11"/>
          </p:nvPr>
        </p:nvSpPr>
        <p:spPr/>
        <p:txBody>
          <a:bodyPr/>
          <a:lstStyle/>
          <a:p>
            <a:r>
              <a:rPr lang="en-US" smtClean="0"/>
              <a:t>CCW, Sedona, ZA</a:t>
            </a:r>
            <a:endParaRPr lang="en-US"/>
          </a:p>
        </p:txBody>
      </p:sp>
      <p:sp>
        <p:nvSpPr>
          <p:cNvPr id="6" name="Slide Number Placeholder 5"/>
          <p:cNvSpPr>
            <a:spLocks noGrp="1"/>
          </p:cNvSpPr>
          <p:nvPr>
            <p:ph type="sldNum" sz="quarter" idx="12"/>
          </p:nvPr>
        </p:nvSpPr>
        <p:spPr/>
        <p:txBody>
          <a:bodyPr/>
          <a:lstStyle/>
          <a:p>
            <a:fld id="{80F13DAA-1CB3-4913-BEF0-E8CDE2DCC800}" type="slidenum">
              <a:rPr lang="en-US" smtClean="0"/>
              <a:t>42</a:t>
            </a:fld>
            <a:endParaRPr lang="en-US"/>
          </a:p>
        </p:txBody>
      </p:sp>
      <p:graphicFrame>
        <p:nvGraphicFramePr>
          <p:cNvPr id="7" name="Content Placeholder 5"/>
          <p:cNvGraphicFramePr>
            <a:graphicFrameLocks/>
          </p:cNvGraphicFramePr>
          <p:nvPr>
            <p:extLst>
              <p:ext uri="{D42A27DB-BD31-4B8C-83A1-F6EECF244321}">
                <p14:modId xmlns:p14="http://schemas.microsoft.com/office/powerpoint/2010/main" val="1702962364"/>
              </p:ext>
            </p:extLst>
          </p:nvPr>
        </p:nvGraphicFramePr>
        <p:xfrm>
          <a:off x="152400" y="1143000"/>
          <a:ext cx="8763000" cy="3810000"/>
        </p:xfrm>
        <a:graphic>
          <a:graphicData uri="http://schemas.openxmlformats.org/drawingml/2006/table">
            <a:tbl>
              <a:tblPr firstRow="1" bandRow="1">
                <a:tableStyleId>{5C22544A-7EE6-4342-B048-85BDC9FD1C3A}</a:tableStyleId>
              </a:tblPr>
              <a:tblGrid>
                <a:gridCol w="812118"/>
                <a:gridCol w="1316575"/>
                <a:gridCol w="935878"/>
                <a:gridCol w="935877"/>
                <a:gridCol w="2236590"/>
                <a:gridCol w="2525962"/>
              </a:tblGrid>
              <a:tr h="646110">
                <a:tc>
                  <a:txBody>
                    <a:bodyPr/>
                    <a:lstStyle/>
                    <a:p>
                      <a:pPr algn="ctr"/>
                      <a:r>
                        <a:rPr lang="en-US" dirty="0" smtClean="0"/>
                        <a:t>Time</a:t>
                      </a:r>
                      <a:endParaRPr lang="en-US" dirty="0"/>
                    </a:p>
                  </a:txBody>
                  <a:tcPr/>
                </a:tc>
                <a:tc>
                  <a:txBody>
                    <a:bodyPr/>
                    <a:lstStyle/>
                    <a:p>
                      <a:pPr algn="ctr"/>
                      <a:r>
                        <a:rPr lang="en-US" dirty="0" smtClean="0"/>
                        <a:t>Function</a:t>
                      </a:r>
                      <a:endParaRPr lang="en-US" dirty="0"/>
                    </a:p>
                  </a:txBody>
                  <a:tcPr/>
                </a:tc>
                <a:tc>
                  <a:txBody>
                    <a:bodyPr/>
                    <a:lstStyle/>
                    <a:p>
                      <a:pPr algn="ctr"/>
                      <a:r>
                        <a:rPr lang="en-US" dirty="0" smtClean="0"/>
                        <a:t>From</a:t>
                      </a:r>
                      <a:endParaRPr lang="en-US" dirty="0"/>
                    </a:p>
                  </a:txBody>
                  <a:tcPr/>
                </a:tc>
                <a:tc>
                  <a:txBody>
                    <a:bodyPr/>
                    <a:lstStyle/>
                    <a:p>
                      <a:pPr algn="ctr"/>
                      <a:r>
                        <a:rPr lang="en-US" dirty="0" smtClean="0"/>
                        <a:t>To</a:t>
                      </a:r>
                      <a:endParaRPr lang="en-US" dirty="0"/>
                    </a:p>
                  </a:txBody>
                  <a:tcPr/>
                </a:tc>
                <a:tc>
                  <a:txBody>
                    <a:bodyPr/>
                    <a:lstStyle/>
                    <a:p>
                      <a:pPr algn="ctr"/>
                      <a:r>
                        <a:rPr lang="en-US" baseline="0" dirty="0" smtClean="0"/>
                        <a:t>Pkt. Receivers</a:t>
                      </a:r>
                      <a:endParaRPr lang="en-US" dirty="0"/>
                    </a:p>
                  </a:txBody>
                  <a:tcPr/>
                </a:tc>
                <a:tc>
                  <a:txBody>
                    <a:bodyPr/>
                    <a:lstStyle/>
                    <a:p>
                      <a:pPr algn="ctr"/>
                      <a:r>
                        <a:rPr lang="en-US" dirty="0" smtClean="0"/>
                        <a:t>Rec.</a:t>
                      </a:r>
                      <a:r>
                        <a:rPr lang="en-US" baseline="0" dirty="0" smtClean="0"/>
                        <a:t> for next time</a:t>
                      </a:r>
                      <a:endParaRPr lang="en-US" dirty="0"/>
                    </a:p>
                  </a:txBody>
                  <a:tcPr/>
                </a:tc>
              </a:tr>
              <a:tr h="374334">
                <a:tc>
                  <a:txBody>
                    <a:bodyPr/>
                    <a:lstStyle/>
                    <a:p>
                      <a:pPr algn="ctr"/>
                      <a:r>
                        <a:rPr lang="en-US" dirty="0" smtClean="0"/>
                        <a:t>T</a:t>
                      </a:r>
                      <a:r>
                        <a:rPr lang="en-US" baseline="-25000" dirty="0" smtClean="0"/>
                        <a:t>i</a:t>
                      </a:r>
                      <a:endParaRPr lang="en-US" baseline="-25000" dirty="0"/>
                    </a:p>
                  </a:txBody>
                  <a:tcPr/>
                </a:tc>
                <a:tc>
                  <a:txBody>
                    <a:bodyPr/>
                    <a:lstStyle/>
                    <a:p>
                      <a:pPr algn="ctr"/>
                      <a:r>
                        <a:rPr lang="en-US" dirty="0" smtClean="0"/>
                        <a:t>L(M)</a:t>
                      </a:r>
                      <a:endParaRPr lang="en-US" dirty="0"/>
                    </a:p>
                  </a:txBody>
                  <a:tcPr/>
                </a:tc>
                <a:tc>
                  <a:txBody>
                    <a:bodyPr/>
                    <a:lstStyle/>
                    <a:p>
                      <a:pPr algn="ctr"/>
                      <a:r>
                        <a:rPr lang="en-US" i="1" dirty="0" smtClean="0">
                          <a:latin typeface="+mn-lt"/>
                          <a:cs typeface="Times New Roman"/>
                        </a:rPr>
                        <a:t>U</a:t>
                      </a:r>
                      <a:r>
                        <a:rPr lang="en-US" i="0" baseline="-25000" dirty="0" smtClean="0">
                          <a:latin typeface="+mn-lt"/>
                          <a:cs typeface="Times New Roman"/>
                        </a:rPr>
                        <a:t>5</a:t>
                      </a:r>
                      <a:endParaRPr lang="en-US" dirty="0"/>
                    </a:p>
                  </a:txBody>
                  <a:tcPr/>
                </a:tc>
                <a:tc>
                  <a:txBody>
                    <a:bodyPr/>
                    <a:lstStyle/>
                    <a:p>
                      <a:pPr algn="ctr"/>
                      <a:r>
                        <a:rPr lang="en-US" i="1" dirty="0" smtClean="0">
                          <a:latin typeface="+mn-lt"/>
                          <a:cs typeface="Times New Roman"/>
                        </a:rPr>
                        <a:t>U</a:t>
                      </a:r>
                      <a:r>
                        <a:rPr lang="en-US" baseline="-25000" dirty="0" smtClean="0">
                          <a:latin typeface="+mn-lt"/>
                          <a:cs typeface="Times New Roman"/>
                        </a:rPr>
                        <a:t>1</a:t>
                      </a:r>
                      <a:endParaRPr lang="en-US" dirty="0"/>
                    </a:p>
                  </a:txBody>
                  <a:tcPr/>
                </a:tc>
                <a:tc>
                  <a:txBody>
                    <a:bodyPr/>
                    <a:lstStyle/>
                    <a:p>
                      <a:r>
                        <a:rPr lang="en-US" i="1" dirty="0" smtClean="0">
                          <a:latin typeface="+mn-lt"/>
                          <a:cs typeface="Times New Roman"/>
                        </a:rPr>
                        <a:t>U</a:t>
                      </a:r>
                      <a:r>
                        <a:rPr lang="en-US" baseline="-25000" dirty="0" smtClean="0">
                          <a:latin typeface="+mn-lt"/>
                          <a:cs typeface="Times New Roman"/>
                        </a:rPr>
                        <a:t>1</a:t>
                      </a:r>
                      <a:endParaRPr lang="en-US" dirty="0"/>
                    </a:p>
                  </a:txBody>
                  <a:tcPr/>
                </a:tc>
                <a:tc>
                  <a:txBody>
                    <a:bodyPr/>
                    <a:lstStyle/>
                    <a:p>
                      <a:r>
                        <a:rPr lang="en-US" dirty="0" smtClean="0"/>
                        <a:t>-</a:t>
                      </a:r>
                      <a:endParaRPr lang="en-US" dirty="0"/>
                    </a:p>
                  </a:txBody>
                  <a:tcPr/>
                </a:tc>
              </a:tr>
              <a:tr h="37433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a:t>
                      </a:r>
                      <a:r>
                        <a:rPr lang="en-US" baseline="-25000" dirty="0" smtClean="0"/>
                        <a:t>i+1</a:t>
                      </a:r>
                    </a:p>
                  </a:txBody>
                  <a:tcPr/>
                </a:tc>
                <a:tc>
                  <a:txBody>
                    <a:bodyPr/>
                    <a:lstStyle/>
                    <a:p>
                      <a:pPr algn="ctr"/>
                      <a:r>
                        <a:rPr lang="en-US" dirty="0" smtClean="0"/>
                        <a:t>L(M)</a:t>
                      </a:r>
                      <a:endParaRPr lang="en-US" dirty="0"/>
                    </a:p>
                  </a:txBody>
                  <a:tcPr/>
                </a:tc>
                <a:tc>
                  <a:txBody>
                    <a:bodyPr/>
                    <a:lstStyle/>
                    <a:p>
                      <a:pPr algn="ctr"/>
                      <a:r>
                        <a:rPr lang="en-US" i="1" dirty="0" smtClean="0">
                          <a:latin typeface="+mn-lt"/>
                          <a:cs typeface="Times New Roman"/>
                        </a:rPr>
                        <a:t>U</a:t>
                      </a:r>
                      <a:r>
                        <a:rPr lang="en-US" i="0" baseline="-25000" dirty="0" smtClean="0">
                          <a:latin typeface="+mn-lt"/>
                          <a:cs typeface="Times New Roman"/>
                        </a:rPr>
                        <a:t>6</a:t>
                      </a:r>
                      <a:endParaRPr lang="en-US" dirty="0"/>
                    </a:p>
                  </a:txBody>
                  <a:tcPr/>
                </a:tc>
                <a:tc>
                  <a:txBody>
                    <a:bodyPr/>
                    <a:lstStyle/>
                    <a:p>
                      <a:pPr algn="ctr"/>
                      <a:r>
                        <a:rPr lang="en-US" i="1" dirty="0" smtClean="0">
                          <a:latin typeface="+mn-lt"/>
                          <a:cs typeface="Times New Roman"/>
                        </a:rPr>
                        <a:t>U</a:t>
                      </a:r>
                      <a:r>
                        <a:rPr lang="en-US" baseline="-25000" dirty="0" smtClean="0">
                          <a:latin typeface="+mn-lt"/>
                          <a:cs typeface="Times New Roman"/>
                        </a:rPr>
                        <a:t>1</a:t>
                      </a:r>
                      <a:endParaRPr lang="en-US" dirty="0"/>
                    </a:p>
                  </a:txBody>
                  <a:tcPr/>
                </a:tc>
                <a:tc>
                  <a:txBody>
                    <a:bodyPr/>
                    <a:lstStyle/>
                    <a:p>
                      <a:r>
                        <a:rPr lang="en-US" i="1" dirty="0" smtClean="0">
                          <a:latin typeface="+mn-lt"/>
                          <a:cs typeface="Times New Roman"/>
                        </a:rPr>
                        <a:t>U</a:t>
                      </a:r>
                      <a:r>
                        <a:rPr lang="en-US" baseline="-25000" dirty="0" smtClean="0">
                          <a:latin typeface="+mn-lt"/>
                          <a:cs typeface="Times New Roman"/>
                        </a:rPr>
                        <a:t>1</a:t>
                      </a:r>
                      <a:endParaRPr lang="en-US" dirty="0"/>
                    </a:p>
                  </a:txBody>
                  <a:tcPr/>
                </a:tc>
                <a:tc>
                  <a:txBody>
                    <a:bodyPr/>
                    <a:lstStyle/>
                    <a:p>
                      <a:r>
                        <a:rPr lang="en-US" dirty="0" smtClean="0"/>
                        <a:t>-</a:t>
                      </a:r>
                      <a:endParaRPr lang="en-US" dirty="0"/>
                    </a:p>
                  </a:txBody>
                  <a:tcPr/>
                </a:tc>
              </a:tr>
              <a:tr h="37433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a:t>
                      </a:r>
                      <a:r>
                        <a:rPr lang="en-US" baseline="-25000" dirty="0" smtClean="0"/>
                        <a:t>i+2</a:t>
                      </a:r>
                    </a:p>
                  </a:txBody>
                  <a:tcPr/>
                </a:tc>
                <a:tc>
                  <a:txBody>
                    <a:bodyPr/>
                    <a:lstStyle/>
                    <a:p>
                      <a:pPr algn="ctr"/>
                      <a:r>
                        <a:rPr lang="en-US" dirty="0" smtClean="0"/>
                        <a:t>L(C</a:t>
                      </a:r>
                      <a:r>
                        <a:rPr lang="en-US" baseline="-25000" dirty="0" smtClean="0"/>
                        <a:t>3</a:t>
                      </a:r>
                      <a:r>
                        <a:rPr lang="en-US" dirty="0" smtClean="0"/>
                        <a:t>)</a:t>
                      </a:r>
                      <a:endParaRPr lang="en-US" dirty="0"/>
                    </a:p>
                  </a:txBody>
                  <a:tcPr/>
                </a:tc>
                <a:tc>
                  <a:txBody>
                    <a:bodyPr/>
                    <a:lstStyle/>
                    <a:p>
                      <a:pPr algn="ctr"/>
                      <a:r>
                        <a:rPr lang="en-US" i="1" dirty="0" smtClean="0">
                          <a:latin typeface="+mn-lt"/>
                          <a:cs typeface="Times New Roman"/>
                        </a:rPr>
                        <a:t>U</a:t>
                      </a:r>
                      <a:r>
                        <a:rPr lang="en-US" i="0" baseline="-25000" dirty="0" smtClean="0">
                          <a:latin typeface="+mn-lt"/>
                          <a:cs typeface="Times New Roman"/>
                        </a:rPr>
                        <a:t>8</a:t>
                      </a:r>
                      <a:endParaRPr lang="en-US" dirty="0"/>
                    </a:p>
                  </a:txBody>
                  <a:tcPr/>
                </a:tc>
                <a:tc>
                  <a:txBody>
                    <a:bodyPr/>
                    <a:lstStyle/>
                    <a:p>
                      <a:pPr algn="ctr"/>
                      <a:r>
                        <a:rPr lang="en-US" i="1" dirty="0" smtClean="0">
                          <a:latin typeface="+mn-lt"/>
                          <a:cs typeface="Times New Roman"/>
                        </a:rPr>
                        <a:t>U</a:t>
                      </a:r>
                      <a:r>
                        <a:rPr lang="en-US" i="0" baseline="-25000" dirty="0" smtClean="0">
                          <a:latin typeface="+mn-lt"/>
                          <a:cs typeface="Times New Roman"/>
                        </a:rPr>
                        <a:t>4</a:t>
                      </a:r>
                      <a:endParaRPr lang="en-US" dirty="0"/>
                    </a:p>
                  </a:txBody>
                  <a:tcPr/>
                </a:tc>
                <a:tc>
                  <a:txBody>
                    <a:bodyPr/>
                    <a:lstStyle/>
                    <a:p>
                      <a:r>
                        <a:rPr lang="en-US" i="1" dirty="0" smtClean="0">
                          <a:latin typeface="+mn-lt"/>
                          <a:cs typeface="Times New Roman"/>
                        </a:rPr>
                        <a:t>U</a:t>
                      </a:r>
                      <a:r>
                        <a:rPr lang="en-US" i="0" baseline="-25000" dirty="0" smtClean="0">
                          <a:latin typeface="+mn-lt"/>
                          <a:cs typeface="Times New Roman"/>
                        </a:rPr>
                        <a:t>4</a:t>
                      </a:r>
                      <a:endParaRPr lang="en-US" dirty="0"/>
                    </a:p>
                  </a:txBody>
                  <a:tcPr/>
                </a:tc>
                <a:tc>
                  <a:txBody>
                    <a:bodyPr/>
                    <a:lstStyle/>
                    <a:p>
                      <a:r>
                        <a:rPr lang="en-US" dirty="0" smtClean="0"/>
                        <a:t>-</a:t>
                      </a:r>
                      <a:endParaRPr lang="en-US" dirty="0"/>
                    </a:p>
                  </a:txBody>
                  <a:tcPr/>
                </a:tc>
              </a:tr>
              <a:tr h="37433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err="1" smtClean="0"/>
                        <a:t>T</a:t>
                      </a:r>
                      <a:r>
                        <a:rPr lang="en-US" baseline="-25000" dirty="0" err="1" smtClean="0"/>
                        <a:t>j</a:t>
                      </a:r>
                      <a:endParaRPr lang="en-US" baseline="-25000" dirty="0" smtClean="0"/>
                    </a:p>
                  </a:txBody>
                  <a:tcPr/>
                </a:tc>
                <a:tc>
                  <a:txBody>
                    <a:bodyPr/>
                    <a:lstStyle/>
                    <a:p>
                      <a:pPr algn="ctr"/>
                      <a:r>
                        <a:rPr lang="en-US" dirty="0" smtClean="0"/>
                        <a:t>C</a:t>
                      </a:r>
                      <a:r>
                        <a:rPr lang="en-US" baseline="-25000" dirty="0" smtClean="0"/>
                        <a:t>1</a:t>
                      </a:r>
                      <a:r>
                        <a:rPr lang="en-US" dirty="0" smtClean="0"/>
                        <a:t>(M)</a:t>
                      </a:r>
                      <a:endParaRPr lang="en-US" dirty="0"/>
                    </a:p>
                  </a:txBody>
                  <a:tcPr/>
                </a:tc>
                <a:tc>
                  <a:txBody>
                    <a:bodyPr/>
                    <a:lstStyle/>
                    <a:p>
                      <a:pPr algn="ctr"/>
                      <a:r>
                        <a:rPr lang="en-US" i="1" dirty="0" smtClean="0">
                          <a:latin typeface="+mn-lt"/>
                          <a:cs typeface="Times New Roman"/>
                        </a:rPr>
                        <a:t>U</a:t>
                      </a:r>
                      <a:r>
                        <a:rPr lang="en-US" i="0" baseline="-25000" dirty="0" smtClean="0">
                          <a:latin typeface="+mn-lt"/>
                          <a:cs typeface="Times New Roman"/>
                        </a:rPr>
                        <a:t>2</a:t>
                      </a:r>
                      <a:endParaRPr lang="en-US" dirty="0"/>
                    </a:p>
                  </a:txBody>
                  <a:tcPr/>
                </a:tc>
                <a:tc>
                  <a:txBody>
                    <a:bodyPr/>
                    <a:lstStyle/>
                    <a:p>
                      <a:pPr algn="ctr"/>
                      <a:r>
                        <a:rPr lang="en-US" i="1" dirty="0" smtClean="0">
                          <a:latin typeface="+mn-lt"/>
                          <a:cs typeface="Times New Roman"/>
                        </a:rPr>
                        <a:t>U</a:t>
                      </a:r>
                      <a:r>
                        <a:rPr lang="en-US" baseline="-25000" dirty="0" smtClean="0">
                          <a:latin typeface="+mn-lt"/>
                          <a:cs typeface="Times New Roman"/>
                        </a:rPr>
                        <a:t>1</a:t>
                      </a:r>
                      <a:endParaRPr lang="en-US" dirty="0"/>
                    </a:p>
                  </a:txBody>
                  <a:tcPr/>
                </a:tc>
                <a:tc>
                  <a:txBody>
                    <a:bodyPr/>
                    <a:lstStyle/>
                    <a:p>
                      <a:r>
                        <a:rPr lang="en-US" i="1" dirty="0" smtClean="0">
                          <a:latin typeface="+mn-lt"/>
                          <a:cs typeface="Times New Roman"/>
                        </a:rPr>
                        <a:t>U</a:t>
                      </a:r>
                      <a:r>
                        <a:rPr lang="en-US" i="0" baseline="-25000" dirty="0" smtClean="0">
                          <a:latin typeface="+mn-lt"/>
                          <a:cs typeface="Times New Roman"/>
                        </a:rPr>
                        <a:t>1</a:t>
                      </a:r>
                      <a:endParaRPr lang="en-US" dirty="0"/>
                    </a:p>
                  </a:txBody>
                  <a:tcPr/>
                </a:tc>
                <a:tc>
                  <a:txBody>
                    <a:bodyPr/>
                    <a:lstStyle/>
                    <a:p>
                      <a:r>
                        <a:rPr lang="en-US" i="1" dirty="0" smtClean="0">
                          <a:latin typeface="+mn-lt"/>
                          <a:cs typeface="Times New Roman"/>
                        </a:rPr>
                        <a:t>U</a:t>
                      </a:r>
                      <a:r>
                        <a:rPr lang="en-US" i="0" baseline="-25000" dirty="0" smtClean="0">
                          <a:latin typeface="+mn-lt"/>
                          <a:cs typeface="Times New Roman"/>
                        </a:rPr>
                        <a:t>2</a:t>
                      </a:r>
                      <a:endParaRPr lang="en-US" dirty="0"/>
                    </a:p>
                  </a:txBody>
                  <a:tcPr/>
                </a:tc>
              </a:tr>
              <a:tr h="64611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a:t>
                      </a:r>
                      <a:r>
                        <a:rPr lang="en-US" baseline="-25000" dirty="0" smtClean="0"/>
                        <a:t>j+1</a:t>
                      </a:r>
                    </a:p>
                  </a:txBody>
                  <a:tcPr/>
                </a:tc>
                <a:tc>
                  <a:txBody>
                    <a:bodyPr/>
                    <a:lstStyle/>
                    <a:p>
                      <a:pPr algn="ctr"/>
                      <a:r>
                        <a:rPr lang="en-US" dirty="0" smtClean="0"/>
                        <a:t>C</a:t>
                      </a:r>
                      <a:r>
                        <a:rPr lang="en-US" baseline="-25000" dirty="0" smtClean="0"/>
                        <a:t>2</a:t>
                      </a:r>
                      <a:r>
                        <a:rPr lang="en-US" dirty="0" smtClean="0"/>
                        <a:t>(</a:t>
                      </a:r>
                      <a:r>
                        <a:rPr lang="en-US" dirty="0" err="1" smtClean="0"/>
                        <a:t>M,tag</a:t>
                      </a:r>
                      <a:r>
                        <a:rPr lang="en-US" dirty="0" smtClean="0"/>
                        <a:t>)</a:t>
                      </a:r>
                      <a:endParaRPr lang="en-US" dirty="0"/>
                    </a:p>
                  </a:txBody>
                  <a:tcPr/>
                </a:tc>
                <a:tc>
                  <a:txBody>
                    <a:bodyPr/>
                    <a:lstStyle/>
                    <a:p>
                      <a:pPr algn="ctr"/>
                      <a:r>
                        <a:rPr lang="en-US" i="1" dirty="0" smtClean="0">
                          <a:latin typeface="+mn-lt"/>
                          <a:cs typeface="Times New Roman"/>
                        </a:rPr>
                        <a:t>U</a:t>
                      </a:r>
                      <a:r>
                        <a:rPr lang="en-US" i="0" baseline="-25000" dirty="0" smtClean="0">
                          <a:latin typeface="+mn-lt"/>
                          <a:cs typeface="Times New Roman"/>
                        </a:rPr>
                        <a:t>3</a:t>
                      </a:r>
                      <a:endParaRPr lang="en-US" dirty="0"/>
                    </a:p>
                  </a:txBody>
                  <a:tcPr/>
                </a:tc>
                <a:tc>
                  <a:txBody>
                    <a:bodyPr/>
                    <a:lstStyle/>
                    <a:p>
                      <a:pPr algn="ctr"/>
                      <a:r>
                        <a:rPr lang="en-US" i="1" dirty="0" smtClean="0">
                          <a:latin typeface="+mn-lt"/>
                          <a:cs typeface="Times New Roman"/>
                        </a:rPr>
                        <a:t>U</a:t>
                      </a:r>
                      <a:r>
                        <a:rPr lang="en-US" baseline="-25000" dirty="0" smtClean="0">
                          <a:latin typeface="+mn-lt"/>
                          <a:cs typeface="Times New Roman"/>
                        </a:rPr>
                        <a:t>1</a:t>
                      </a:r>
                      <a:r>
                        <a:rPr lang="en-US" baseline="0" dirty="0" smtClean="0">
                          <a:latin typeface="+mn-lt"/>
                          <a:cs typeface="Times New Roman"/>
                        </a:rPr>
                        <a:t>, </a:t>
                      </a:r>
                      <a:r>
                        <a:rPr lang="en-US" i="1" dirty="0" smtClean="0">
                          <a:latin typeface="+mn-lt"/>
                          <a:cs typeface="Times New Roman"/>
                        </a:rPr>
                        <a:t>U</a:t>
                      </a:r>
                      <a:r>
                        <a:rPr lang="en-US" i="0" baseline="-25000" dirty="0" smtClean="0">
                          <a:latin typeface="+mn-lt"/>
                          <a:cs typeface="Times New Roman"/>
                        </a:rPr>
                        <a:t>7</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latin typeface="+mn-lt"/>
                          <a:cs typeface="Times New Roman"/>
                        </a:rPr>
                        <a:t>U</a:t>
                      </a:r>
                      <a:r>
                        <a:rPr lang="en-US" i="0" baseline="-25000" dirty="0" smtClean="0">
                          <a:latin typeface="+mn-lt"/>
                          <a:cs typeface="Times New Roman"/>
                        </a:rPr>
                        <a:t>1</a:t>
                      </a:r>
                      <a:r>
                        <a:rPr lang="en-US" baseline="0" dirty="0" smtClean="0">
                          <a:latin typeface="+mn-lt"/>
                          <a:cs typeface="Times New Roman"/>
                        </a:rPr>
                        <a:t>,</a:t>
                      </a:r>
                      <a:r>
                        <a:rPr lang="th-TH" baseline="0" dirty="0" smtClean="0">
                          <a:latin typeface="+mn-lt"/>
                          <a:cs typeface="Times New Roman"/>
                        </a:rPr>
                        <a:t> </a:t>
                      </a:r>
                      <a:r>
                        <a:rPr lang="en-US" i="1" dirty="0" smtClean="0">
                          <a:latin typeface="+mn-lt"/>
                          <a:cs typeface="Times New Roman"/>
                        </a:rPr>
                        <a:t>U</a:t>
                      </a:r>
                      <a:r>
                        <a:rPr lang="en-US" i="0" baseline="-25000" dirty="0" smtClean="0">
                          <a:latin typeface="+mn-lt"/>
                          <a:cs typeface="Times New Roman"/>
                        </a:rPr>
                        <a:t>7</a:t>
                      </a:r>
                      <a:r>
                        <a:rPr lang="en-US" i="0" baseline="0" dirty="0" smtClean="0">
                          <a:latin typeface="+mn-lt"/>
                          <a:cs typeface="+mn-cs"/>
                        </a:rPr>
                        <a:t>, </a:t>
                      </a:r>
                      <a:r>
                        <a:rPr lang="en-US" i="1" dirty="0" smtClean="0">
                          <a:solidFill>
                            <a:srgbClr val="FF0000"/>
                          </a:solidFill>
                          <a:latin typeface="+mn-lt"/>
                          <a:cs typeface="Times New Roman"/>
                        </a:rPr>
                        <a:t>U</a:t>
                      </a:r>
                      <a:r>
                        <a:rPr lang="en-US" i="0" baseline="-25000" dirty="0" smtClean="0">
                          <a:solidFill>
                            <a:srgbClr val="FF0000"/>
                          </a:solidFill>
                          <a:latin typeface="+mn-lt"/>
                          <a:cs typeface="Times New Roman"/>
                        </a:rPr>
                        <a:t>2</a:t>
                      </a:r>
                      <a:endParaRPr lang="en-US" dirty="0" smtClean="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latin typeface="+mn-lt"/>
                          <a:cs typeface="Times New Roman"/>
                        </a:rPr>
                        <a:t>U</a:t>
                      </a:r>
                      <a:r>
                        <a:rPr lang="en-US" i="0" baseline="-25000" dirty="0" smtClean="0">
                          <a:latin typeface="+mn-lt"/>
                          <a:cs typeface="Times New Roman"/>
                        </a:rPr>
                        <a:t>2</a:t>
                      </a:r>
                      <a:r>
                        <a:rPr lang="en-US" i="0" baseline="0" dirty="0" smtClean="0">
                          <a:latin typeface="+mn-lt"/>
                          <a:cs typeface="+mn-cs"/>
                        </a:rPr>
                        <a:t>, </a:t>
                      </a:r>
                      <a:r>
                        <a:rPr lang="en-US" i="1" dirty="0" smtClean="0">
                          <a:latin typeface="+mn-lt"/>
                          <a:cs typeface="Times New Roman"/>
                        </a:rPr>
                        <a:t>U</a:t>
                      </a:r>
                      <a:r>
                        <a:rPr lang="en-US" i="0" baseline="-25000" dirty="0" smtClean="0">
                          <a:latin typeface="+mn-lt"/>
                          <a:cs typeface="Times New Roman"/>
                        </a:rPr>
                        <a:t>7</a:t>
                      </a:r>
                      <a:r>
                        <a:rPr lang="en-US" i="0" baseline="0" dirty="0" smtClean="0">
                          <a:latin typeface="+mn-lt"/>
                          <a:cs typeface="+mn-cs"/>
                        </a:rPr>
                        <a:t>, </a:t>
                      </a:r>
                      <a:r>
                        <a:rPr lang="en-US" i="1" dirty="0" smtClean="0">
                          <a:latin typeface="+mn-lt"/>
                          <a:cs typeface="Times New Roman"/>
                        </a:rPr>
                        <a:t>U</a:t>
                      </a:r>
                      <a:r>
                        <a:rPr lang="en-US" i="0" baseline="-25000" dirty="0" smtClean="0">
                          <a:latin typeface="+mn-lt"/>
                          <a:cs typeface="Times New Roman"/>
                        </a:rPr>
                        <a:t>3</a:t>
                      </a:r>
                      <a:endParaRPr lang="en-US" dirty="0" smtClean="0"/>
                    </a:p>
                  </a:txBody>
                  <a:tcPr/>
                </a:tc>
              </a:tr>
              <a:tr h="37433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a:t>
                      </a:r>
                      <a:r>
                        <a:rPr lang="en-US" baseline="-25000" dirty="0" smtClean="0"/>
                        <a:t>j+2</a:t>
                      </a:r>
                    </a:p>
                  </a:txBody>
                  <a:tcPr/>
                </a:tc>
                <a:tc>
                  <a:txBody>
                    <a:bodyPr/>
                    <a:lstStyle/>
                    <a:p>
                      <a:pPr algn="ctr"/>
                      <a:r>
                        <a:rPr lang="en-US" dirty="0" smtClean="0"/>
                        <a:t>C</a:t>
                      </a:r>
                      <a:r>
                        <a:rPr lang="en-US" baseline="-25000" dirty="0" smtClean="0"/>
                        <a:t>3</a:t>
                      </a:r>
                      <a:r>
                        <a:rPr lang="en-US" dirty="0" smtClean="0"/>
                        <a:t>(M)</a:t>
                      </a:r>
                      <a:endParaRPr lang="en-US" dirty="0"/>
                    </a:p>
                  </a:txBody>
                  <a:tcPr/>
                </a:tc>
                <a:tc>
                  <a:txBody>
                    <a:bodyPr/>
                    <a:lstStyle/>
                    <a:p>
                      <a:pPr algn="ctr"/>
                      <a:r>
                        <a:rPr lang="en-US" i="1" dirty="0" smtClean="0">
                          <a:latin typeface="+mn-lt"/>
                          <a:cs typeface="Times New Roman"/>
                        </a:rPr>
                        <a:t>U</a:t>
                      </a:r>
                      <a:r>
                        <a:rPr lang="en-US" i="0" baseline="-25000" dirty="0" smtClean="0">
                          <a:latin typeface="+mn-lt"/>
                          <a:cs typeface="Times New Roman"/>
                        </a:rPr>
                        <a:t>4</a:t>
                      </a:r>
                      <a:endParaRPr lang="en-US" dirty="0"/>
                    </a:p>
                  </a:txBody>
                  <a:tcPr/>
                </a:tc>
                <a:tc>
                  <a:txBody>
                    <a:bodyPr/>
                    <a:lstStyle/>
                    <a:p>
                      <a:pPr algn="ctr"/>
                      <a:r>
                        <a:rPr lang="en-US" i="1" dirty="0" smtClean="0">
                          <a:latin typeface="+mn-lt"/>
                          <a:cs typeface="Times New Roman"/>
                        </a:rPr>
                        <a:t>U</a:t>
                      </a:r>
                      <a:r>
                        <a:rPr lang="en-US" baseline="-25000" dirty="0" smtClean="0">
                          <a:latin typeface="+mn-lt"/>
                          <a:cs typeface="Times New Roman"/>
                        </a:rPr>
                        <a:t>1</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latin typeface="+mn-lt"/>
                          <a:cs typeface="Times New Roman"/>
                        </a:rPr>
                        <a:t>U</a:t>
                      </a:r>
                      <a:r>
                        <a:rPr lang="en-US" baseline="-25000" dirty="0" smtClean="0">
                          <a:latin typeface="+mn-lt"/>
                          <a:cs typeface="Times New Roman"/>
                        </a:rPr>
                        <a:t>1</a:t>
                      </a:r>
                      <a:r>
                        <a:rPr lang="en-US" baseline="0" dirty="0" smtClean="0">
                          <a:latin typeface="+mn-lt"/>
                          <a:cs typeface="Times New Roman"/>
                        </a:rPr>
                        <a:t>,</a:t>
                      </a:r>
                      <a:r>
                        <a:rPr lang="th-TH" baseline="0" dirty="0" smtClean="0">
                          <a:latin typeface="+mn-lt"/>
                          <a:cs typeface="Times New Roman"/>
                        </a:rPr>
                        <a:t> </a:t>
                      </a:r>
                      <a:r>
                        <a:rPr lang="en-US" i="1" dirty="0" smtClean="0">
                          <a:solidFill>
                            <a:srgbClr val="FF0000"/>
                          </a:solidFill>
                          <a:latin typeface="+mn-lt"/>
                          <a:cs typeface="Times New Roman"/>
                        </a:rPr>
                        <a:t>U</a:t>
                      </a:r>
                      <a:r>
                        <a:rPr lang="en-US" i="0" baseline="-25000" dirty="0" smtClean="0">
                          <a:solidFill>
                            <a:srgbClr val="FF0000"/>
                          </a:solidFill>
                          <a:latin typeface="+mn-lt"/>
                          <a:cs typeface="Times New Roman"/>
                        </a:rPr>
                        <a:t>2</a:t>
                      </a:r>
                      <a:r>
                        <a:rPr lang="en-US" i="0" baseline="0" dirty="0" smtClean="0">
                          <a:solidFill>
                            <a:srgbClr val="FF0000"/>
                          </a:solidFill>
                          <a:latin typeface="+mn-lt"/>
                          <a:cs typeface="+mn-cs"/>
                        </a:rPr>
                        <a:t>, </a:t>
                      </a:r>
                      <a:r>
                        <a:rPr lang="en-US" i="1" dirty="0" smtClean="0">
                          <a:solidFill>
                            <a:srgbClr val="FF0000"/>
                          </a:solidFill>
                          <a:latin typeface="+mn-lt"/>
                          <a:cs typeface="Times New Roman"/>
                        </a:rPr>
                        <a:t>U</a:t>
                      </a:r>
                      <a:r>
                        <a:rPr lang="en-US" i="0" baseline="-25000" dirty="0" smtClean="0">
                          <a:solidFill>
                            <a:srgbClr val="FF0000"/>
                          </a:solidFill>
                          <a:latin typeface="+mn-lt"/>
                          <a:cs typeface="Times New Roman"/>
                        </a:rPr>
                        <a:t>7</a:t>
                      </a:r>
                      <a:r>
                        <a:rPr lang="en-US" i="0" baseline="0" dirty="0" smtClean="0">
                          <a:solidFill>
                            <a:srgbClr val="FF0000"/>
                          </a:solidFill>
                          <a:latin typeface="+mn-lt"/>
                          <a:cs typeface="+mn-cs"/>
                        </a:rPr>
                        <a:t>, </a:t>
                      </a:r>
                      <a:r>
                        <a:rPr lang="en-US" i="1" dirty="0" smtClean="0">
                          <a:solidFill>
                            <a:srgbClr val="FF0000"/>
                          </a:solidFill>
                          <a:latin typeface="+mn-lt"/>
                          <a:cs typeface="Times New Roman"/>
                        </a:rPr>
                        <a:t>U</a:t>
                      </a:r>
                      <a:r>
                        <a:rPr lang="en-US" i="0" baseline="-25000" dirty="0" smtClean="0">
                          <a:solidFill>
                            <a:srgbClr val="FF0000"/>
                          </a:solidFill>
                          <a:latin typeface="+mn-lt"/>
                          <a:cs typeface="Times New Roman"/>
                        </a:rPr>
                        <a:t>3</a:t>
                      </a:r>
                      <a:endParaRPr lang="en-US" dirty="0" smtClean="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latin typeface="+mn-lt"/>
                          <a:cs typeface="Times New Roman"/>
                        </a:rPr>
                        <a:t>U</a:t>
                      </a:r>
                      <a:r>
                        <a:rPr lang="en-US" i="0" baseline="-25000" dirty="0" smtClean="0">
                          <a:latin typeface="+mn-lt"/>
                          <a:cs typeface="Times New Roman"/>
                        </a:rPr>
                        <a:t>2</a:t>
                      </a:r>
                      <a:r>
                        <a:rPr lang="en-US" i="0" baseline="0" dirty="0" smtClean="0">
                          <a:latin typeface="+mn-lt"/>
                          <a:cs typeface="+mn-cs"/>
                        </a:rPr>
                        <a:t>, </a:t>
                      </a:r>
                      <a:r>
                        <a:rPr lang="en-US" i="1" dirty="0" smtClean="0">
                          <a:latin typeface="+mn-lt"/>
                          <a:cs typeface="Times New Roman"/>
                        </a:rPr>
                        <a:t>U</a:t>
                      </a:r>
                      <a:r>
                        <a:rPr lang="en-US" i="0" baseline="-25000" dirty="0" smtClean="0">
                          <a:latin typeface="+mn-lt"/>
                          <a:cs typeface="Times New Roman"/>
                        </a:rPr>
                        <a:t>7</a:t>
                      </a:r>
                      <a:r>
                        <a:rPr lang="en-US" i="0" baseline="0" dirty="0" smtClean="0">
                          <a:latin typeface="+mn-lt"/>
                          <a:cs typeface="+mn-cs"/>
                        </a:rPr>
                        <a:t>, </a:t>
                      </a:r>
                      <a:r>
                        <a:rPr lang="en-US" i="1" dirty="0" smtClean="0">
                          <a:latin typeface="+mn-lt"/>
                          <a:cs typeface="Times New Roman"/>
                        </a:rPr>
                        <a:t>U</a:t>
                      </a:r>
                      <a:r>
                        <a:rPr lang="en-US" i="0" baseline="-25000" dirty="0" smtClean="0">
                          <a:latin typeface="+mn-lt"/>
                          <a:cs typeface="Times New Roman"/>
                        </a:rPr>
                        <a:t>3</a:t>
                      </a:r>
                      <a:r>
                        <a:rPr lang="en-US" i="0" baseline="0" dirty="0" smtClean="0">
                          <a:latin typeface="+mn-lt"/>
                          <a:cs typeface="Times New Roman"/>
                        </a:rPr>
                        <a:t>,</a:t>
                      </a:r>
                      <a:r>
                        <a:rPr lang="th-TH" i="0" baseline="0" dirty="0" smtClean="0">
                          <a:latin typeface="+mn-lt"/>
                          <a:cs typeface="Times New Roman"/>
                        </a:rPr>
                        <a:t> </a:t>
                      </a:r>
                      <a:r>
                        <a:rPr lang="en-US" i="1" dirty="0" smtClean="0">
                          <a:latin typeface="+mn-lt"/>
                          <a:cs typeface="Times New Roman"/>
                        </a:rPr>
                        <a:t>U</a:t>
                      </a:r>
                      <a:r>
                        <a:rPr lang="en-US" i="0" baseline="-25000" dirty="0" smtClean="0">
                          <a:latin typeface="+mn-lt"/>
                          <a:cs typeface="Times New Roman"/>
                        </a:rPr>
                        <a:t>4</a:t>
                      </a:r>
                      <a:endParaRPr lang="en-US" dirty="0" smtClean="0"/>
                    </a:p>
                  </a:txBody>
                  <a:tcPr/>
                </a:tc>
              </a:tr>
              <a:tr h="64611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a:t>
                      </a:r>
                      <a:r>
                        <a:rPr lang="en-US" baseline="-25000" dirty="0" smtClean="0"/>
                        <a:t>j+3</a:t>
                      </a:r>
                    </a:p>
                  </a:txBody>
                  <a:tcPr/>
                </a:tc>
                <a:tc>
                  <a:txBody>
                    <a:bodyPr/>
                    <a:lstStyle/>
                    <a:p>
                      <a:pPr algn="ctr"/>
                      <a:r>
                        <a:rPr lang="en-US" dirty="0" smtClean="0"/>
                        <a:t>C</a:t>
                      </a:r>
                      <a:r>
                        <a:rPr lang="en-US" baseline="-25000" dirty="0" smtClean="0"/>
                        <a:t>4</a:t>
                      </a:r>
                      <a:r>
                        <a:rPr lang="en-US" dirty="0" smtClean="0"/>
                        <a:t>(M)</a:t>
                      </a:r>
                      <a:endParaRPr lang="en-US" dirty="0"/>
                    </a:p>
                  </a:txBody>
                  <a:tcPr/>
                </a:tc>
                <a:tc>
                  <a:txBody>
                    <a:bodyPr/>
                    <a:lstStyle/>
                    <a:p>
                      <a:pPr algn="ctr"/>
                      <a:r>
                        <a:rPr lang="en-US" i="1" dirty="0" smtClean="0">
                          <a:latin typeface="+mn-lt"/>
                          <a:cs typeface="Times New Roman"/>
                        </a:rPr>
                        <a:t>U</a:t>
                      </a:r>
                      <a:r>
                        <a:rPr lang="en-US" i="0" baseline="-25000" dirty="0" smtClean="0">
                          <a:latin typeface="+mn-lt"/>
                          <a:cs typeface="Times New Roman"/>
                        </a:rPr>
                        <a:t>9</a:t>
                      </a:r>
                      <a:endParaRPr lang="en-US" dirty="0"/>
                    </a:p>
                  </a:txBody>
                  <a:tcPr/>
                </a:tc>
                <a:tc>
                  <a:txBody>
                    <a:bodyPr/>
                    <a:lstStyle/>
                    <a:p>
                      <a:pPr algn="ctr"/>
                      <a:r>
                        <a:rPr lang="en-US" i="1" dirty="0" smtClean="0">
                          <a:latin typeface="+mn-lt"/>
                          <a:cs typeface="Times New Roman"/>
                        </a:rPr>
                        <a:t>U</a:t>
                      </a:r>
                      <a:r>
                        <a:rPr lang="en-US" baseline="-25000" dirty="0" smtClean="0">
                          <a:latin typeface="+mn-lt"/>
                          <a:cs typeface="Times New Roman"/>
                        </a:rPr>
                        <a:t>1</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latin typeface="+mn-lt"/>
                          <a:cs typeface="Times New Roman"/>
                        </a:rPr>
                        <a:t>U</a:t>
                      </a:r>
                      <a:r>
                        <a:rPr lang="en-US" baseline="-25000" dirty="0" smtClean="0">
                          <a:latin typeface="+mn-lt"/>
                          <a:cs typeface="Times New Roman"/>
                        </a:rPr>
                        <a:t>1</a:t>
                      </a:r>
                      <a:r>
                        <a:rPr lang="en-US" baseline="0" dirty="0" smtClean="0">
                          <a:latin typeface="+mn-lt"/>
                          <a:cs typeface="Times New Roman"/>
                        </a:rPr>
                        <a:t> ,</a:t>
                      </a:r>
                      <a:r>
                        <a:rPr lang="en-US" i="1" dirty="0" smtClean="0">
                          <a:solidFill>
                            <a:srgbClr val="FF0000"/>
                          </a:solidFill>
                          <a:latin typeface="+mn-lt"/>
                          <a:cs typeface="Times New Roman"/>
                        </a:rPr>
                        <a:t>U</a:t>
                      </a:r>
                      <a:r>
                        <a:rPr lang="en-US" i="0" baseline="-25000" dirty="0" smtClean="0">
                          <a:solidFill>
                            <a:srgbClr val="FF0000"/>
                          </a:solidFill>
                          <a:latin typeface="+mn-lt"/>
                          <a:cs typeface="Times New Roman"/>
                        </a:rPr>
                        <a:t>2</a:t>
                      </a:r>
                      <a:r>
                        <a:rPr lang="en-US" i="0" baseline="0" dirty="0" smtClean="0">
                          <a:solidFill>
                            <a:srgbClr val="FF0000"/>
                          </a:solidFill>
                          <a:latin typeface="+mn-lt"/>
                          <a:cs typeface="+mn-cs"/>
                        </a:rPr>
                        <a:t>, </a:t>
                      </a:r>
                      <a:r>
                        <a:rPr lang="en-US" i="1" dirty="0" smtClean="0">
                          <a:solidFill>
                            <a:srgbClr val="FF0000"/>
                          </a:solidFill>
                          <a:latin typeface="+mn-lt"/>
                          <a:cs typeface="Times New Roman"/>
                        </a:rPr>
                        <a:t>U</a:t>
                      </a:r>
                      <a:r>
                        <a:rPr lang="en-US" i="0" baseline="-25000" dirty="0" smtClean="0">
                          <a:solidFill>
                            <a:srgbClr val="FF0000"/>
                          </a:solidFill>
                          <a:latin typeface="+mn-lt"/>
                          <a:cs typeface="Times New Roman"/>
                        </a:rPr>
                        <a:t>7</a:t>
                      </a:r>
                      <a:r>
                        <a:rPr lang="en-US" i="0" baseline="0" dirty="0" smtClean="0">
                          <a:solidFill>
                            <a:srgbClr val="FF0000"/>
                          </a:solidFill>
                          <a:latin typeface="+mn-lt"/>
                          <a:cs typeface="+mn-cs"/>
                        </a:rPr>
                        <a:t>, </a:t>
                      </a:r>
                      <a:r>
                        <a:rPr lang="en-US" i="1" dirty="0" smtClean="0">
                          <a:solidFill>
                            <a:srgbClr val="FF0000"/>
                          </a:solidFill>
                          <a:latin typeface="+mn-lt"/>
                          <a:cs typeface="Times New Roman"/>
                        </a:rPr>
                        <a:t>U</a:t>
                      </a:r>
                      <a:r>
                        <a:rPr lang="en-US" i="0" baseline="-25000" dirty="0" smtClean="0">
                          <a:solidFill>
                            <a:srgbClr val="FF0000"/>
                          </a:solidFill>
                          <a:latin typeface="+mn-lt"/>
                          <a:cs typeface="Times New Roman"/>
                        </a:rPr>
                        <a:t>3</a:t>
                      </a:r>
                      <a:r>
                        <a:rPr lang="en-US" i="0" baseline="0" dirty="0" smtClean="0">
                          <a:solidFill>
                            <a:srgbClr val="FF0000"/>
                          </a:solidFill>
                          <a:latin typeface="+mn-lt"/>
                          <a:cs typeface="Times New Roman"/>
                        </a:rPr>
                        <a:t>,</a:t>
                      </a:r>
                      <a:r>
                        <a:rPr lang="th-TH" i="0" baseline="0" dirty="0" smtClean="0">
                          <a:solidFill>
                            <a:srgbClr val="FF0000"/>
                          </a:solidFill>
                          <a:latin typeface="+mn-lt"/>
                          <a:cs typeface="Times New Roman"/>
                        </a:rPr>
                        <a:t> </a:t>
                      </a:r>
                      <a:r>
                        <a:rPr lang="en-US" i="1" dirty="0" smtClean="0">
                          <a:solidFill>
                            <a:srgbClr val="FF0000"/>
                          </a:solidFill>
                          <a:latin typeface="+mn-lt"/>
                          <a:cs typeface="Times New Roman"/>
                        </a:rPr>
                        <a:t>U</a:t>
                      </a:r>
                      <a:r>
                        <a:rPr lang="en-US" i="0" baseline="-25000" dirty="0" smtClean="0">
                          <a:solidFill>
                            <a:srgbClr val="FF0000"/>
                          </a:solidFill>
                          <a:latin typeface="+mn-lt"/>
                          <a:cs typeface="Times New Roman"/>
                        </a:rPr>
                        <a:t>4</a:t>
                      </a:r>
                      <a:endParaRPr lang="en-US" dirty="0" smtClean="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latin typeface="+mn-lt"/>
                          <a:cs typeface="Times New Roman"/>
                        </a:rPr>
                        <a:t>U</a:t>
                      </a:r>
                      <a:r>
                        <a:rPr lang="en-US" i="0" baseline="-25000" dirty="0" smtClean="0">
                          <a:latin typeface="+mn-lt"/>
                          <a:cs typeface="Times New Roman"/>
                        </a:rPr>
                        <a:t>2</a:t>
                      </a:r>
                      <a:r>
                        <a:rPr lang="en-US" i="0" baseline="0" dirty="0" smtClean="0">
                          <a:latin typeface="+mn-lt"/>
                          <a:cs typeface="+mn-cs"/>
                        </a:rPr>
                        <a:t>, </a:t>
                      </a:r>
                      <a:r>
                        <a:rPr lang="en-US" i="1" dirty="0" smtClean="0">
                          <a:latin typeface="+mn-lt"/>
                          <a:cs typeface="Times New Roman"/>
                        </a:rPr>
                        <a:t>U</a:t>
                      </a:r>
                      <a:r>
                        <a:rPr lang="en-US" i="0" baseline="-25000" dirty="0" smtClean="0">
                          <a:latin typeface="+mn-lt"/>
                          <a:cs typeface="Times New Roman"/>
                        </a:rPr>
                        <a:t>7</a:t>
                      </a:r>
                      <a:r>
                        <a:rPr lang="en-US" i="0" baseline="0" dirty="0" smtClean="0">
                          <a:latin typeface="+mn-lt"/>
                          <a:cs typeface="+mn-cs"/>
                        </a:rPr>
                        <a:t>, </a:t>
                      </a:r>
                      <a:r>
                        <a:rPr lang="en-US" i="1" dirty="0" smtClean="0">
                          <a:latin typeface="+mn-lt"/>
                          <a:cs typeface="Times New Roman"/>
                        </a:rPr>
                        <a:t>U</a:t>
                      </a:r>
                      <a:r>
                        <a:rPr lang="en-US" i="0" baseline="-25000" dirty="0" smtClean="0">
                          <a:latin typeface="+mn-lt"/>
                          <a:cs typeface="Times New Roman"/>
                        </a:rPr>
                        <a:t>3</a:t>
                      </a:r>
                      <a:r>
                        <a:rPr lang="en-US" i="0" baseline="0" dirty="0" smtClean="0">
                          <a:latin typeface="+mn-lt"/>
                          <a:cs typeface="Times New Roman"/>
                        </a:rPr>
                        <a:t>,</a:t>
                      </a:r>
                      <a:r>
                        <a:rPr lang="th-TH" i="0" baseline="0" dirty="0" smtClean="0">
                          <a:latin typeface="+mn-lt"/>
                          <a:cs typeface="Times New Roman"/>
                        </a:rPr>
                        <a:t> </a:t>
                      </a:r>
                      <a:r>
                        <a:rPr lang="en-US" i="1" dirty="0" smtClean="0">
                          <a:latin typeface="+mn-lt"/>
                          <a:cs typeface="Times New Roman"/>
                        </a:rPr>
                        <a:t>U</a:t>
                      </a:r>
                      <a:r>
                        <a:rPr lang="en-US" i="0" baseline="-25000" dirty="0" smtClean="0">
                          <a:latin typeface="+mn-lt"/>
                          <a:cs typeface="Times New Roman"/>
                        </a:rPr>
                        <a:t>4</a:t>
                      </a:r>
                      <a:r>
                        <a:rPr lang="en-US" i="0" baseline="0" dirty="0" smtClean="0">
                          <a:latin typeface="+mn-lt"/>
                          <a:cs typeface="+mn-cs"/>
                        </a:rPr>
                        <a:t>, </a:t>
                      </a:r>
                      <a:r>
                        <a:rPr lang="en-US" i="1" dirty="0" smtClean="0">
                          <a:latin typeface="+mn-lt"/>
                          <a:cs typeface="Times New Roman"/>
                        </a:rPr>
                        <a:t>U</a:t>
                      </a:r>
                      <a:r>
                        <a:rPr lang="en-US" i="0" baseline="-25000" dirty="0" smtClean="0">
                          <a:latin typeface="+mn-lt"/>
                          <a:cs typeface="Times New Roman"/>
                        </a:rPr>
                        <a:t>9</a:t>
                      </a:r>
                      <a:endParaRPr lang="en-US" dirty="0" smtClean="0"/>
                    </a:p>
                    <a:p>
                      <a:endParaRPr lang="en-US" dirty="0"/>
                    </a:p>
                  </a:txBody>
                  <a:tcPr/>
                </a:tc>
              </a:tr>
            </a:tbl>
          </a:graphicData>
        </a:graphic>
      </p:graphicFrame>
      <p:pic>
        <p:nvPicPr>
          <p:cNvPr id="2" name="Picture 1" descr="GENI_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9400" y="6007100"/>
            <a:ext cx="1016000" cy="850900"/>
          </a:xfrm>
          <a:prstGeom prst="rect">
            <a:avLst/>
          </a:prstGeom>
        </p:spPr>
      </p:pic>
      <p:pic>
        <p:nvPicPr>
          <p:cNvPr id="3" name="Picture 2" descr="ProtoGEN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3500" y="5029200"/>
            <a:ext cx="1206500" cy="1016000"/>
          </a:xfrm>
          <a:prstGeom prst="rect">
            <a:avLst/>
          </a:prstGeom>
        </p:spPr>
      </p:pic>
      <p:pic>
        <p:nvPicPr>
          <p:cNvPr id="8" name="Picture 7" descr="Emula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4874795"/>
            <a:ext cx="3352800" cy="1830805"/>
          </a:xfrm>
          <a:prstGeom prst="rect">
            <a:avLst/>
          </a:prstGeom>
        </p:spPr>
      </p:pic>
      <p:pic>
        <p:nvPicPr>
          <p:cNvPr id="9" name="Picture 8" descr="NSF.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4509" y="5047509"/>
            <a:ext cx="1429491" cy="1429491"/>
          </a:xfrm>
          <a:prstGeom prst="rect">
            <a:avLst/>
          </a:prstGeom>
        </p:spPr>
      </p:pic>
      <p:pic>
        <p:nvPicPr>
          <p:cNvPr id="10" name="Picture 9" descr="POC4sm.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4800600"/>
            <a:ext cx="2819400" cy="1888998"/>
          </a:xfrm>
          <a:prstGeom prst="rect">
            <a:avLst/>
          </a:prstGeom>
        </p:spPr>
      </p:pic>
      <p:sp>
        <p:nvSpPr>
          <p:cNvPr id="11" name="TextBox 10"/>
          <p:cNvSpPr txBox="1"/>
          <p:nvPr/>
        </p:nvSpPr>
        <p:spPr>
          <a:xfrm>
            <a:off x="3276600" y="228600"/>
            <a:ext cx="3303909" cy="584776"/>
          </a:xfrm>
          <a:prstGeom prst="rect">
            <a:avLst/>
          </a:prstGeom>
          <a:noFill/>
        </p:spPr>
        <p:txBody>
          <a:bodyPr wrap="none" rtlCol="0">
            <a:spAutoFit/>
          </a:bodyPr>
          <a:lstStyle/>
          <a:p>
            <a:r>
              <a:rPr lang="en-US" sz="3200" dirty="0" smtClean="0"/>
              <a:t>Acknowledgement</a:t>
            </a:r>
            <a:endParaRPr lang="en-US" sz="3200" dirty="0"/>
          </a:p>
        </p:txBody>
      </p:sp>
    </p:spTree>
    <p:extLst>
      <p:ext uri="{BB962C8B-B14F-4D97-AF65-F5344CB8AC3E}">
        <p14:creationId xmlns:p14="http://schemas.microsoft.com/office/powerpoint/2010/main" val="345914704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0F13DAA-1CB3-4913-BEF0-E8CDE2DCC800}" type="slidenum">
              <a:rPr lang="en-US" smtClean="0"/>
              <a:t>43</a:t>
            </a:fld>
            <a:endParaRPr lang="en-US"/>
          </a:p>
        </p:txBody>
      </p:sp>
      <p:sp>
        <p:nvSpPr>
          <p:cNvPr id="10" name="Date Placeholder 9"/>
          <p:cNvSpPr>
            <a:spLocks noGrp="1"/>
          </p:cNvSpPr>
          <p:nvPr>
            <p:ph type="dt" sz="half" idx="10"/>
          </p:nvPr>
        </p:nvSpPr>
        <p:spPr/>
        <p:txBody>
          <a:bodyPr/>
          <a:lstStyle/>
          <a:p>
            <a:r>
              <a:rPr lang="en-US" smtClean="0"/>
              <a:t>11/08/2012</a:t>
            </a:r>
            <a:endParaRPr lang="en-US"/>
          </a:p>
        </p:txBody>
      </p:sp>
      <p:sp>
        <p:nvSpPr>
          <p:cNvPr id="11" name="Footer Placeholder 10"/>
          <p:cNvSpPr>
            <a:spLocks noGrp="1"/>
          </p:cNvSpPr>
          <p:nvPr>
            <p:ph type="ftr" sz="quarter" idx="11"/>
          </p:nvPr>
        </p:nvSpPr>
        <p:spPr/>
        <p:txBody>
          <a:bodyPr/>
          <a:lstStyle/>
          <a:p>
            <a:r>
              <a:rPr lang="en-US" smtClean="0"/>
              <a:t>CCW, Sedona, ZA</a:t>
            </a:r>
            <a:endParaRPr lang="en-US"/>
          </a:p>
        </p:txBody>
      </p:sp>
      <p:pic>
        <p:nvPicPr>
          <p:cNvPr id="12" name="Picture 11" descr="customLogo.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3048000"/>
            <a:ext cx="3530600" cy="800269"/>
          </a:xfrm>
          <a:prstGeom prst="rect">
            <a:avLst/>
          </a:prstGeom>
        </p:spPr>
      </p:pic>
      <p:sp>
        <p:nvSpPr>
          <p:cNvPr id="2" name="Title 1"/>
          <p:cNvSpPr>
            <a:spLocks noGrp="1"/>
          </p:cNvSpPr>
          <p:nvPr>
            <p:ph type="title"/>
          </p:nvPr>
        </p:nvSpPr>
        <p:spPr>
          <a:xfrm>
            <a:off x="457200" y="1173162"/>
            <a:ext cx="8229600" cy="427038"/>
          </a:xfrm>
        </p:spPr>
        <p:txBody>
          <a:bodyPr/>
          <a:lstStyle/>
          <a:p>
            <a:r>
              <a:rPr lang="en-GB" sz="2400" b="1" u="sng" dirty="0" smtClean="0"/>
              <a:t>S</a:t>
            </a:r>
            <a:r>
              <a:rPr lang="en-GB" sz="2400" b="1" dirty="0" smtClean="0"/>
              <a:t>ocial </a:t>
            </a:r>
            <a:r>
              <a:rPr lang="en-GB" sz="2400" b="1" u="sng" dirty="0" err="1"/>
              <a:t>T</a:t>
            </a:r>
            <a:r>
              <a:rPr lang="en-GB" sz="2400" b="1" dirty="0" err="1"/>
              <a:t>elemedia</a:t>
            </a:r>
            <a:r>
              <a:rPr lang="en-GB" sz="2400" b="1" dirty="0"/>
              <a:t> </a:t>
            </a:r>
            <a:r>
              <a:rPr lang="en-GB" sz="2400" b="1" u="sng" dirty="0"/>
              <a:t>E</a:t>
            </a:r>
            <a:r>
              <a:rPr lang="en-GB" sz="2400" b="1" dirty="0"/>
              <a:t>nvironment for </a:t>
            </a:r>
            <a:r>
              <a:rPr lang="en-GB" sz="2400" b="1" u="sng" dirty="0"/>
              <a:t>E</a:t>
            </a:r>
            <a:r>
              <a:rPr lang="en-GB" sz="2400" b="1" dirty="0"/>
              <a:t>xperimental </a:t>
            </a:r>
            <a:r>
              <a:rPr lang="en-GB" sz="2400" b="1" u="sng" dirty="0" smtClean="0"/>
              <a:t>R</a:t>
            </a:r>
            <a:r>
              <a:rPr lang="en-GB" sz="2400" b="1" dirty="0" smtClean="0"/>
              <a:t>esearch</a:t>
            </a:r>
            <a:endParaRPr lang="en-US" sz="2400" dirty="0"/>
          </a:p>
        </p:txBody>
      </p:sp>
      <p:pic>
        <p:nvPicPr>
          <p:cNvPr id="3" name="Picture 2" descr="UPatra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1524000"/>
            <a:ext cx="1760762" cy="1890588"/>
          </a:xfrm>
          <a:prstGeom prst="rect">
            <a:avLst/>
          </a:prstGeom>
        </p:spPr>
      </p:pic>
      <p:pic>
        <p:nvPicPr>
          <p:cNvPr id="8" name="Picture 7" descr="TNOinnovationforlife-new.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3962400"/>
            <a:ext cx="2590800" cy="755904"/>
          </a:xfrm>
          <a:prstGeom prst="rect">
            <a:avLst/>
          </a:prstGeom>
        </p:spPr>
      </p:pic>
      <p:pic>
        <p:nvPicPr>
          <p:cNvPr id="13" name="Picture 12" descr="ADB_LOGO_low_r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3400" y="1676400"/>
            <a:ext cx="2153425" cy="1665754"/>
          </a:xfrm>
          <a:prstGeom prst="rect">
            <a:avLst/>
          </a:prstGeom>
        </p:spPr>
      </p:pic>
      <p:pic>
        <p:nvPicPr>
          <p:cNvPr id="14" name="Picture 13" descr="LancasterU.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9200" y="3403600"/>
            <a:ext cx="3644900" cy="2235200"/>
          </a:xfrm>
          <a:prstGeom prst="rect">
            <a:avLst/>
          </a:prstGeom>
        </p:spPr>
      </p:pic>
      <p:pic>
        <p:nvPicPr>
          <p:cNvPr id="15" name="Picture 14" descr="UniversityofSouthampton.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 y="1905000"/>
            <a:ext cx="2948026" cy="914400"/>
          </a:xfrm>
          <a:prstGeom prst="rect">
            <a:avLst/>
          </a:prstGeom>
        </p:spPr>
      </p:pic>
      <p:pic>
        <p:nvPicPr>
          <p:cNvPr id="16" name="Picture 15" descr="Bitnomica_companyprofile3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2721" y="4724400"/>
            <a:ext cx="2586279" cy="1454782"/>
          </a:xfrm>
          <a:prstGeom prst="rect">
            <a:avLst/>
          </a:prstGeom>
        </p:spPr>
      </p:pic>
      <p:pic>
        <p:nvPicPr>
          <p:cNvPr id="17" name="Picture 16" descr="BTH.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10200" y="4987319"/>
            <a:ext cx="1718281" cy="1718281"/>
          </a:xfrm>
          <a:prstGeom prst="rect">
            <a:avLst/>
          </a:prstGeom>
        </p:spPr>
      </p:pic>
    </p:spTree>
    <p:extLst>
      <p:ext uri="{BB962C8B-B14F-4D97-AF65-F5344CB8AC3E}">
        <p14:creationId xmlns:p14="http://schemas.microsoft.com/office/powerpoint/2010/main" val="116383629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n_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4343400"/>
            <a:ext cx="3352800" cy="2089597"/>
          </a:xfrm>
          <a:prstGeom prst="rect">
            <a:avLst/>
          </a:prstGeom>
        </p:spPr>
      </p:pic>
      <p:sp>
        <p:nvSpPr>
          <p:cNvPr id="2" name="Title 1"/>
          <p:cNvSpPr>
            <a:spLocks noGrp="1"/>
          </p:cNvSpPr>
          <p:nvPr>
            <p:ph type="title"/>
          </p:nvPr>
        </p:nvSpPr>
        <p:spPr>
          <a:xfrm>
            <a:off x="228600" y="152400"/>
            <a:ext cx="8229600" cy="427038"/>
          </a:xfrm>
        </p:spPr>
        <p:txBody>
          <a:bodyPr/>
          <a:lstStyle/>
          <a:p>
            <a:r>
              <a:rPr lang="en-US" dirty="0" smtClean="0"/>
              <a:t>And, of course, inspired by…</a:t>
            </a:r>
            <a:endParaRPr lang="en-US" dirty="0"/>
          </a:p>
        </p:txBody>
      </p:sp>
      <p:sp>
        <p:nvSpPr>
          <p:cNvPr id="4" name="Slide Number Placeholder 3"/>
          <p:cNvSpPr>
            <a:spLocks noGrp="1"/>
          </p:cNvSpPr>
          <p:nvPr>
            <p:ph type="sldNum" sz="quarter" idx="12"/>
          </p:nvPr>
        </p:nvSpPr>
        <p:spPr/>
        <p:txBody>
          <a:bodyPr/>
          <a:lstStyle/>
          <a:p>
            <a:fld id="{80F13DAA-1CB3-4913-BEF0-E8CDE2DCC800}" type="slidenum">
              <a:rPr lang="en-US" smtClean="0"/>
              <a:t>44</a:t>
            </a:fld>
            <a:endParaRPr lang="en-US"/>
          </a:p>
        </p:txBody>
      </p:sp>
      <p:pic>
        <p:nvPicPr>
          <p:cNvPr id="5" name="Picture 4" descr="Occupy_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23999"/>
            <a:ext cx="4191000" cy="2788919"/>
          </a:xfrm>
          <a:prstGeom prst="rect">
            <a:avLst/>
          </a:prstGeom>
        </p:spPr>
      </p:pic>
      <p:pic>
        <p:nvPicPr>
          <p:cNvPr id="6" name="Picture 5" descr="Squad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3581399"/>
            <a:ext cx="4648200" cy="2950453"/>
          </a:xfrm>
          <a:prstGeom prst="rect">
            <a:avLst/>
          </a:prstGeom>
        </p:spPr>
      </p:pic>
      <p:pic>
        <p:nvPicPr>
          <p:cNvPr id="8" name="Picture 7" descr="Water_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600" y="1524000"/>
            <a:ext cx="1600200" cy="2016253"/>
          </a:xfrm>
          <a:prstGeom prst="rect">
            <a:avLst/>
          </a:prstGeom>
        </p:spPr>
      </p:pic>
      <p:pic>
        <p:nvPicPr>
          <p:cNvPr id="9" name="Picture 8" descr="Another_image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7188" y="1524000"/>
            <a:ext cx="3010612" cy="2003425"/>
          </a:xfrm>
          <a:prstGeom prst="rect">
            <a:avLst/>
          </a:prstGeom>
        </p:spPr>
      </p:pic>
      <p:pic>
        <p:nvPicPr>
          <p:cNvPr id="7" name="Picture 6" descr="Wanted_image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5813" y="4343400"/>
            <a:ext cx="3165613" cy="2133600"/>
          </a:xfrm>
          <a:prstGeom prst="rect">
            <a:avLst/>
          </a:prstGeom>
        </p:spPr>
      </p:pic>
      <p:sp>
        <p:nvSpPr>
          <p:cNvPr id="11" name="Date Placeholder 10"/>
          <p:cNvSpPr>
            <a:spLocks noGrp="1"/>
          </p:cNvSpPr>
          <p:nvPr>
            <p:ph type="dt" sz="half" idx="10"/>
          </p:nvPr>
        </p:nvSpPr>
        <p:spPr/>
        <p:txBody>
          <a:bodyPr/>
          <a:lstStyle/>
          <a:p>
            <a:r>
              <a:rPr lang="en-US" smtClean="0"/>
              <a:t>11/08/2012</a:t>
            </a:r>
            <a:endParaRPr lang="en-US"/>
          </a:p>
        </p:txBody>
      </p:sp>
      <p:sp>
        <p:nvSpPr>
          <p:cNvPr id="12" name="Footer Placeholder 11"/>
          <p:cNvSpPr>
            <a:spLocks noGrp="1"/>
          </p:cNvSpPr>
          <p:nvPr>
            <p:ph type="ftr" sz="quarter" idx="11"/>
          </p:nvPr>
        </p:nvSpPr>
        <p:spPr/>
        <p:txBody>
          <a:bodyPr/>
          <a:lstStyle/>
          <a:p>
            <a:r>
              <a:rPr lang="en-US" smtClean="0"/>
              <a:t>CCW, Sedona, ZA</a:t>
            </a:r>
            <a:endParaRPr lang="en-US"/>
          </a:p>
        </p:txBody>
      </p:sp>
      <p:sp>
        <p:nvSpPr>
          <p:cNvPr id="13" name="Rectangle 12"/>
          <p:cNvSpPr/>
          <p:nvPr/>
        </p:nvSpPr>
        <p:spPr>
          <a:xfrm flipH="1">
            <a:off x="4419600" y="1371600"/>
            <a:ext cx="45719" cy="51054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flipH="1">
            <a:off x="4373881" y="1371600"/>
            <a:ext cx="45719" cy="51054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164081" y="4343400"/>
            <a:ext cx="45719" cy="22860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28599" y="4191000"/>
            <a:ext cx="457200" cy="22860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0" y="6400800"/>
            <a:ext cx="9144000" cy="457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75207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11/08/2012</a:t>
            </a:r>
            <a:endParaRPr lang="en-US"/>
          </a:p>
        </p:txBody>
      </p:sp>
      <p:sp>
        <p:nvSpPr>
          <p:cNvPr id="5" name="Footer Placeholder 4"/>
          <p:cNvSpPr>
            <a:spLocks noGrp="1"/>
          </p:cNvSpPr>
          <p:nvPr>
            <p:ph type="ftr" sz="quarter" idx="11"/>
          </p:nvPr>
        </p:nvSpPr>
        <p:spPr/>
        <p:txBody>
          <a:bodyPr/>
          <a:lstStyle/>
          <a:p>
            <a:r>
              <a:rPr lang="en-US" smtClean="0"/>
              <a:t>CCW, Sedona, ZA</a:t>
            </a:r>
            <a:endParaRPr lang="en-US"/>
          </a:p>
        </p:txBody>
      </p:sp>
      <p:sp>
        <p:nvSpPr>
          <p:cNvPr id="6" name="Slide Number Placeholder 5"/>
          <p:cNvSpPr>
            <a:spLocks noGrp="1"/>
          </p:cNvSpPr>
          <p:nvPr>
            <p:ph type="sldNum" sz="quarter" idx="12"/>
          </p:nvPr>
        </p:nvSpPr>
        <p:spPr/>
        <p:txBody>
          <a:bodyPr/>
          <a:lstStyle/>
          <a:p>
            <a:fld id="{80F13DAA-1CB3-4913-BEF0-E8CDE2DCC800}" type="slidenum">
              <a:rPr lang="en-US" smtClean="0"/>
              <a:t>45</a:t>
            </a:fld>
            <a:endParaRPr lang="en-US"/>
          </a:p>
        </p:txBody>
      </p:sp>
      <p:pic>
        <p:nvPicPr>
          <p:cNvPr id="8" name="Picture 7" descr="SFelixWu_schola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208660" cy="6858000"/>
          </a:xfrm>
          <a:prstGeom prst="rect">
            <a:avLst/>
          </a:prstGeom>
        </p:spPr>
      </p:pic>
      <p:sp>
        <p:nvSpPr>
          <p:cNvPr id="2" name="Title 1"/>
          <p:cNvSpPr>
            <a:spLocks noGrp="1"/>
          </p:cNvSpPr>
          <p:nvPr>
            <p:ph type="title"/>
          </p:nvPr>
        </p:nvSpPr>
        <p:spPr>
          <a:xfrm>
            <a:off x="0" y="1295400"/>
            <a:ext cx="9144000" cy="427038"/>
          </a:xfrm>
          <a:solidFill>
            <a:srgbClr val="FCD5B5"/>
          </a:solidFill>
        </p:spPr>
        <p:txBody>
          <a:bodyPr/>
          <a:lstStyle/>
          <a:p>
            <a:r>
              <a:rPr lang="en-US" sz="2400" dirty="0"/>
              <a:t>http://</a:t>
            </a:r>
            <a:r>
              <a:rPr lang="en-US" sz="2400" dirty="0" err="1"/>
              <a:t>scholar.google.com</a:t>
            </a:r>
            <a:r>
              <a:rPr lang="en-US" sz="2400" dirty="0"/>
              <a:t>/</a:t>
            </a:r>
            <a:r>
              <a:rPr lang="en-US" sz="2400" dirty="0" err="1"/>
              <a:t>citations?hl</a:t>
            </a:r>
            <a:r>
              <a:rPr lang="en-US" sz="2400" dirty="0"/>
              <a:t>=</a:t>
            </a:r>
            <a:r>
              <a:rPr lang="en-US" sz="2400" dirty="0" err="1"/>
              <a:t>en&amp;user</a:t>
            </a:r>
            <a:r>
              <a:rPr lang="en-US" sz="2400" dirty="0"/>
              <a:t>=vth4SIcAAAAJ</a:t>
            </a:r>
          </a:p>
        </p:txBody>
      </p:sp>
    </p:spTree>
    <p:extLst>
      <p:ext uri="{BB962C8B-B14F-4D97-AF65-F5344CB8AC3E}">
        <p14:creationId xmlns:p14="http://schemas.microsoft.com/office/powerpoint/2010/main" val="52924517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“Truth hurts”</a:t>
            </a:r>
            <a:endParaRPr lang="en-US" dirty="0"/>
          </a:p>
        </p:txBody>
      </p:sp>
      <p:sp>
        <p:nvSpPr>
          <p:cNvPr id="4" name="Date Placeholder 3"/>
          <p:cNvSpPr>
            <a:spLocks noGrp="1"/>
          </p:cNvSpPr>
          <p:nvPr>
            <p:ph type="dt" sz="half" idx="10"/>
          </p:nvPr>
        </p:nvSpPr>
        <p:spPr/>
        <p:txBody>
          <a:bodyPr/>
          <a:lstStyle/>
          <a:p>
            <a:r>
              <a:rPr lang="en-US" smtClean="0"/>
              <a:t>11/08/2012</a:t>
            </a:r>
            <a:endParaRPr lang="en-US"/>
          </a:p>
        </p:txBody>
      </p:sp>
      <p:sp>
        <p:nvSpPr>
          <p:cNvPr id="5" name="Footer Placeholder 4"/>
          <p:cNvSpPr>
            <a:spLocks noGrp="1"/>
          </p:cNvSpPr>
          <p:nvPr>
            <p:ph type="ftr" sz="quarter" idx="11"/>
          </p:nvPr>
        </p:nvSpPr>
        <p:spPr/>
        <p:txBody>
          <a:bodyPr/>
          <a:lstStyle/>
          <a:p>
            <a:r>
              <a:rPr lang="en-US" smtClean="0"/>
              <a:t>CCW, Sedona, ZA</a:t>
            </a:r>
            <a:endParaRPr lang="en-US"/>
          </a:p>
        </p:txBody>
      </p:sp>
      <p:sp>
        <p:nvSpPr>
          <p:cNvPr id="6" name="Slide Number Placeholder 5"/>
          <p:cNvSpPr>
            <a:spLocks noGrp="1"/>
          </p:cNvSpPr>
          <p:nvPr>
            <p:ph type="sldNum" sz="quarter" idx="12"/>
          </p:nvPr>
        </p:nvSpPr>
        <p:spPr/>
        <p:txBody>
          <a:bodyPr/>
          <a:lstStyle/>
          <a:p>
            <a:fld id="{80F13DAA-1CB3-4913-BEF0-E8CDE2DCC800}" type="slidenum">
              <a:rPr lang="en-US" smtClean="0"/>
              <a:t>46</a:t>
            </a:fld>
            <a:endParaRPr lang="en-US"/>
          </a:p>
        </p:txBody>
      </p:sp>
    </p:spTree>
    <p:extLst>
      <p:ext uri="{BB962C8B-B14F-4D97-AF65-F5344CB8AC3E}">
        <p14:creationId xmlns:p14="http://schemas.microsoft.com/office/powerpoint/2010/main" val="345071180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11/08/2012</a:t>
            </a:r>
            <a:endParaRPr lang="en-US"/>
          </a:p>
        </p:txBody>
      </p:sp>
      <p:sp>
        <p:nvSpPr>
          <p:cNvPr id="5" name="Footer Placeholder 4"/>
          <p:cNvSpPr>
            <a:spLocks noGrp="1"/>
          </p:cNvSpPr>
          <p:nvPr>
            <p:ph type="ftr" sz="quarter" idx="11"/>
          </p:nvPr>
        </p:nvSpPr>
        <p:spPr/>
        <p:txBody>
          <a:bodyPr/>
          <a:lstStyle/>
          <a:p>
            <a:r>
              <a:rPr lang="en-US" smtClean="0"/>
              <a:t>CCW, Sedona, ZA</a:t>
            </a:r>
            <a:endParaRPr lang="en-US"/>
          </a:p>
        </p:txBody>
      </p:sp>
      <p:sp>
        <p:nvSpPr>
          <p:cNvPr id="6" name="Slide Number Placeholder 5"/>
          <p:cNvSpPr>
            <a:spLocks noGrp="1"/>
          </p:cNvSpPr>
          <p:nvPr>
            <p:ph type="sldNum" sz="quarter" idx="12"/>
          </p:nvPr>
        </p:nvSpPr>
        <p:spPr/>
        <p:txBody>
          <a:bodyPr/>
          <a:lstStyle/>
          <a:p>
            <a:fld id="{80F13DAA-1CB3-4913-BEF0-E8CDE2DCC800}" type="slidenum">
              <a:rPr lang="en-US" smtClean="0"/>
              <a:t>47</a:t>
            </a:fld>
            <a:endParaRPr lang="en-US"/>
          </a:p>
        </p:txBody>
      </p:sp>
      <p:pic>
        <p:nvPicPr>
          <p:cNvPr id="7" name="Picture 6" descr="TruthHurt_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3562"/>
            <a:ext cx="9144000" cy="6154438"/>
          </a:xfrm>
          <a:prstGeom prst="rect">
            <a:avLst/>
          </a:prstGeom>
        </p:spPr>
      </p:pic>
    </p:spTree>
    <p:extLst>
      <p:ext uri="{BB962C8B-B14F-4D97-AF65-F5344CB8AC3E}">
        <p14:creationId xmlns:p14="http://schemas.microsoft.com/office/powerpoint/2010/main" val="400198251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11/08/2012</a:t>
            </a:r>
            <a:endParaRPr lang="en-US"/>
          </a:p>
        </p:txBody>
      </p:sp>
      <p:sp>
        <p:nvSpPr>
          <p:cNvPr id="5" name="Footer Placeholder 4"/>
          <p:cNvSpPr>
            <a:spLocks noGrp="1"/>
          </p:cNvSpPr>
          <p:nvPr>
            <p:ph type="ftr" sz="quarter" idx="11"/>
          </p:nvPr>
        </p:nvSpPr>
        <p:spPr/>
        <p:txBody>
          <a:bodyPr/>
          <a:lstStyle/>
          <a:p>
            <a:r>
              <a:rPr lang="en-US" smtClean="0"/>
              <a:t>CCW, Sedona, ZA</a:t>
            </a:r>
            <a:endParaRPr lang="en-US"/>
          </a:p>
        </p:txBody>
      </p:sp>
      <p:sp>
        <p:nvSpPr>
          <p:cNvPr id="6" name="Slide Number Placeholder 5"/>
          <p:cNvSpPr>
            <a:spLocks noGrp="1"/>
          </p:cNvSpPr>
          <p:nvPr>
            <p:ph type="sldNum" sz="quarter" idx="12"/>
          </p:nvPr>
        </p:nvSpPr>
        <p:spPr/>
        <p:txBody>
          <a:bodyPr/>
          <a:lstStyle/>
          <a:p>
            <a:fld id="{80F13DAA-1CB3-4913-BEF0-E8CDE2DCC800}" type="slidenum">
              <a:rPr lang="en-US" smtClean="0"/>
              <a:t>48</a:t>
            </a:fld>
            <a:endParaRPr lang="en-US"/>
          </a:p>
        </p:txBody>
      </p:sp>
      <p:pic>
        <p:nvPicPr>
          <p:cNvPr id="7" name="Picture 6" descr="TruthHurt_p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8200"/>
            <a:ext cx="9144000" cy="5348074"/>
          </a:xfrm>
          <a:prstGeom prst="rect">
            <a:avLst/>
          </a:prstGeom>
        </p:spPr>
      </p:pic>
    </p:spTree>
    <p:extLst>
      <p:ext uri="{BB962C8B-B14F-4D97-AF65-F5344CB8AC3E}">
        <p14:creationId xmlns:p14="http://schemas.microsoft.com/office/powerpoint/2010/main" val="412357096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11/08/2012</a:t>
            </a:r>
            <a:endParaRPr lang="en-US"/>
          </a:p>
        </p:txBody>
      </p:sp>
      <p:sp>
        <p:nvSpPr>
          <p:cNvPr id="5" name="Footer Placeholder 4"/>
          <p:cNvSpPr>
            <a:spLocks noGrp="1"/>
          </p:cNvSpPr>
          <p:nvPr>
            <p:ph type="ftr" sz="quarter" idx="11"/>
          </p:nvPr>
        </p:nvSpPr>
        <p:spPr/>
        <p:txBody>
          <a:bodyPr/>
          <a:lstStyle/>
          <a:p>
            <a:r>
              <a:rPr lang="en-US" smtClean="0"/>
              <a:t>CCW, Sedona, ZA</a:t>
            </a:r>
            <a:endParaRPr lang="en-US"/>
          </a:p>
        </p:txBody>
      </p:sp>
      <p:sp>
        <p:nvSpPr>
          <p:cNvPr id="6" name="Slide Number Placeholder 5"/>
          <p:cNvSpPr>
            <a:spLocks noGrp="1"/>
          </p:cNvSpPr>
          <p:nvPr>
            <p:ph type="sldNum" sz="quarter" idx="12"/>
          </p:nvPr>
        </p:nvSpPr>
        <p:spPr/>
        <p:txBody>
          <a:bodyPr/>
          <a:lstStyle/>
          <a:p>
            <a:fld id="{80F13DAA-1CB3-4913-BEF0-E8CDE2DCC800}" type="slidenum">
              <a:rPr lang="en-US" smtClean="0"/>
              <a:t>49</a:t>
            </a:fld>
            <a:endParaRPr lang="en-US"/>
          </a:p>
        </p:txBody>
      </p:sp>
      <p:pic>
        <p:nvPicPr>
          <p:cNvPr id="7" name="Picture 6" descr="TruthHurt.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558187"/>
          </a:xfrm>
          <a:prstGeom prst="rect">
            <a:avLst/>
          </a:prstGeom>
        </p:spPr>
      </p:pic>
    </p:spTree>
    <p:extLst>
      <p:ext uri="{BB962C8B-B14F-4D97-AF65-F5344CB8AC3E}">
        <p14:creationId xmlns:p14="http://schemas.microsoft.com/office/powerpoint/2010/main" val="425002617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11/08/2012</a:t>
            </a:r>
            <a:endParaRPr lang="en-US"/>
          </a:p>
        </p:txBody>
      </p:sp>
      <p:sp>
        <p:nvSpPr>
          <p:cNvPr id="5" name="Footer Placeholder 4"/>
          <p:cNvSpPr>
            <a:spLocks noGrp="1"/>
          </p:cNvSpPr>
          <p:nvPr>
            <p:ph type="ftr" sz="quarter" idx="11"/>
          </p:nvPr>
        </p:nvSpPr>
        <p:spPr/>
        <p:txBody>
          <a:bodyPr/>
          <a:lstStyle/>
          <a:p>
            <a:r>
              <a:rPr lang="en-US" smtClean="0"/>
              <a:t>CCW, Sedona, ZA</a:t>
            </a:r>
            <a:endParaRPr lang="en-US"/>
          </a:p>
        </p:txBody>
      </p:sp>
      <p:sp>
        <p:nvSpPr>
          <p:cNvPr id="6" name="Slide Number Placeholder 5"/>
          <p:cNvSpPr>
            <a:spLocks noGrp="1"/>
          </p:cNvSpPr>
          <p:nvPr>
            <p:ph type="sldNum" sz="quarter" idx="12"/>
          </p:nvPr>
        </p:nvSpPr>
        <p:spPr/>
        <p:txBody>
          <a:bodyPr/>
          <a:lstStyle/>
          <a:p>
            <a:fld id="{80F13DAA-1CB3-4913-BEF0-E8CDE2DCC800}" type="slidenum">
              <a:rPr lang="en-US" smtClean="0"/>
              <a:t>5</a:t>
            </a:fld>
            <a:endParaRPr lang="en-US"/>
          </a:p>
        </p:txBody>
      </p:sp>
      <p:sp>
        <p:nvSpPr>
          <p:cNvPr id="7" name="Folded Corner 6"/>
          <p:cNvSpPr/>
          <p:nvPr/>
        </p:nvSpPr>
        <p:spPr>
          <a:xfrm>
            <a:off x="5334000" y="990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olded Corner 7"/>
          <p:cNvSpPr/>
          <p:nvPr/>
        </p:nvSpPr>
        <p:spPr>
          <a:xfrm>
            <a:off x="5334000" y="1752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olded Corner 8"/>
          <p:cNvSpPr/>
          <p:nvPr/>
        </p:nvSpPr>
        <p:spPr>
          <a:xfrm>
            <a:off x="5334000" y="2514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olded Corner 9"/>
          <p:cNvSpPr/>
          <p:nvPr/>
        </p:nvSpPr>
        <p:spPr>
          <a:xfrm>
            <a:off x="5334000" y="3276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olded Corner 10"/>
          <p:cNvSpPr/>
          <p:nvPr/>
        </p:nvSpPr>
        <p:spPr>
          <a:xfrm>
            <a:off x="5334000" y="4038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lded Corner 11"/>
          <p:cNvSpPr/>
          <p:nvPr/>
        </p:nvSpPr>
        <p:spPr>
          <a:xfrm>
            <a:off x="5334000" y="4800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olded Corner 12"/>
          <p:cNvSpPr/>
          <p:nvPr/>
        </p:nvSpPr>
        <p:spPr>
          <a:xfrm>
            <a:off x="5334000" y="5562600"/>
            <a:ext cx="990600" cy="457200"/>
          </a:xfrm>
          <a:prstGeom prst="foldedCorner">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Oval 1"/>
          <p:cNvSpPr/>
          <p:nvPr/>
        </p:nvSpPr>
        <p:spPr>
          <a:xfrm>
            <a:off x="1905000" y="10668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762000" y="2209800"/>
            <a:ext cx="457200" cy="457200"/>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2514600" y="2590800"/>
            <a:ext cx="457200"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1066800" y="3505200"/>
            <a:ext cx="457200" cy="457200"/>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057400" y="4724400"/>
            <a:ext cx="457200" cy="457200"/>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a:stCxn id="2" idx="6"/>
            <a:endCxn id="9" idx="1"/>
          </p:cNvCxnSpPr>
          <p:nvPr/>
        </p:nvCxnSpPr>
        <p:spPr>
          <a:xfrm>
            <a:off x="2362200" y="1295400"/>
            <a:ext cx="2971800" cy="14478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4" idx="6"/>
            <a:endCxn id="8" idx="1"/>
          </p:cNvCxnSpPr>
          <p:nvPr/>
        </p:nvCxnSpPr>
        <p:spPr>
          <a:xfrm flipV="1">
            <a:off x="1219200" y="1981200"/>
            <a:ext cx="4114800" cy="4572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5" idx="6"/>
            <a:endCxn id="8" idx="1"/>
          </p:cNvCxnSpPr>
          <p:nvPr/>
        </p:nvCxnSpPr>
        <p:spPr>
          <a:xfrm flipV="1">
            <a:off x="2971800" y="1981200"/>
            <a:ext cx="2362200" cy="8382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7" idx="6"/>
            <a:endCxn id="11" idx="1"/>
          </p:cNvCxnSpPr>
          <p:nvPr/>
        </p:nvCxnSpPr>
        <p:spPr>
          <a:xfrm flipV="1">
            <a:off x="2514600" y="4267200"/>
            <a:ext cx="2819400" cy="6858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8" name="Curved Connector 27"/>
          <p:cNvCxnSpPr/>
          <p:nvPr/>
        </p:nvCxnSpPr>
        <p:spPr>
          <a:xfrm>
            <a:off x="6324600" y="1219200"/>
            <a:ext cx="12700" cy="3048000"/>
          </a:xfrm>
          <a:prstGeom prst="curvedConnector3">
            <a:avLst>
              <a:gd name="adj1" fmla="val 753195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Curved Connector 28"/>
          <p:cNvCxnSpPr/>
          <p:nvPr/>
        </p:nvCxnSpPr>
        <p:spPr>
          <a:xfrm flipV="1">
            <a:off x="6324600" y="2743200"/>
            <a:ext cx="12700" cy="2286000"/>
          </a:xfrm>
          <a:prstGeom prst="curvedConnector3">
            <a:avLst>
              <a:gd name="adj1" fmla="val 4483039"/>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981200" y="228600"/>
            <a:ext cx="5259573" cy="584776"/>
          </a:xfrm>
          <a:prstGeom prst="rect">
            <a:avLst/>
          </a:prstGeom>
          <a:noFill/>
        </p:spPr>
        <p:txBody>
          <a:bodyPr wrap="none" rtlCol="0">
            <a:spAutoFit/>
          </a:bodyPr>
          <a:lstStyle/>
          <a:p>
            <a:r>
              <a:rPr lang="en-US" sz="3200" dirty="0" smtClean="0"/>
              <a:t>Users + Contents + References</a:t>
            </a:r>
            <a:endParaRPr lang="en-US" sz="3200" dirty="0"/>
          </a:p>
        </p:txBody>
      </p:sp>
      <p:pic>
        <p:nvPicPr>
          <p:cNvPr id="3" name="Picture 2" descr="Twitter-ic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5105400"/>
            <a:ext cx="838200" cy="838200"/>
          </a:xfrm>
          <a:prstGeom prst="rect">
            <a:avLst/>
          </a:prstGeom>
        </p:spPr>
      </p:pic>
      <p:pic>
        <p:nvPicPr>
          <p:cNvPr id="20" name="Picture 19" descr="facebook-log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6019800"/>
            <a:ext cx="1414633" cy="532256"/>
          </a:xfrm>
          <a:prstGeom prst="rect">
            <a:avLst/>
          </a:prstGeom>
        </p:spPr>
      </p:pic>
      <p:pic>
        <p:nvPicPr>
          <p:cNvPr id="21" name="Picture 20" descr="google-plus-tip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14800"/>
            <a:ext cx="914400" cy="914400"/>
          </a:xfrm>
          <a:prstGeom prst="rect">
            <a:avLst/>
          </a:prstGeom>
        </p:spPr>
      </p:pic>
      <p:pic>
        <p:nvPicPr>
          <p:cNvPr id="23" name="Picture 22" descr="UC_Davis_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8494" y="4579325"/>
            <a:ext cx="2355506" cy="2286000"/>
          </a:xfrm>
          <a:prstGeom prst="rect">
            <a:avLst/>
          </a:prstGeom>
        </p:spPr>
      </p:pic>
    </p:spTree>
    <p:extLst>
      <p:ext uri="{BB962C8B-B14F-4D97-AF65-F5344CB8AC3E}">
        <p14:creationId xmlns:p14="http://schemas.microsoft.com/office/powerpoint/2010/main" val="86678316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Screen shot 2011-03-07 at 7.01.50 PM.png"/>
          <p:cNvPicPr>
            <a:picLocks noChangeAspect="1"/>
          </p:cNvPicPr>
          <p:nvPr/>
        </p:nvPicPr>
        <p:blipFill>
          <a:blip r:embed="rId2"/>
          <a:srcRect/>
          <a:stretch>
            <a:fillRect/>
          </a:stretch>
        </p:blipFill>
        <p:spPr bwMode="auto">
          <a:xfrm>
            <a:off x="0" y="0"/>
            <a:ext cx="8137525" cy="6858000"/>
          </a:xfrm>
          <a:prstGeom prst="rect">
            <a:avLst/>
          </a:prstGeom>
          <a:noFill/>
          <a:ln w="9525">
            <a:noFill/>
            <a:miter lim="800000"/>
            <a:headEnd/>
            <a:tailEnd/>
          </a:ln>
        </p:spPr>
      </p:pic>
      <p:sp>
        <p:nvSpPr>
          <p:cNvPr id="52227" name="Title 1"/>
          <p:cNvSpPr>
            <a:spLocks noGrp="1"/>
          </p:cNvSpPr>
          <p:nvPr>
            <p:ph type="title"/>
          </p:nvPr>
        </p:nvSpPr>
        <p:spPr>
          <a:xfrm>
            <a:off x="0" y="0"/>
            <a:ext cx="4114800" cy="1143000"/>
          </a:xfrm>
        </p:spPr>
        <p:txBody>
          <a:bodyPr/>
          <a:lstStyle/>
          <a:p>
            <a:r>
              <a:rPr lang="en-US" smtClean="0"/>
              <a:t>Ego-centric Social Network</a:t>
            </a:r>
          </a:p>
        </p:txBody>
      </p:sp>
      <p:sp>
        <p:nvSpPr>
          <p:cNvPr id="52229" name="Footer Placeholder 4"/>
          <p:cNvSpPr>
            <a:spLocks noGrp="1"/>
          </p:cNvSpPr>
          <p:nvPr>
            <p:ph type="ftr" sz="quarter" idx="11"/>
          </p:nvPr>
        </p:nvSpPr>
        <p:spPr>
          <a:noFill/>
        </p:spPr>
        <p:txBody>
          <a:bodyPr/>
          <a:lstStyle/>
          <a:p>
            <a:r>
              <a:rPr lang="en-US" smtClean="0"/>
              <a:t>CCW, Sedona, ZA</a:t>
            </a:r>
          </a:p>
        </p:txBody>
      </p:sp>
      <p:pic>
        <p:nvPicPr>
          <p:cNvPr id="52231" name="Picture 9" descr="Prantik_FB.tiff"/>
          <p:cNvPicPr>
            <a:picLocks noChangeAspect="1"/>
          </p:cNvPicPr>
          <p:nvPr/>
        </p:nvPicPr>
        <p:blipFill>
          <a:blip r:embed="rId3"/>
          <a:srcRect/>
          <a:stretch>
            <a:fillRect/>
          </a:stretch>
        </p:blipFill>
        <p:spPr bwMode="auto">
          <a:xfrm>
            <a:off x="4953000" y="2514600"/>
            <a:ext cx="3962400" cy="1597025"/>
          </a:xfrm>
          <a:prstGeom prst="rect">
            <a:avLst/>
          </a:prstGeom>
          <a:noFill/>
          <a:ln w="9525">
            <a:noFill/>
            <a:miter lim="800000"/>
            <a:headEnd/>
            <a:tailEnd/>
          </a:ln>
        </p:spPr>
      </p:pic>
      <p:pic>
        <p:nvPicPr>
          <p:cNvPr id="52232" name="Picture 10" descr="google-pagerank.jpg"/>
          <p:cNvPicPr>
            <a:picLocks noChangeAspect="1"/>
          </p:cNvPicPr>
          <p:nvPr/>
        </p:nvPicPr>
        <p:blipFill>
          <a:blip r:embed="rId4"/>
          <a:srcRect/>
          <a:stretch>
            <a:fillRect/>
          </a:stretch>
        </p:blipFill>
        <p:spPr bwMode="auto">
          <a:xfrm>
            <a:off x="0" y="1219200"/>
            <a:ext cx="2093913" cy="1676400"/>
          </a:xfrm>
          <a:prstGeom prst="rect">
            <a:avLst/>
          </a:prstGeom>
          <a:noFill/>
          <a:ln w="9525">
            <a:noFill/>
            <a:miter lim="800000"/>
            <a:headEnd/>
            <a:tailEnd/>
          </a:ln>
        </p:spPr>
      </p:pic>
      <p:pic>
        <p:nvPicPr>
          <p:cNvPr id="52233" name="Picture 11" descr="dsl_logo.png"/>
          <p:cNvPicPr>
            <a:picLocks noChangeAspect="1"/>
          </p:cNvPicPr>
          <p:nvPr/>
        </p:nvPicPr>
        <p:blipFill>
          <a:blip r:embed="rId5"/>
          <a:srcRect/>
          <a:stretch>
            <a:fillRect/>
          </a:stretch>
        </p:blipFill>
        <p:spPr bwMode="auto">
          <a:xfrm>
            <a:off x="5740400" y="3835400"/>
            <a:ext cx="3251200" cy="3251200"/>
          </a:xfrm>
          <a:prstGeom prst="rect">
            <a:avLst/>
          </a:prstGeom>
          <a:noFill/>
          <a:ln w="9525">
            <a:noFill/>
            <a:miter lim="800000"/>
            <a:headEnd/>
            <a:tailEnd/>
          </a:ln>
        </p:spPr>
      </p:pic>
      <p:sp>
        <p:nvSpPr>
          <p:cNvPr id="8" name="Date Placeholder 7"/>
          <p:cNvSpPr>
            <a:spLocks noGrp="1"/>
          </p:cNvSpPr>
          <p:nvPr>
            <p:ph type="dt" sz="half" idx="10"/>
          </p:nvPr>
        </p:nvSpPr>
        <p:spPr/>
        <p:txBody>
          <a:bodyPr/>
          <a:lstStyle/>
          <a:p>
            <a:pPr>
              <a:defRPr/>
            </a:pPr>
            <a:r>
              <a:rPr lang="en-US" smtClean="0"/>
              <a:t>11/08/2012</a:t>
            </a:r>
            <a:endParaRPr lang="en-US"/>
          </a:p>
        </p:txBody>
      </p:sp>
      <p:sp>
        <p:nvSpPr>
          <p:cNvPr id="9" name="Slide Number Placeholder 8"/>
          <p:cNvSpPr>
            <a:spLocks noGrp="1"/>
          </p:cNvSpPr>
          <p:nvPr>
            <p:ph type="sldNum" sz="quarter" idx="12"/>
          </p:nvPr>
        </p:nvSpPr>
        <p:spPr/>
        <p:txBody>
          <a:bodyPr/>
          <a:lstStyle/>
          <a:p>
            <a:pPr>
              <a:defRPr/>
            </a:pPr>
            <a:fld id="{CA158912-E445-3840-B62E-2AA78E2C97D6}" type="slidenum">
              <a:rPr lang="en-US" smtClean="0"/>
              <a:pPr>
                <a:defRPr/>
              </a:pPr>
              <a:t>50</a:t>
            </a:fld>
            <a:endParaRPr lang="en-US"/>
          </a:p>
        </p:txBody>
      </p:sp>
    </p:spTree>
    <p:extLst>
      <p:ext uri="{BB962C8B-B14F-4D97-AF65-F5344CB8AC3E}">
        <p14:creationId xmlns:p14="http://schemas.microsoft.com/office/powerpoint/2010/main" val="72517408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n_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4343400"/>
            <a:ext cx="3352800" cy="2089597"/>
          </a:xfrm>
          <a:prstGeom prst="rect">
            <a:avLst/>
          </a:prstGeom>
        </p:spPr>
      </p:pic>
      <p:sp>
        <p:nvSpPr>
          <p:cNvPr id="2" name="Title 1"/>
          <p:cNvSpPr>
            <a:spLocks noGrp="1"/>
          </p:cNvSpPr>
          <p:nvPr>
            <p:ph type="title"/>
          </p:nvPr>
        </p:nvSpPr>
        <p:spPr>
          <a:xfrm>
            <a:off x="457200" y="152400"/>
            <a:ext cx="8229600" cy="427038"/>
          </a:xfrm>
        </p:spPr>
        <p:txBody>
          <a:bodyPr/>
          <a:lstStyle/>
          <a:p>
            <a:r>
              <a:rPr lang="en-US" dirty="0" smtClean="0"/>
              <a:t>About UC Davis</a:t>
            </a:r>
            <a:br>
              <a:rPr lang="en-US" dirty="0" smtClean="0"/>
            </a:br>
            <a:r>
              <a:rPr lang="en-US" dirty="0" smtClean="0">
                <a:solidFill>
                  <a:schemeClr val="accent4"/>
                </a:solidFill>
              </a:rPr>
              <a:t>a lot of mixed emotions…</a:t>
            </a:r>
            <a:endParaRPr lang="en-US" dirty="0">
              <a:solidFill>
                <a:schemeClr val="accent4"/>
              </a:solidFill>
            </a:endParaRPr>
          </a:p>
        </p:txBody>
      </p:sp>
      <p:sp>
        <p:nvSpPr>
          <p:cNvPr id="4" name="Slide Number Placeholder 3"/>
          <p:cNvSpPr>
            <a:spLocks noGrp="1"/>
          </p:cNvSpPr>
          <p:nvPr>
            <p:ph type="sldNum" sz="quarter" idx="12"/>
          </p:nvPr>
        </p:nvSpPr>
        <p:spPr/>
        <p:txBody>
          <a:bodyPr/>
          <a:lstStyle/>
          <a:p>
            <a:fld id="{80F13DAA-1CB3-4913-BEF0-E8CDE2DCC800}" type="slidenum">
              <a:rPr lang="en-US" smtClean="0"/>
              <a:t>6</a:t>
            </a:fld>
            <a:endParaRPr lang="en-US"/>
          </a:p>
        </p:txBody>
      </p:sp>
      <p:pic>
        <p:nvPicPr>
          <p:cNvPr id="5" name="Picture 4" descr="Occupy_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23999"/>
            <a:ext cx="4191000" cy="2788919"/>
          </a:xfrm>
          <a:prstGeom prst="rect">
            <a:avLst/>
          </a:prstGeom>
        </p:spPr>
      </p:pic>
      <p:pic>
        <p:nvPicPr>
          <p:cNvPr id="6" name="Picture 5" descr="Squad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3581399"/>
            <a:ext cx="4648200" cy="2950453"/>
          </a:xfrm>
          <a:prstGeom prst="rect">
            <a:avLst/>
          </a:prstGeom>
        </p:spPr>
      </p:pic>
      <p:pic>
        <p:nvPicPr>
          <p:cNvPr id="8" name="Picture 7" descr="Water_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600" y="1524000"/>
            <a:ext cx="1600200" cy="2016253"/>
          </a:xfrm>
          <a:prstGeom prst="rect">
            <a:avLst/>
          </a:prstGeom>
        </p:spPr>
      </p:pic>
      <p:pic>
        <p:nvPicPr>
          <p:cNvPr id="9" name="Picture 8" descr="Another_image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7188" y="1524000"/>
            <a:ext cx="3010612" cy="2003425"/>
          </a:xfrm>
          <a:prstGeom prst="rect">
            <a:avLst/>
          </a:prstGeom>
        </p:spPr>
      </p:pic>
      <p:pic>
        <p:nvPicPr>
          <p:cNvPr id="7" name="Picture 6" descr="Wanted_image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5813" y="4343400"/>
            <a:ext cx="3165613" cy="2133600"/>
          </a:xfrm>
          <a:prstGeom prst="rect">
            <a:avLst/>
          </a:prstGeom>
        </p:spPr>
      </p:pic>
      <p:sp>
        <p:nvSpPr>
          <p:cNvPr id="11" name="Date Placeholder 10"/>
          <p:cNvSpPr>
            <a:spLocks noGrp="1"/>
          </p:cNvSpPr>
          <p:nvPr>
            <p:ph type="dt" sz="half" idx="10"/>
          </p:nvPr>
        </p:nvSpPr>
        <p:spPr/>
        <p:txBody>
          <a:bodyPr/>
          <a:lstStyle/>
          <a:p>
            <a:r>
              <a:rPr lang="en-US" smtClean="0"/>
              <a:t>11/08/2012</a:t>
            </a:r>
            <a:endParaRPr lang="en-US"/>
          </a:p>
        </p:txBody>
      </p:sp>
      <p:sp>
        <p:nvSpPr>
          <p:cNvPr id="12" name="Footer Placeholder 11"/>
          <p:cNvSpPr>
            <a:spLocks noGrp="1"/>
          </p:cNvSpPr>
          <p:nvPr>
            <p:ph type="ftr" sz="quarter" idx="11"/>
          </p:nvPr>
        </p:nvSpPr>
        <p:spPr/>
        <p:txBody>
          <a:bodyPr/>
          <a:lstStyle/>
          <a:p>
            <a:r>
              <a:rPr lang="en-US" smtClean="0"/>
              <a:t>CCW, Sedona, ZA</a:t>
            </a:r>
            <a:endParaRPr lang="en-US"/>
          </a:p>
        </p:txBody>
      </p:sp>
      <p:sp>
        <p:nvSpPr>
          <p:cNvPr id="13" name="Rectangle 12"/>
          <p:cNvSpPr/>
          <p:nvPr/>
        </p:nvSpPr>
        <p:spPr>
          <a:xfrm flipH="1">
            <a:off x="4419600" y="1371600"/>
            <a:ext cx="45719" cy="51054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flipH="1">
            <a:off x="4373881" y="1371600"/>
            <a:ext cx="45719" cy="51054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164081" y="4343400"/>
            <a:ext cx="45719" cy="22860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28599" y="4191000"/>
            <a:ext cx="457200" cy="22860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0" y="6400800"/>
            <a:ext cx="9144000" cy="457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294921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11/08/2012</a:t>
            </a:r>
            <a:endParaRPr lang="en-US"/>
          </a:p>
        </p:txBody>
      </p:sp>
      <p:sp>
        <p:nvSpPr>
          <p:cNvPr id="5" name="Footer Placeholder 4"/>
          <p:cNvSpPr>
            <a:spLocks noGrp="1"/>
          </p:cNvSpPr>
          <p:nvPr>
            <p:ph type="ftr" sz="quarter" idx="11"/>
          </p:nvPr>
        </p:nvSpPr>
        <p:spPr/>
        <p:txBody>
          <a:bodyPr/>
          <a:lstStyle/>
          <a:p>
            <a:pPr>
              <a:defRPr/>
            </a:pPr>
            <a:r>
              <a:rPr lang="en-US" smtClean="0"/>
              <a:t>CCW, Sedona, ZA</a:t>
            </a:r>
            <a:endParaRPr lang="en-US"/>
          </a:p>
        </p:txBody>
      </p:sp>
      <p:sp>
        <p:nvSpPr>
          <p:cNvPr id="6" name="Slide Number Placeholder 5"/>
          <p:cNvSpPr>
            <a:spLocks noGrp="1"/>
          </p:cNvSpPr>
          <p:nvPr>
            <p:ph type="sldNum" sz="quarter" idx="12"/>
          </p:nvPr>
        </p:nvSpPr>
        <p:spPr/>
        <p:txBody>
          <a:bodyPr/>
          <a:lstStyle/>
          <a:p>
            <a:pPr>
              <a:defRPr/>
            </a:pPr>
            <a:fld id="{CA158912-E445-3840-B62E-2AA78E2C97D6}" type="slidenum">
              <a:rPr lang="en-US" smtClean="0"/>
              <a:pPr>
                <a:defRPr/>
              </a:pPr>
              <a:t>7</a:t>
            </a:fld>
            <a:endParaRPr lang="en-US"/>
          </a:p>
        </p:txBody>
      </p:sp>
      <p:pic>
        <p:nvPicPr>
          <p:cNvPr id="7" name="Picture 6" descr="Occupy_UCDavisPage.tiff"/>
          <p:cNvPicPr>
            <a:picLocks noChangeAspect="1"/>
          </p:cNvPicPr>
          <p:nvPr/>
        </p:nvPicPr>
        <p:blipFill>
          <a:blip r:embed="rId2"/>
          <a:stretch>
            <a:fillRect/>
          </a:stretch>
        </p:blipFill>
        <p:spPr>
          <a:xfrm>
            <a:off x="0" y="990600"/>
            <a:ext cx="11063440" cy="5270500"/>
          </a:xfrm>
          <a:prstGeom prst="rect">
            <a:avLst/>
          </a:prstGeom>
        </p:spPr>
      </p:pic>
    </p:spTree>
    <p:extLst>
      <p:ext uri="{BB962C8B-B14F-4D97-AF65-F5344CB8AC3E}">
        <p14:creationId xmlns:p14="http://schemas.microsoft.com/office/powerpoint/2010/main" val="123349610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11/08/2012</a:t>
            </a:r>
            <a:endParaRPr lang="en-US"/>
          </a:p>
        </p:txBody>
      </p:sp>
      <p:sp>
        <p:nvSpPr>
          <p:cNvPr id="5" name="Footer Placeholder 4"/>
          <p:cNvSpPr>
            <a:spLocks noGrp="1"/>
          </p:cNvSpPr>
          <p:nvPr>
            <p:ph type="ftr" sz="quarter" idx="11"/>
          </p:nvPr>
        </p:nvSpPr>
        <p:spPr/>
        <p:txBody>
          <a:bodyPr/>
          <a:lstStyle/>
          <a:p>
            <a:pPr>
              <a:defRPr/>
            </a:pPr>
            <a:r>
              <a:rPr lang="en-US" smtClean="0"/>
              <a:t>CCW, Sedona, ZA</a:t>
            </a:r>
            <a:endParaRPr lang="en-US"/>
          </a:p>
        </p:txBody>
      </p:sp>
      <p:sp>
        <p:nvSpPr>
          <p:cNvPr id="6" name="Slide Number Placeholder 5"/>
          <p:cNvSpPr>
            <a:spLocks noGrp="1"/>
          </p:cNvSpPr>
          <p:nvPr>
            <p:ph type="sldNum" sz="quarter" idx="12"/>
          </p:nvPr>
        </p:nvSpPr>
        <p:spPr/>
        <p:txBody>
          <a:bodyPr/>
          <a:lstStyle/>
          <a:p>
            <a:pPr>
              <a:defRPr/>
            </a:pPr>
            <a:fld id="{CA158912-E445-3840-B62E-2AA78E2C97D6}" type="slidenum">
              <a:rPr lang="en-US" smtClean="0"/>
              <a:pPr>
                <a:defRPr/>
              </a:pPr>
              <a:t>8</a:t>
            </a:fld>
            <a:endParaRPr lang="en-US"/>
          </a:p>
        </p:txBody>
      </p:sp>
      <p:sp>
        <p:nvSpPr>
          <p:cNvPr id="7" name="Rectangle 6"/>
          <p:cNvSpPr/>
          <p:nvPr/>
        </p:nvSpPr>
        <p:spPr>
          <a:xfrm>
            <a:off x="0" y="0"/>
            <a:ext cx="8305800" cy="6555641"/>
          </a:xfrm>
          <a:prstGeom prst="rect">
            <a:avLst/>
          </a:prstGeom>
          <a:solidFill>
            <a:srgbClr val="EEF5E4"/>
          </a:solidFill>
        </p:spPr>
        <p:txBody>
          <a:bodyPr wrap="square">
            <a:spAutoFit/>
          </a:bodyPr>
          <a:lstStyle/>
          <a:p>
            <a:r>
              <a:rPr lang="en-US" sz="2000" b="0" dirty="0" smtClean="0">
                <a:latin typeface="Courier New"/>
                <a:cs typeface="Courier New"/>
              </a:rPr>
              <a:t>{"id" : "262907633759444_264463230270551",</a:t>
            </a:r>
          </a:p>
          <a:p>
            <a:r>
              <a:rPr lang="en-US" sz="2000" b="0" dirty="0" smtClean="0">
                <a:latin typeface="Courier New"/>
                <a:cs typeface="Courier New"/>
              </a:rPr>
              <a:t>  "from" : {"name" : "Occupy UC Davis",</a:t>
            </a:r>
          </a:p>
          <a:p>
            <a:r>
              <a:rPr lang="en-US" sz="2000" b="0" dirty="0" smtClean="0">
                <a:latin typeface="Courier New"/>
                <a:cs typeface="Courier New"/>
              </a:rPr>
              <a:t>            "category" : "Community",</a:t>
            </a:r>
          </a:p>
          <a:p>
            <a:r>
              <a:rPr lang="en-US" sz="2000" b="0" dirty="0" smtClean="0">
                <a:latin typeface="Courier New"/>
                <a:cs typeface="Courier New"/>
              </a:rPr>
              <a:t>            "id" : "262907633759444"},</a:t>
            </a:r>
          </a:p>
          <a:p>
            <a:r>
              <a:rPr lang="en-US" sz="2000" b="0" dirty="0" smtClean="0">
                <a:latin typeface="Courier New"/>
                <a:cs typeface="Courier New"/>
              </a:rPr>
              <a:t>"message" : "Demand an internal investigation. To file an official complaint, you need to go to the police station in person. Sift through the videos. Write down all the badge numbers and names you can make out from the videos. The officers responsible will be held accountable.”, "type" : "status",</a:t>
            </a:r>
          </a:p>
          <a:p>
            <a:r>
              <a:rPr lang="en-US" sz="2000" b="0" dirty="0" smtClean="0">
                <a:latin typeface="Courier New"/>
                <a:cs typeface="Courier New"/>
              </a:rPr>
              <a:t>"</a:t>
            </a:r>
            <a:r>
              <a:rPr lang="en-US" sz="2000" b="0" dirty="0" err="1" smtClean="0">
                <a:latin typeface="Courier New"/>
                <a:cs typeface="Courier New"/>
              </a:rPr>
              <a:t>created_time</a:t>
            </a:r>
            <a:r>
              <a:rPr lang="en-US" sz="2000" b="0" dirty="0" smtClean="0">
                <a:latin typeface="Courier New"/>
                <a:cs typeface="Courier New"/>
              </a:rPr>
              <a:t>" : "2011-11-19T05:46:39+0000",</a:t>
            </a:r>
          </a:p>
          <a:p>
            <a:r>
              <a:rPr lang="en-US" sz="2000" b="0" dirty="0" smtClean="0">
                <a:latin typeface="Courier New"/>
                <a:cs typeface="Courier New"/>
              </a:rPr>
              <a:t>"</a:t>
            </a:r>
            <a:r>
              <a:rPr lang="en-US" sz="2000" b="0" dirty="0" err="1" smtClean="0">
                <a:latin typeface="Courier New"/>
                <a:cs typeface="Courier New"/>
              </a:rPr>
              <a:t>updated_time</a:t>
            </a:r>
            <a:r>
              <a:rPr lang="en-US" sz="2000" b="0" dirty="0" smtClean="0">
                <a:latin typeface="Courier New"/>
                <a:cs typeface="Courier New"/>
              </a:rPr>
              <a:t>" : "2011-11-19T14:07:11+0000",</a:t>
            </a:r>
          </a:p>
          <a:p>
            <a:r>
              <a:rPr lang="en-US" sz="2000" b="0" dirty="0" smtClean="0">
                <a:latin typeface="Courier New"/>
                <a:cs typeface="Courier New"/>
              </a:rPr>
              <a:t>"likes" : {"count":7},</a:t>
            </a:r>
          </a:p>
          <a:p>
            <a:r>
              <a:rPr lang="en-US" sz="2000" b="0" dirty="0" smtClean="0">
                <a:latin typeface="Courier New"/>
                <a:cs typeface="Courier New"/>
              </a:rPr>
              <a:t>"comments" :</a:t>
            </a:r>
          </a:p>
          <a:p>
            <a:r>
              <a:rPr lang="en-US" sz="2000" b="0" dirty="0" smtClean="0">
                <a:latin typeface="Courier New"/>
                <a:cs typeface="Courier New"/>
              </a:rPr>
              <a:t> {"data" : [</a:t>
            </a:r>
          </a:p>
          <a:p>
            <a:r>
              <a:rPr lang="en-US" sz="2000" b="0" dirty="0" smtClean="0">
                <a:latin typeface="Courier New"/>
                <a:cs typeface="Courier New"/>
              </a:rPr>
              <a:t>   {"id" : "262907633759444_264463230270551_3351721",</a:t>
            </a:r>
          </a:p>
          <a:p>
            <a:r>
              <a:rPr lang="en-US" sz="2000" b="0" dirty="0" smtClean="0">
                <a:latin typeface="Courier New"/>
                <a:cs typeface="Courier New"/>
              </a:rPr>
              <a:t>    "from" : {"name" : "**Name_0000000010790021**",</a:t>
            </a:r>
          </a:p>
          <a:p>
            <a:r>
              <a:rPr lang="en-US" sz="2000" b="0" dirty="0" smtClean="0">
                <a:latin typeface="Courier New"/>
                <a:cs typeface="Courier New"/>
              </a:rPr>
              <a:t>              "id" : "**ID_0000000010792**" },</a:t>
            </a:r>
          </a:p>
          <a:p>
            <a:r>
              <a:rPr lang="en-US" sz="2000" b="0" dirty="0" smtClean="0">
                <a:latin typeface="Courier New"/>
                <a:cs typeface="Courier New"/>
              </a:rPr>
              <a:t>    "message" : "The only thing there is to demand is the complete destruction of the UCP and the resignation of our Chancellor”,</a:t>
            </a:r>
          </a:p>
        </p:txBody>
      </p:sp>
      <p:pic>
        <p:nvPicPr>
          <p:cNvPr id="8" name="Picture 7" descr="UCDavis_pepperspray.jpg"/>
          <p:cNvPicPr>
            <a:picLocks noChangeAspect="1"/>
          </p:cNvPicPr>
          <p:nvPr/>
        </p:nvPicPr>
        <p:blipFill>
          <a:blip r:embed="rId2"/>
          <a:stretch>
            <a:fillRect/>
          </a:stretch>
        </p:blipFill>
        <p:spPr>
          <a:xfrm>
            <a:off x="4933950" y="3896707"/>
            <a:ext cx="4210050" cy="2808893"/>
          </a:xfrm>
          <a:prstGeom prst="rect">
            <a:avLst/>
          </a:prstGeom>
        </p:spPr>
      </p:pic>
    </p:spTree>
    <p:extLst>
      <p:ext uri="{BB962C8B-B14F-4D97-AF65-F5344CB8AC3E}">
        <p14:creationId xmlns:p14="http://schemas.microsoft.com/office/powerpoint/2010/main" val="275099755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762"/>
            <a:ext cx="8229600" cy="427038"/>
          </a:xfrm>
        </p:spPr>
        <p:txBody>
          <a:bodyPr/>
          <a:lstStyle/>
          <a:p>
            <a:r>
              <a:rPr lang="en-US" dirty="0" smtClean="0"/>
              <a:t>ecs30 winter 2012, 240+ students</a:t>
            </a:r>
            <a:br>
              <a:rPr lang="en-US" dirty="0" smtClean="0"/>
            </a:br>
            <a:r>
              <a:rPr lang="en-US" dirty="0" smtClean="0"/>
              <a:t>(Intro. </a:t>
            </a:r>
            <a:r>
              <a:rPr lang="en-US" dirty="0"/>
              <a:t>t</a:t>
            </a:r>
            <a:r>
              <a:rPr lang="en-US" dirty="0" smtClean="0"/>
              <a:t>o programming in C)</a:t>
            </a:r>
            <a:endParaRPr lang="en-US" dirty="0"/>
          </a:p>
        </p:txBody>
      </p:sp>
      <p:sp>
        <p:nvSpPr>
          <p:cNvPr id="4" name="Date Placeholder 3"/>
          <p:cNvSpPr>
            <a:spLocks noGrp="1"/>
          </p:cNvSpPr>
          <p:nvPr>
            <p:ph type="dt" sz="half" idx="10"/>
          </p:nvPr>
        </p:nvSpPr>
        <p:spPr/>
        <p:txBody>
          <a:bodyPr/>
          <a:lstStyle/>
          <a:p>
            <a:r>
              <a:rPr lang="en-US" smtClean="0"/>
              <a:t>11/08/2012</a:t>
            </a:r>
            <a:endParaRPr lang="en-US"/>
          </a:p>
        </p:txBody>
      </p:sp>
      <p:sp>
        <p:nvSpPr>
          <p:cNvPr id="5" name="Footer Placeholder 4"/>
          <p:cNvSpPr>
            <a:spLocks noGrp="1"/>
          </p:cNvSpPr>
          <p:nvPr>
            <p:ph type="ftr" sz="quarter" idx="11"/>
          </p:nvPr>
        </p:nvSpPr>
        <p:spPr/>
        <p:txBody>
          <a:bodyPr/>
          <a:lstStyle/>
          <a:p>
            <a:r>
              <a:rPr lang="en-US" smtClean="0"/>
              <a:t>CCW, Sedona, ZA</a:t>
            </a:r>
            <a:endParaRPr lang="en-US"/>
          </a:p>
        </p:txBody>
      </p:sp>
      <p:sp>
        <p:nvSpPr>
          <p:cNvPr id="6" name="Slide Number Placeholder 5"/>
          <p:cNvSpPr>
            <a:spLocks noGrp="1"/>
          </p:cNvSpPr>
          <p:nvPr>
            <p:ph type="sldNum" sz="quarter" idx="12"/>
          </p:nvPr>
        </p:nvSpPr>
        <p:spPr/>
        <p:txBody>
          <a:bodyPr/>
          <a:lstStyle/>
          <a:p>
            <a:fld id="{80F13DAA-1CB3-4913-BEF0-E8CDE2DCC800}" type="slidenum">
              <a:rPr lang="en-US" smtClean="0"/>
              <a:t>9</a:t>
            </a:fld>
            <a:endParaRPr lang="en-US"/>
          </a:p>
        </p:txBody>
      </p:sp>
      <p:pic>
        <p:nvPicPr>
          <p:cNvPr id="9" name="Picture 8" descr="ecs30Page.tiff"/>
          <p:cNvPicPr>
            <a:picLocks noChangeAspect="1"/>
          </p:cNvPicPr>
          <p:nvPr/>
        </p:nvPicPr>
        <p:blipFill>
          <a:blip r:embed="rId3"/>
          <a:stretch>
            <a:fillRect/>
          </a:stretch>
        </p:blipFill>
        <p:spPr>
          <a:xfrm>
            <a:off x="0" y="1323975"/>
            <a:ext cx="9144000" cy="4924425"/>
          </a:xfrm>
          <a:prstGeom prst="rect">
            <a:avLst/>
          </a:prstGeom>
        </p:spPr>
      </p:pic>
    </p:spTree>
    <p:extLst>
      <p:ext uri="{BB962C8B-B14F-4D97-AF65-F5344CB8AC3E}">
        <p14:creationId xmlns:p14="http://schemas.microsoft.com/office/powerpoint/2010/main" val="91801911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2021</TotalTime>
  <Words>1904</Words>
  <Application>Microsoft Macintosh PowerPoint</Application>
  <PresentationFormat>On-screen Show (4:3)</PresentationFormat>
  <Paragraphs>415</Paragraphs>
  <Slides>50</Slides>
  <Notes>4</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Social Interactive Networks where/how our society meets contents…</vt:lpstr>
      <vt:lpstr>PowerPoint Presentation</vt:lpstr>
      <vt:lpstr>PowerPoint Presentation</vt:lpstr>
      <vt:lpstr>PowerPoint Presentation</vt:lpstr>
      <vt:lpstr>PowerPoint Presentation</vt:lpstr>
      <vt:lpstr>About UC Davis a lot of mixed emotions…</vt:lpstr>
      <vt:lpstr>PowerPoint Presentation</vt:lpstr>
      <vt:lpstr>PowerPoint Presentation</vt:lpstr>
      <vt:lpstr>ecs30 winter 2012, 240+ students (Intro. to programming in C)</vt:lpstr>
      <vt:lpstr>PowerPoint Presentation</vt:lpstr>
      <vt:lpstr>PowerPoint Presentation</vt:lpstr>
      <vt:lpstr>Toward an online social-centric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Social Intelligence</vt:lpstr>
      <vt:lpstr>Social Structure based  Information Ranking</vt:lpstr>
      <vt:lpstr>Social Structure based Information Ranking: Preliminary Results</vt:lpstr>
      <vt:lpstr>1. Social Intelligence</vt:lpstr>
      <vt:lpstr>PowerPoint Presentation</vt:lpstr>
      <vt:lpstr>Timing of/Language used (in Comments)</vt:lpstr>
      <vt:lpstr>1. Social Intelligence</vt:lpstr>
      <vt:lpstr>2. Network, System, Security/Privacy</vt:lpstr>
      <vt:lpstr>PowerPoint Presentation</vt:lpstr>
      <vt:lpstr>PowerPoint Presentation</vt:lpstr>
      <vt:lpstr>PowerPoint Presentation</vt:lpstr>
      <vt:lpstr>PowerPoint Presentation</vt:lpstr>
      <vt:lpstr>This is very VERY preliminary!</vt:lpstr>
      <vt:lpstr>PowerPoint Presentation</vt:lpstr>
      <vt:lpstr>Social Telemedia Environment for Experimental Research</vt:lpstr>
      <vt:lpstr>And, of course, inspired by…</vt:lpstr>
      <vt:lpstr>http://scholar.google.com/citations?hl=en&amp;user=vth4SIcAAAAJ</vt:lpstr>
      <vt:lpstr>“Truth hurts”</vt:lpstr>
      <vt:lpstr>PowerPoint Presentation</vt:lpstr>
      <vt:lpstr>PowerPoint Presentation</vt:lpstr>
      <vt:lpstr>PowerPoint Presentation</vt:lpstr>
      <vt:lpstr>Ego-centric Social Network</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 1</dc:creator>
  <cp:lastModifiedBy>S. Felix Wu</cp:lastModifiedBy>
  <cp:revision>107</cp:revision>
  <dcterms:created xsi:type="dcterms:W3CDTF">2012-05-09T12:30:07Z</dcterms:created>
  <dcterms:modified xsi:type="dcterms:W3CDTF">2012-11-08T19:11:10Z</dcterms:modified>
</cp:coreProperties>
</file>