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21560ab5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21560ab5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b21560ab5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b21560ab5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b21560ab5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b21560ab5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21560ab51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21560ab51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21560ab5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21560ab5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b21560ab5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b21560ab5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21560ab51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21560ab5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Ref: https://www.researchgate.net/figure/Linear-chain-conditional-random-fields-model-Black-nodes-represent-observable-values_fig20_263324470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b21560ab5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b21560ab5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21560ab5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21560ab5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21560ab5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21560ab5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b21560ab5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b21560ab5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ytorch-crf.readthedocs.io/en/stable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i.org/10.1145/3107411.3107489" TargetMode="External"/><Relationship Id="rId4" Type="http://schemas.openxmlformats.org/officeDocument/2006/relationships/hyperlink" Target="https://info.usherbrooke.ca/hlarochelle/ift725/3_02_linear_chain_crf.pdf" TargetMode="External"/><Relationship Id="rId5" Type="http://schemas.openxmlformats.org/officeDocument/2006/relationships/hyperlink" Target="https://doi.org/10.18653/v1/P16-1101" TargetMode="External"/><Relationship Id="rId6" Type="http://schemas.openxmlformats.org/officeDocument/2006/relationships/hyperlink" Target="https://lauraruis.github.io/2021/01/25/crfpt2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430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 Secondary Structure Prediction (PSSP) Using Conditional Random Fields (CRF)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205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CSC 696H Fall’22 Final Project Presentation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(Moyeen Uddin)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Improvement Directions to Look Into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" sz="2700"/>
              <a:t>Use a lib or modify the forward-backward algorithm to </a:t>
            </a:r>
            <a:r>
              <a:rPr lang="en" sz="2700">
                <a:highlight>
                  <a:srgbClr val="FFFF00"/>
                </a:highlight>
              </a:rPr>
              <a:t>work with linear chain CRF </a:t>
            </a:r>
            <a:r>
              <a:rPr lang="en" sz="2700">
                <a:highlight>
                  <a:srgbClr val="FFFF00"/>
                </a:highlight>
              </a:rPr>
              <a:t>with</a:t>
            </a:r>
            <a:r>
              <a:rPr lang="en" sz="2700">
                <a:highlight>
                  <a:srgbClr val="FFFF00"/>
                </a:highlight>
              </a:rPr>
              <a:t> extra connections</a:t>
            </a:r>
            <a:endParaRPr sz="2700">
              <a:highlight>
                <a:srgbClr val="FFFF00"/>
              </a:highlight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" sz="2300"/>
              <a:t>Using </a:t>
            </a:r>
            <a:r>
              <a:rPr lang="en" sz="2300">
                <a:highlight>
                  <a:srgbClr val="FFFF00"/>
                </a:highlight>
              </a:rPr>
              <a:t>PyTorch</a:t>
            </a:r>
            <a:r>
              <a:rPr lang="en" sz="2300"/>
              <a:t> (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 sz="2300"/>
              <a:t>)</a:t>
            </a:r>
            <a:endParaRPr sz="23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" sz="2700"/>
              <a:t>Higher-order CRFs (Chatzis &amp; Demiris, 2013)</a:t>
            </a:r>
            <a:endParaRPr sz="27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" sz="2300"/>
              <a:t>Approximate inference with </a:t>
            </a:r>
            <a:r>
              <a:rPr lang="en" sz="2300">
                <a:highlight>
                  <a:srgbClr val="FFFF00"/>
                </a:highlight>
              </a:rPr>
              <a:t>fixed sized </a:t>
            </a:r>
            <a:r>
              <a:rPr lang="en" sz="2300">
                <a:highlight>
                  <a:srgbClr val="FFFF00"/>
                </a:highlight>
              </a:rPr>
              <a:t>neighborhood</a:t>
            </a:r>
            <a:r>
              <a:rPr lang="en" sz="2300"/>
              <a:t>.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Johansen, A. R., Sønderby, C. K., Sønderby, S. K., &amp; Winther, O. (2017). Deep Recurrent Conditional Random Field Network for Protein Secondary Prediction. Proceedings of the 8th ACM International Conference on Bioinformatics, Computational Biology,and Health Informatics, 73–78.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https://doi.org/10.1145/3107411.3107489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https://info.usherbrooke.ca/hlarochelle/ift725/3_02_linear_chain_crf.pdf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Ma, X., &amp; Hovy, E. (2016). End-to-end Sequence Labeling via Bi-directional LSTM-CNNs-CRF. Proceedings of the 54th Annual Meeting of the Association for Computational Linguistics (Volume 1: Long Papers), 1064–1074.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https://doi.org/10.18653/v1/P16-1101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https://lauraruis.github.io/2021/01/25/crfpt2.html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51500" cy="7074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70"/>
              <a:t>Outline</a:t>
            </a:r>
            <a:endParaRPr sz="312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1. Problem Definition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2. Background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3. Graphical Model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5. Things Learned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6. Progress and Ongoing Task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900" y="64025"/>
            <a:ext cx="91371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520"/>
              <a:t>Problem Definition:</a:t>
            </a:r>
            <a:endParaRPr sz="2520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-37050" y="923875"/>
            <a:ext cx="5475300" cy="42195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highlight>
                  <a:srgbClr val="FFFF00"/>
                </a:highlight>
              </a:rPr>
              <a:t>Protein Secondary Structure Prediction</a:t>
            </a:r>
            <a:endParaRPr sz="18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 u="sng"/>
              <a:t>Input:</a:t>
            </a:r>
            <a:r>
              <a:rPr lang="en" sz="1800"/>
              <a:t> A sequence of Amino Acids</a:t>
            </a:r>
            <a:endParaRPr sz="18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(eg: </a:t>
            </a:r>
            <a:r>
              <a:rPr b="1" lang="en" sz="1800">
                <a:solidFill>
                  <a:srgbClr val="00FF00"/>
                </a:solidFill>
                <a:highlight>
                  <a:srgbClr val="FFFF00"/>
                </a:highlight>
              </a:rPr>
              <a:t>N</a:t>
            </a:r>
            <a:r>
              <a:rPr lang="en" sz="1800"/>
              <a:t>ISQ</a:t>
            </a:r>
            <a:r>
              <a:rPr lang="en" sz="1800">
                <a:highlight>
                  <a:srgbClr val="CFE2F3"/>
                </a:highlight>
              </a:rPr>
              <a:t>H</a:t>
            </a:r>
            <a:r>
              <a:rPr lang="en" sz="1800">
                <a:highlight>
                  <a:srgbClr val="00FFFF"/>
                </a:highlight>
              </a:rPr>
              <a:t>Q</a:t>
            </a:r>
            <a:r>
              <a:rPr lang="en" sz="1800"/>
              <a:t>CVKKQCPQNSGCFRHLDEREEC…)</a:t>
            </a:r>
            <a:endParaRPr sz="18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 u="sng"/>
              <a:t>Output:</a:t>
            </a:r>
            <a:r>
              <a:rPr lang="en" sz="1800"/>
              <a:t> For each position, a label (from one of 3 or 8 chars)</a:t>
            </a:r>
            <a:endParaRPr sz="18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(eg: </a:t>
            </a:r>
            <a:r>
              <a:rPr b="1" lang="en" sz="1800">
                <a:solidFill>
                  <a:srgbClr val="00FF00"/>
                </a:solidFill>
                <a:highlight>
                  <a:srgbClr val="FFFF00"/>
                </a:highlight>
              </a:rPr>
              <a:t>H</a:t>
            </a:r>
            <a:r>
              <a:rPr lang="en" sz="1800"/>
              <a:t>ETH</a:t>
            </a:r>
            <a:r>
              <a:rPr lang="en" sz="1800">
                <a:highlight>
                  <a:srgbClr val="CFE2F3"/>
                </a:highlight>
              </a:rPr>
              <a:t>E</a:t>
            </a:r>
            <a:r>
              <a:rPr lang="en" sz="1800">
                <a:highlight>
                  <a:srgbClr val="00FFFF"/>
                </a:highlight>
              </a:rPr>
              <a:t>C</a:t>
            </a:r>
            <a:r>
              <a:rPr lang="en" sz="1800"/>
              <a:t>GCE…..)</a:t>
            </a:r>
            <a:endParaRPr sz="18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Q3: </a:t>
            </a:r>
            <a:r>
              <a:rPr b="1" lang="en" sz="2800">
                <a:solidFill>
                  <a:srgbClr val="FF9900"/>
                </a:solidFill>
              </a:rPr>
              <a:t>{</a:t>
            </a:r>
            <a:r>
              <a:rPr lang="en" sz="1800"/>
              <a:t>helix (H), strand (E), and coil (C)</a:t>
            </a:r>
            <a:r>
              <a:rPr b="1" lang="en" sz="2800">
                <a:solidFill>
                  <a:srgbClr val="FF9900"/>
                </a:solidFill>
              </a:rPr>
              <a:t>} </a:t>
            </a:r>
            <a:r>
              <a:rPr lang="en" sz="1800"/>
              <a:t>or</a:t>
            </a:r>
            <a:endParaRPr sz="18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Q8: </a:t>
            </a:r>
            <a:r>
              <a:rPr b="1" lang="en" sz="2800">
                <a:solidFill>
                  <a:srgbClr val="FF9900"/>
                </a:solidFill>
              </a:rPr>
              <a:t>{</a:t>
            </a:r>
            <a:r>
              <a:rPr lang="en" sz="1800"/>
              <a:t>helix (G), α-helix (H), π-helix (I), β-stand (E), bridge (B), turn (T), bend (S), and others (C)</a:t>
            </a:r>
            <a:r>
              <a:rPr b="1" lang="en" sz="2800">
                <a:solidFill>
                  <a:srgbClr val="FF9900"/>
                </a:solidFill>
              </a:rPr>
              <a:t>}</a:t>
            </a:r>
            <a:endParaRPr sz="1800"/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5504675" y="923875"/>
            <a:ext cx="3657600" cy="42195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highlight>
                  <a:srgbClr val="FFFF00"/>
                </a:highlight>
              </a:rPr>
              <a:t>Parts of Speech Tagging</a:t>
            </a:r>
            <a:endParaRPr b="1" sz="1900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 u="sng"/>
              <a:t>Input:</a:t>
            </a:r>
            <a:r>
              <a:rPr lang="en" sz="1900"/>
              <a:t> Sequence of Words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(eg: “</a:t>
            </a:r>
            <a:r>
              <a:rPr b="1" lang="en" sz="1900">
                <a:solidFill>
                  <a:srgbClr val="00FF00"/>
                </a:solidFill>
                <a:highlight>
                  <a:srgbClr val="FFFF00"/>
                </a:highlight>
              </a:rPr>
              <a:t>Reality</a:t>
            </a:r>
            <a:r>
              <a:rPr lang="en" sz="1900"/>
              <a:t> is </a:t>
            </a:r>
            <a:r>
              <a:rPr lang="en" sz="1900">
                <a:highlight>
                  <a:srgbClr val="00FFFF"/>
                </a:highlight>
              </a:rPr>
              <a:t>probabilistic…</a:t>
            </a:r>
            <a:r>
              <a:rPr lang="en" sz="1900"/>
              <a:t>”)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 u="sng"/>
              <a:t>Output:</a:t>
            </a:r>
            <a:r>
              <a:rPr lang="en" sz="1900"/>
              <a:t> For each word, a parts of speech tag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(eg: &lt;</a:t>
            </a:r>
            <a:r>
              <a:rPr b="1" lang="en" sz="1900">
                <a:solidFill>
                  <a:srgbClr val="00FF00"/>
                </a:solidFill>
                <a:highlight>
                  <a:srgbClr val="FFFF00"/>
                </a:highlight>
              </a:rPr>
              <a:t>Noun</a:t>
            </a:r>
            <a:r>
              <a:rPr lang="en" sz="1900"/>
              <a:t>&gt; &lt;Verb&gt; &lt;</a:t>
            </a:r>
            <a:r>
              <a:rPr lang="en" sz="1900">
                <a:highlight>
                  <a:srgbClr val="00FFFF"/>
                </a:highlight>
              </a:rPr>
              <a:t>Adjective</a:t>
            </a:r>
            <a:r>
              <a:rPr lang="en" sz="1900"/>
              <a:t>&gt; …)</a:t>
            </a:r>
            <a:endParaRPr sz="1900"/>
          </a:p>
        </p:txBody>
      </p:sp>
      <p:sp>
        <p:nvSpPr>
          <p:cNvPr id="69" name="Google Shape;69;p15"/>
          <p:cNvSpPr/>
          <p:nvPr/>
        </p:nvSpPr>
        <p:spPr>
          <a:xfrm>
            <a:off x="129529" y="2013700"/>
            <a:ext cx="398975" cy="1052350"/>
          </a:xfrm>
          <a:custGeom>
            <a:rect b="b" l="l" r="r" t="t"/>
            <a:pathLst>
              <a:path extrusionOk="0" h="42094" w="15959">
                <a:moveTo>
                  <a:pt x="15157" y="0"/>
                </a:moveTo>
                <a:cubicBezTo>
                  <a:pt x="13239" y="1338"/>
                  <a:pt x="6148" y="4192"/>
                  <a:pt x="3651" y="8027"/>
                </a:cubicBezTo>
                <a:cubicBezTo>
                  <a:pt x="1154" y="11862"/>
                  <a:pt x="-451" y="17614"/>
                  <a:pt x="173" y="23010"/>
                </a:cubicBezTo>
                <a:cubicBezTo>
                  <a:pt x="797" y="28406"/>
                  <a:pt x="4766" y="37325"/>
                  <a:pt x="7397" y="40402"/>
                </a:cubicBezTo>
                <a:cubicBezTo>
                  <a:pt x="10028" y="43479"/>
                  <a:pt x="14532" y="41294"/>
                  <a:pt x="15959" y="41472"/>
                </a:cubicBezTo>
              </a:path>
            </a:pathLst>
          </a:custGeom>
          <a:noFill/>
          <a:ln cap="flat" cmpd="sng" w="38100">
            <a:solidFill>
              <a:srgbClr val="00FF00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70" name="Google Shape;70;p15"/>
          <p:cNvSpPr/>
          <p:nvPr/>
        </p:nvSpPr>
        <p:spPr>
          <a:xfrm>
            <a:off x="1411475" y="1980250"/>
            <a:ext cx="452625" cy="990000"/>
          </a:xfrm>
          <a:custGeom>
            <a:rect b="b" l="l" r="r" t="t"/>
            <a:pathLst>
              <a:path extrusionOk="0" h="39600" w="18105">
                <a:moveTo>
                  <a:pt x="0" y="0"/>
                </a:moveTo>
                <a:cubicBezTo>
                  <a:pt x="2319" y="1026"/>
                  <a:pt x="10970" y="3701"/>
                  <a:pt x="13913" y="6154"/>
                </a:cubicBezTo>
                <a:cubicBezTo>
                  <a:pt x="16856" y="8607"/>
                  <a:pt x="17213" y="10792"/>
                  <a:pt x="17659" y="14716"/>
                </a:cubicBezTo>
                <a:cubicBezTo>
                  <a:pt x="18105" y="18640"/>
                  <a:pt x="18551" y="25999"/>
                  <a:pt x="16589" y="29700"/>
                </a:cubicBezTo>
                <a:cubicBezTo>
                  <a:pt x="14627" y="33401"/>
                  <a:pt x="8651" y="35274"/>
                  <a:pt x="5886" y="36924"/>
                </a:cubicBezTo>
                <a:cubicBezTo>
                  <a:pt x="3121" y="38574"/>
                  <a:pt x="981" y="39154"/>
                  <a:pt x="0" y="39600"/>
                </a:cubicBezTo>
              </a:path>
            </a:pathLst>
          </a:custGeom>
          <a:noFill/>
          <a:ln cap="flat" cmpd="sng" w="38100">
            <a:solidFill>
              <a:srgbClr val="00FFFF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6900" y="216425"/>
            <a:ext cx="90771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CRF: Definition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3092"/>
            <a:ext cx="9144003" cy="281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7125" y="2147475"/>
            <a:ext cx="1414276" cy="10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 Prediction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5274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300"/>
              <a:t>During training, </a:t>
            </a:r>
            <a:r>
              <a:rPr lang="en" sz="2300">
                <a:highlight>
                  <a:srgbClr val="FFFF00"/>
                </a:highlight>
              </a:rPr>
              <a:t>for each input point </a:t>
            </a:r>
            <a:r>
              <a:rPr lang="en" sz="2300"/>
              <a:t>(x, y), the </a:t>
            </a:r>
            <a:r>
              <a:rPr lang="en" sz="2300">
                <a:highlight>
                  <a:srgbClr val="FFFF00"/>
                </a:highlight>
              </a:rPr>
              <a:t>log-partition function Z</a:t>
            </a:r>
            <a:r>
              <a:rPr lang="en" sz="2300"/>
              <a:t> has to be </a:t>
            </a:r>
            <a:r>
              <a:rPr lang="en" sz="2300">
                <a:highlight>
                  <a:srgbClr val="FFFF00"/>
                </a:highlight>
              </a:rPr>
              <a:t>recalculated </a:t>
            </a:r>
            <a:r>
              <a:rPr lang="en" sz="2300">
                <a:highlight>
                  <a:schemeClr val="lt1"/>
                </a:highlight>
              </a:rPr>
              <a:t>(polynomial using belief propagation)</a:t>
            </a:r>
            <a:endParaRPr sz="2300">
              <a:highlight>
                <a:schemeClr val="lt1"/>
              </a:highlight>
            </a:endParaRPr>
          </a:p>
          <a:p>
            <a:pPr indent="-35274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300"/>
              <a:t>During testing</a:t>
            </a:r>
            <a:endParaRPr sz="2300"/>
          </a:p>
          <a:p>
            <a:pPr indent="-33115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900"/>
              <a:t>Global: </a:t>
            </a:r>
            <a:endParaRPr sz="1900"/>
          </a:p>
          <a:p>
            <a:pPr indent="-331152" lvl="2" marL="13716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AutoNum type="romanLcPeriod"/>
            </a:pPr>
            <a:r>
              <a:rPr b="1" lang="en" sz="1900">
                <a:solidFill>
                  <a:srgbClr val="FF9900"/>
                </a:solidFill>
              </a:rPr>
              <a:t>Most Probable Sequence:</a:t>
            </a:r>
            <a:endParaRPr b="1" sz="1900">
              <a:solidFill>
                <a:srgbClr val="FF9900"/>
              </a:solidFill>
            </a:endParaRPr>
          </a:p>
          <a:p>
            <a:pPr indent="-33115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argmax_{</a:t>
            </a:r>
            <a:r>
              <a:rPr lang="en" sz="1900"/>
              <a:t>𝘺</a:t>
            </a:r>
            <a:r>
              <a:rPr lang="en" sz="1900"/>
              <a:t>} 𝑷(</a:t>
            </a:r>
            <a:r>
              <a:rPr b="1" lang="en" sz="1900">
                <a:solidFill>
                  <a:srgbClr val="FF9900"/>
                </a:solidFill>
              </a:rPr>
              <a:t>𝘠</a:t>
            </a:r>
            <a:r>
              <a:rPr b="1" lang="en" sz="1900">
                <a:solidFill>
                  <a:srgbClr val="FF9900"/>
                </a:solidFill>
              </a:rPr>
              <a:t> </a:t>
            </a:r>
            <a:r>
              <a:rPr lang="en" sz="1900"/>
              <a:t>| </a:t>
            </a:r>
            <a:r>
              <a:rPr b="1" lang="en" sz="1900"/>
              <a:t>𝑿</a:t>
            </a:r>
            <a:r>
              <a:rPr lang="en" sz="1900"/>
              <a:t>) </a:t>
            </a:r>
            <a:endParaRPr sz="1900"/>
          </a:p>
          <a:p>
            <a:pPr indent="-33115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(with Viterbi Decoding Algorithm)</a:t>
            </a:r>
            <a:endParaRPr sz="1900"/>
          </a:p>
          <a:p>
            <a:pPr indent="-33115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1900"/>
              <a:t>Local:</a:t>
            </a:r>
            <a:endParaRPr sz="1900"/>
          </a:p>
          <a:p>
            <a:pPr indent="-331152" lvl="2" marL="13716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AutoNum type="romanLcPeriod"/>
            </a:pPr>
            <a:r>
              <a:rPr b="1" lang="en" sz="1900">
                <a:solidFill>
                  <a:srgbClr val="FF9900"/>
                </a:solidFill>
              </a:rPr>
              <a:t>Marginal Probability:</a:t>
            </a:r>
            <a:endParaRPr b="1" sz="1900">
              <a:solidFill>
                <a:srgbClr val="FF9900"/>
              </a:solidFill>
            </a:endParaRPr>
          </a:p>
          <a:p>
            <a:pPr indent="-33115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𝑷</a:t>
            </a:r>
            <a:r>
              <a:rPr lang="en" sz="1900"/>
              <a:t>(</a:t>
            </a:r>
            <a:r>
              <a:rPr lang="en" sz="1900">
                <a:solidFill>
                  <a:srgbClr val="FF9900"/>
                </a:solidFill>
              </a:rPr>
              <a:t>𝘺</a:t>
            </a:r>
            <a:r>
              <a:rPr b="1" lang="en" sz="1900">
                <a:solidFill>
                  <a:srgbClr val="FF9900"/>
                </a:solidFill>
              </a:rPr>
              <a:t>ᵢ </a:t>
            </a:r>
            <a:r>
              <a:rPr lang="en" sz="1900"/>
              <a:t>| </a:t>
            </a:r>
            <a:r>
              <a:rPr b="1" lang="en" sz="1900"/>
              <a:t>𝑿</a:t>
            </a:r>
            <a:r>
              <a:rPr lang="en" sz="1900"/>
              <a:t>): </a:t>
            </a:r>
            <a:endParaRPr sz="1900"/>
          </a:p>
          <a:p>
            <a:pPr indent="-331152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00"/>
              <a:t>(eg: using sum-product algorithm in factor graph)</a:t>
            </a:r>
            <a:endParaRPr sz="19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225" y="2062525"/>
            <a:ext cx="3499777" cy="165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464100" y="64025"/>
            <a:ext cx="50007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Architecture: BiRNN+CRF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00" y="1017725"/>
            <a:ext cx="2643250" cy="40447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 rot="-5400000">
            <a:off x="1271900" y="3172500"/>
            <a:ext cx="34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(Johansen et al., 2017)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4748" y="0"/>
            <a:ext cx="37009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 rot="-5400000">
            <a:off x="3557900" y="3172500"/>
            <a:ext cx="34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(Ma &amp; Hovy, 2016)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The Bidirectional RNN structure is supposed to already capture neighboring context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However, nothing is explicitly specified about the range/spread of this neighborhood.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And the </a:t>
            </a:r>
            <a:r>
              <a:rPr lang="en" sz="1600">
                <a:highlight>
                  <a:srgbClr val="FFFF00"/>
                </a:highlight>
              </a:rPr>
              <a:t>context is derived from input sequence</a:t>
            </a:r>
            <a:r>
              <a:rPr lang="en" sz="1600"/>
              <a:t>. We wish to have</a:t>
            </a:r>
            <a:r>
              <a:rPr lang="en" sz="1600">
                <a:highlight>
                  <a:srgbClr val="FFFF00"/>
                </a:highlight>
              </a:rPr>
              <a:t> context on labels</a:t>
            </a:r>
            <a:r>
              <a:rPr lang="en" sz="1600"/>
              <a:t> as well.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Motivation: </a:t>
            </a:r>
            <a:r>
              <a:rPr lang="en" sz="2000"/>
              <a:t>With</a:t>
            </a:r>
            <a:r>
              <a:rPr lang="en" sz="2000">
                <a:highlight>
                  <a:srgbClr val="FFFF00"/>
                </a:highlight>
              </a:rPr>
              <a:t> context-based approach</a:t>
            </a:r>
            <a:r>
              <a:rPr lang="en" sz="2000"/>
              <a:t>, it might be possible to explicitly specify to put extra emphasis on specific length neighborhood on both side based on which label it is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ie: incorporating insights from domain knowledge (eg: window of 65 steps)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83100" y="64025"/>
            <a:ext cx="90141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Chain CRF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0" y="574900"/>
            <a:ext cx="9014098" cy="23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0" y="3687800"/>
            <a:ext cx="9014098" cy="11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96800" y="2869675"/>
            <a:ext cx="499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Adding a Context Window: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Progress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000075"/>
            <a:ext cx="8520600" cy="37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Data Preprocessing Focused: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" sz="2000">
                <a:solidFill>
                  <a:schemeClr val="dk1"/>
                </a:solidFill>
              </a:rPr>
              <a:t>Still working on a new encoding scheme for input features ‘x’ to feed to models</a:t>
            </a:r>
            <a:endParaRPr sz="16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Experimental setup in HPC</a:t>
            </a:r>
            <a:r>
              <a:rPr lang="en" sz="2000">
                <a:solidFill>
                  <a:schemeClr val="dk1"/>
                </a:solidFill>
              </a:rPr>
              <a:t>: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LcPeriod"/>
            </a:pPr>
            <a:r>
              <a:rPr lang="en" sz="2000">
                <a:solidFill>
                  <a:schemeClr val="dk1"/>
                </a:solidFill>
              </a:rPr>
              <a:t>A CRF-based tool: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romanLcPeriod"/>
            </a:pPr>
            <a:r>
              <a:rPr lang="en" sz="2000">
                <a:solidFill>
                  <a:schemeClr val="dk1"/>
                </a:solidFill>
              </a:rPr>
              <a:t>BiRNN-CRF </a:t>
            </a:r>
            <a:r>
              <a:rPr lang="en" sz="2000">
                <a:solidFill>
                  <a:schemeClr val="dk1"/>
                </a:solidFill>
              </a:rPr>
              <a:t>(Johansen et al., 2017)</a:t>
            </a:r>
            <a:endParaRPr sz="2000">
              <a:solidFill>
                <a:schemeClr val="dk1"/>
              </a:solidFill>
            </a:endParaRPr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Tensorflow v1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LcPeriod"/>
            </a:pPr>
            <a:r>
              <a:rPr lang="en" sz="2000">
                <a:solidFill>
                  <a:schemeClr val="dk1"/>
                </a:solidFill>
              </a:rPr>
              <a:t>A non-CRF-based tool: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romanLcPeriod"/>
            </a:pPr>
            <a:r>
              <a:rPr lang="en" sz="2000">
                <a:solidFill>
                  <a:schemeClr val="dk1"/>
                </a:solidFill>
              </a:rPr>
              <a:t>CNN/BiLSTM+Attention </a:t>
            </a:r>
            <a:r>
              <a:rPr lang="en" sz="2000">
                <a:solidFill>
                  <a:schemeClr val="dk1"/>
                </a:solidFill>
              </a:rPr>
              <a:t>(Drori et al., 2018)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Adding context/extra chains in such a way that belief propagation still works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