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7" r:id="rId2"/>
    <p:sldId id="259" r:id="rId3"/>
    <p:sldId id="260" r:id="rId4"/>
    <p:sldId id="261" r:id="rId5"/>
    <p:sldId id="290" r:id="rId6"/>
    <p:sldId id="266" r:id="rId7"/>
    <p:sldId id="267" r:id="rId8"/>
    <p:sldId id="268" r:id="rId9"/>
    <p:sldId id="269" r:id="rId10"/>
    <p:sldId id="271" r:id="rId11"/>
    <p:sldId id="270" r:id="rId12"/>
    <p:sldId id="272" r:id="rId13"/>
    <p:sldId id="273" r:id="rId14"/>
    <p:sldId id="274" r:id="rId15"/>
    <p:sldId id="275" r:id="rId16"/>
    <p:sldId id="276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65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8" d="100"/>
          <a:sy n="58" d="100"/>
        </p:scale>
        <p:origin x="964" y="1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76BA9-0364-49A9-B7CC-4DE135132D5A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A4E853-B408-4C09-8553-FE1B655F9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685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</a:pPr>
            <a:fld id="{FF7B1E88-7048-408B-8BF4-315F3A9B2F2E}" type="slidenum">
              <a:rPr kumimoji="0" lang="en-US">
                <a:latin typeface="Times New Roman" panose="02020603050405020304" pitchFamily="18" charset="0"/>
              </a:rPr>
              <a:pPr algn="r">
                <a:spcBef>
                  <a:spcPct val="0"/>
                </a:spcBef>
              </a:pPr>
              <a:t>1</a:t>
            </a:fld>
            <a:endParaRPr kumimoji="0" lang="en-US">
              <a:latin typeface="Times New Roman" panose="02020603050405020304" pitchFamily="18" charset="0"/>
            </a:endParaRPr>
          </a:p>
        </p:txBody>
      </p:sp>
      <p:sp>
        <p:nvSpPr>
          <p:cNvPr id="6147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76C1329-770F-4026-8511-48D4ED060B50}" type="datetime1">
              <a:rPr kumimoji="0" 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8/28/2016</a:t>
            </a:fld>
            <a:endParaRPr kumimoji="0" lang="en-US">
              <a:latin typeface="Times New Roman" panose="02020603050405020304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23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</a:rPr>
              <a:t>also related to book exercise 1.10 about printing 1000 copies of "All work and no play makes Jack a dull boy"</a:t>
            </a:r>
          </a:p>
        </p:txBody>
      </p:sp>
      <p:sp>
        <p:nvSpPr>
          <p:cNvPr id="9220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0179FEB-7E39-485F-960C-6606A17A221A}" type="datetime1">
              <a:rPr kumimoji="0" 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8/28/2016</a:t>
            </a:fld>
            <a:endParaRPr kumimoji="0" lang="en-US">
              <a:latin typeface="Times New Roman" panose="02020603050405020304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900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</a:rPr>
              <a:t>How would we print a multiplication table?</a:t>
            </a:r>
          </a:p>
          <a:p>
            <a:r>
              <a:rPr lang="en-US" smtClean="0">
                <a:latin typeface="Arial" panose="020B0604020202020204" pitchFamily="34" charset="0"/>
              </a:rPr>
              <a:t>try printing each of the following inside the inner loop:</a:t>
            </a:r>
          </a:p>
          <a:p>
            <a:r>
              <a:rPr lang="en-US" smtClean="0">
                <a:latin typeface="Arial" panose="020B0604020202020204" pitchFamily="34" charset="0"/>
              </a:rPr>
              <a:t>System.out.print(i + " ");</a:t>
            </a:r>
          </a:p>
          <a:p>
            <a:r>
              <a:rPr lang="en-US" smtClean="0">
                <a:latin typeface="Arial" panose="020B0604020202020204" pitchFamily="34" charset="0"/>
              </a:rPr>
              <a:t>System.out.print(j + " ");</a:t>
            </a:r>
          </a:p>
          <a:p>
            <a:r>
              <a:rPr lang="en-US" smtClean="0">
                <a:latin typeface="Arial" panose="020B0604020202020204" pitchFamily="34" charset="0"/>
              </a:rPr>
              <a:t>System.out.print((i * j) + " ");</a:t>
            </a:r>
          </a:p>
        </p:txBody>
      </p:sp>
      <p:sp>
        <p:nvSpPr>
          <p:cNvPr id="26628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DC68133-6268-4BA5-8B35-80ABF4444DF6}" type="datetime1">
              <a:rPr kumimoji="0" 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8/28/2016</a:t>
            </a:fld>
            <a:endParaRPr kumimoji="0" lang="en-US">
              <a:latin typeface="Times New Roman" panose="02020603050405020304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7876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44036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D4F9AF5-D3B6-474B-A1EE-EA295AEA0B54}" type="datetime1">
              <a:rPr kumimoji="0" 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8/28/2016</a:t>
            </a:fld>
            <a:endParaRPr kumimoji="0" lang="en-US">
              <a:latin typeface="Times New Roman" panose="02020603050405020304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048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C23B2-2C33-49C6-BFF9-026DBD68224C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04D1-41F4-4A5D-98F9-E0A78F04F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119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C23B2-2C33-49C6-BFF9-026DBD68224C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04D1-41F4-4A5D-98F9-E0A78F04F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773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C23B2-2C33-49C6-BFF9-026DBD68224C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04D1-41F4-4A5D-98F9-E0A78F04F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372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C23B2-2C33-49C6-BFF9-026DBD68224C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04D1-41F4-4A5D-98F9-E0A78F04F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041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C23B2-2C33-49C6-BFF9-026DBD68224C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04D1-41F4-4A5D-98F9-E0A78F04F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007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C23B2-2C33-49C6-BFF9-026DBD68224C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04D1-41F4-4A5D-98F9-E0A78F04F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803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C23B2-2C33-49C6-BFF9-026DBD68224C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04D1-41F4-4A5D-98F9-E0A78F04F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95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C23B2-2C33-49C6-BFF9-026DBD68224C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04D1-41F4-4A5D-98F9-E0A78F04F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405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C23B2-2C33-49C6-BFF9-026DBD68224C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04D1-41F4-4A5D-98F9-E0A78F04F18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134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C23B2-2C33-49C6-BFF9-026DBD68224C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04D1-41F4-4A5D-98F9-E0A78F04F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423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C23B2-2C33-49C6-BFF9-026DBD68224C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04D1-41F4-4A5D-98F9-E0A78F04F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642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C23B2-2C33-49C6-BFF9-026DBD68224C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A04D1-41F4-4A5D-98F9-E0A78F04F18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102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03451" y="405284"/>
            <a:ext cx="7772400" cy="1470025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6000" dirty="0" err="1" smtClean="0"/>
              <a:t>CSc</a:t>
            </a:r>
            <a:r>
              <a:rPr lang="en-US" sz="6000" dirty="0" smtClean="0"/>
              <a:t> 110, Autumn 2016</a:t>
            </a:r>
            <a:endParaRPr lang="en-US" sz="60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136776" y="1533282"/>
            <a:ext cx="7839075" cy="18510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Lecture </a:t>
            </a:r>
            <a:r>
              <a:rPr lang="en-US" dirty="0"/>
              <a:t>4</a:t>
            </a:r>
            <a:r>
              <a:rPr lang="en-US" dirty="0" smtClean="0"/>
              <a:t>: The </a:t>
            </a:r>
            <a:r>
              <a:rPr lang="en-US" dirty="0" smtClean="0">
                <a:latin typeface="Courier New" panose="02070309020205020404" pitchFamily="49" charset="0"/>
              </a:rPr>
              <a:t>for</a:t>
            </a:r>
            <a:r>
              <a:rPr lang="en-US" dirty="0" smtClean="0"/>
              <a:t> </a:t>
            </a:r>
            <a:r>
              <a:rPr lang="en-US" dirty="0" smtClean="0"/>
              <a:t>Loop</a:t>
            </a:r>
            <a:endParaRPr lang="en-US" dirty="0"/>
          </a:p>
          <a:p>
            <a:pPr marL="0" indent="0" algn="ctr">
              <a:buNone/>
            </a:pPr>
            <a:r>
              <a:rPr lang="en-US" sz="1800" dirty="0" smtClean="0"/>
              <a:t>Adapted from slides by Marty </a:t>
            </a:r>
            <a:r>
              <a:rPr lang="en-US" sz="1800" dirty="0" err="1" smtClean="0"/>
              <a:t>Stepp</a:t>
            </a:r>
            <a:r>
              <a:rPr lang="en-US" sz="1800" dirty="0" smtClean="0"/>
              <a:t> and Stuart </a:t>
            </a:r>
            <a:r>
              <a:rPr lang="en-US" sz="1800" dirty="0" err="1" smtClean="0"/>
              <a:t>Reges</a:t>
            </a:r>
            <a:r>
              <a:rPr lang="en-US" sz="1800" dirty="0" smtClean="0"/>
              <a:t> </a:t>
            </a:r>
            <a:endParaRPr lang="en-US" sz="1800" dirty="0" smtClean="0"/>
          </a:p>
        </p:txBody>
      </p:sp>
      <p:pic>
        <p:nvPicPr>
          <p:cNvPr id="4" name="Picture 6" descr="2011-04-10-09945c81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8754" y="2450451"/>
            <a:ext cx="9144000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4968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Rocket Exercise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752600" y="1371600"/>
            <a:ext cx="8915400" cy="12954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smtClean="0"/>
              <a:t>Write a method that produces the following output: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8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mtClean="0">
                <a:latin typeface="Courier New" panose="02070309020205020404" pitchFamily="49" charset="0"/>
              </a:rPr>
              <a:t>	T-minus 10, 9, 8, 7, 6, 5, 4, 3, 2, 1, blastoff!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mtClean="0">
                <a:latin typeface="Courier New" panose="02070309020205020404" pitchFamily="49" charset="0"/>
              </a:rPr>
              <a:t>	The end.</a:t>
            </a:r>
          </a:p>
        </p:txBody>
      </p:sp>
    </p:spTree>
    <p:extLst>
      <p:ext uri="{BB962C8B-B14F-4D97-AF65-F5344CB8AC3E}">
        <p14:creationId xmlns:p14="http://schemas.microsoft.com/office/powerpoint/2010/main" val="29914490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urier New" panose="02070309020205020404" pitchFamily="49" charset="0"/>
              </a:rPr>
              <a:t>print</a:t>
            </a:r>
            <a:r>
              <a:rPr lang="en-US" dirty="0" smtClean="0"/>
              <a:t> (' ', end='')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765335"/>
            <a:ext cx="10515600" cy="435133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Adding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,end='' </a:t>
            </a:r>
            <a:r>
              <a:rPr lang="en-US" dirty="0" smtClean="0"/>
              <a:t>allows you to print without moving to the next line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allows you to print partial messages on the same line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</a:rPr>
              <a:t>highTemp</a:t>
            </a:r>
            <a:r>
              <a:rPr lang="en-US" dirty="0" smtClean="0">
                <a:latin typeface="Courier New" panose="02070309020205020404" pitchFamily="49" charset="0"/>
              </a:rPr>
              <a:t> = 5</a:t>
            </a:r>
          </a:p>
          <a:p>
            <a:pPr lvl="1">
              <a:buNone/>
            </a:pPr>
            <a:r>
              <a:rPr lang="en-US" dirty="0" smtClean="0">
                <a:latin typeface="Courier New" panose="02070309020205020404" pitchFamily="49" charset="0"/>
              </a:rPr>
              <a:t>	for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in range(-3, </a:t>
            </a:r>
            <a:r>
              <a:rPr lang="en-US" dirty="0" err="1" smtClean="0">
                <a:latin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</a:rPr>
              <a:t>highTemp</a:t>
            </a:r>
            <a:r>
              <a:rPr lang="en-US" dirty="0" smtClean="0">
                <a:latin typeface="Courier New" panose="02070309020205020404" pitchFamily="49" charset="0"/>
              </a:rPr>
              <a:t> / 2 + 1)):</a:t>
            </a:r>
          </a:p>
          <a:p>
            <a:pPr lvl="1"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print(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* 1.8 + 32, end=' ')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buFontTx/>
              <a:buChar char="•"/>
            </a:pPr>
            <a:r>
              <a:rPr lang="en-US" dirty="0" smtClean="0"/>
              <a:t>Output: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26.6  28.4  30.2  32.0  33.8  35.6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>
              <a:buFontTx/>
              <a:buChar char="•"/>
            </a:pPr>
            <a:r>
              <a:rPr lang="en-US" dirty="0" smtClean="0"/>
              <a:t>Either concatenate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'  ' </a:t>
            </a:r>
            <a:r>
              <a:rPr lang="en-US" dirty="0" smtClean="0"/>
              <a:t>to separate the numbers or set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end='  '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2334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Changing step size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690688"/>
            <a:ext cx="10515600" cy="4351338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Add a third number to the end of range, this is the step size</a:t>
            </a:r>
          </a:p>
          <a:p>
            <a:pPr lvl="1" eaLnBrk="1" hangingPunct="1"/>
            <a:r>
              <a:rPr lang="en-US" dirty="0" smtClean="0"/>
              <a:t>A negative number will count down instead of up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dirty="0" smtClean="0"/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print("T-minus ")</a:t>
            </a:r>
            <a:endParaRPr lang="en-US" dirty="0" smtClean="0"/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for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in range(10, 0, -1):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 print(</a:t>
            </a:r>
            <a:r>
              <a:rPr lang="en-US" dirty="0" err="1" smtClean="0">
                <a:latin typeface="Courier New" panose="02070309020205020404" pitchFamily="49" charset="0"/>
              </a:rPr>
              <a:t>str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) + ", ", end="")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print("blastoff!")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print("The end.")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dirty="0" smtClean="0"/>
              <a:t>Output: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T-minus 10, 9, 8, 7, 6, 5, 4, 3, 2, 1, blastoff!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The end.</a:t>
            </a:r>
          </a:p>
        </p:txBody>
      </p:sp>
    </p:spTree>
    <p:extLst>
      <p:ext uri="{BB962C8B-B14F-4D97-AF65-F5344CB8AC3E}">
        <p14:creationId xmlns:p14="http://schemas.microsoft.com/office/powerpoint/2010/main" val="8129179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4"/>
          <p:cNvSpPr>
            <a:spLocks noGrp="1"/>
          </p:cNvSpPr>
          <p:nvPr>
            <p:ph type="ctrTitle" idx="4294967295"/>
          </p:nvPr>
        </p:nvSpPr>
        <p:spPr>
          <a:xfrm>
            <a:off x="2189703" y="2324520"/>
            <a:ext cx="7772400" cy="147002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6000" dirty="0"/>
              <a:t>Nested loops</a:t>
            </a:r>
          </a:p>
        </p:txBody>
      </p:sp>
    </p:spTree>
    <p:extLst>
      <p:ext uri="{BB962C8B-B14F-4D97-AF65-F5344CB8AC3E}">
        <p14:creationId xmlns:p14="http://schemas.microsoft.com/office/powerpoint/2010/main" val="13056186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Nested loops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/>
              <a:t>nested loop</a:t>
            </a:r>
            <a:r>
              <a:rPr lang="en-US" dirty="0" smtClean="0"/>
              <a:t>: A loop placed inside another loop.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/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for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 in range(1, 6):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	    for j</a:t>
            </a:r>
            <a:r>
              <a:rPr lang="en-US" sz="1800" b="1" dirty="0" smtClean="0">
                <a:latin typeface="Courier New" panose="02070309020205020404" pitchFamily="49" charset="0"/>
              </a:rPr>
              <a:t> in range(1, 11):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	        </a:t>
            </a:r>
            <a:r>
              <a:rPr lang="en-US" sz="1800" b="1" dirty="0" smtClean="0">
                <a:latin typeface="Courier New" panose="02070309020205020404" pitchFamily="49" charset="0"/>
              </a:rPr>
              <a:t>print("*", end="")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    </a:t>
            </a:r>
            <a:r>
              <a:rPr lang="en-US" sz="1800" dirty="0" smtClean="0">
                <a:latin typeface="Courier New" panose="02070309020205020404" pitchFamily="49" charset="0"/>
              </a:rPr>
              <a:t>print()      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to end the line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800" dirty="0"/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1800" dirty="0"/>
          </a:p>
          <a:p>
            <a:pPr eaLnBrk="1" hangingPunct="1"/>
            <a:r>
              <a:rPr lang="en-US" dirty="0" smtClean="0"/>
              <a:t>Output: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**********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**********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**********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**********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**********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The outer loop repeats 5 times; the inner one 10 times.</a:t>
            </a:r>
          </a:p>
          <a:p>
            <a:pPr lvl="1" eaLnBrk="1" hangingPunct="1"/>
            <a:r>
              <a:rPr lang="en-US" sz="1800" dirty="0"/>
              <a:t>"sets and reps" exercise analogy</a:t>
            </a:r>
          </a:p>
        </p:txBody>
      </p:sp>
    </p:spTree>
    <p:extLst>
      <p:ext uri="{BB962C8B-B14F-4D97-AF65-F5344CB8AC3E}">
        <p14:creationId xmlns:p14="http://schemas.microsoft.com/office/powerpoint/2010/main" val="20346817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Nested </a:t>
            </a:r>
            <a:r>
              <a:rPr lang="en-US" smtClean="0">
                <a:latin typeface="Courier New" panose="02070309020205020404" pitchFamily="49" charset="0"/>
              </a:rPr>
              <a:t>for</a:t>
            </a:r>
            <a:r>
              <a:rPr lang="en-US" smtClean="0"/>
              <a:t> loop exercise</a:t>
            </a:r>
          </a:p>
        </p:txBody>
      </p:sp>
      <p:sp>
        <p:nvSpPr>
          <p:cNvPr id="1473539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What is the output of the following nested </a:t>
            </a:r>
            <a:r>
              <a:rPr lang="en-US" dirty="0" smtClean="0">
                <a:latin typeface="Courier New" panose="02070309020205020404" pitchFamily="49" charset="0"/>
              </a:rPr>
              <a:t>for</a:t>
            </a:r>
            <a:r>
              <a:rPr lang="en-US" dirty="0" smtClean="0"/>
              <a:t> loops?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700" dirty="0"/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for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 in range(1, 6):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    </a:t>
            </a:r>
            <a:r>
              <a:rPr lang="en-US" sz="1800" dirty="0" smtClean="0">
                <a:latin typeface="Courier New" panose="02070309020205020404" pitchFamily="49" charset="0"/>
              </a:rPr>
              <a:t>for j in range(1,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 + 1):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        </a:t>
            </a:r>
            <a:r>
              <a:rPr lang="en-US" sz="1800" dirty="0" smtClean="0">
                <a:latin typeface="Courier New" panose="02070309020205020404" pitchFamily="49" charset="0"/>
              </a:rPr>
              <a:t>print("*", end="")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    </a:t>
            </a:r>
            <a:r>
              <a:rPr lang="en-US" sz="1800" dirty="0" smtClean="0">
                <a:latin typeface="Courier New" panose="02070309020205020404" pitchFamily="49" charset="0"/>
              </a:rPr>
              <a:t>print()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1800" dirty="0"/>
          </a:p>
          <a:p>
            <a:pPr eaLnBrk="1" hangingPunct="1"/>
            <a:r>
              <a:rPr lang="en-US" dirty="0" smtClean="0"/>
              <a:t>Output: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*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**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***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****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*****</a:t>
            </a:r>
          </a:p>
        </p:txBody>
      </p:sp>
    </p:spTree>
    <p:extLst>
      <p:ext uri="{BB962C8B-B14F-4D97-AF65-F5344CB8AC3E}">
        <p14:creationId xmlns:p14="http://schemas.microsoft.com/office/powerpoint/2010/main" val="22108778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73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5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735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5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735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5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735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5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735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5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735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Nested </a:t>
            </a:r>
            <a:r>
              <a:rPr lang="en-US" smtClean="0">
                <a:latin typeface="Courier New" panose="02070309020205020404" pitchFamily="49" charset="0"/>
              </a:rPr>
              <a:t>for</a:t>
            </a:r>
            <a:r>
              <a:rPr lang="en-US" smtClean="0"/>
              <a:t> loop exercise</a:t>
            </a:r>
          </a:p>
        </p:txBody>
      </p:sp>
      <p:sp>
        <p:nvSpPr>
          <p:cNvPr id="1473539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What is the output of the following nested </a:t>
            </a:r>
            <a:r>
              <a:rPr lang="en-US" dirty="0" smtClean="0">
                <a:latin typeface="Courier New" panose="02070309020205020404" pitchFamily="49" charset="0"/>
              </a:rPr>
              <a:t>for</a:t>
            </a:r>
            <a:r>
              <a:rPr lang="en-US" dirty="0" smtClean="0"/>
              <a:t> loops?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700" dirty="0"/>
          </a:p>
          <a:p>
            <a:pPr lvl="1">
              <a:lnSpc>
                <a:spcPct val="8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for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 in range(1, 6):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	    for j in range(1,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 + 1):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	        </a:t>
            </a:r>
            <a:r>
              <a:rPr lang="en-US" sz="1800" dirty="0" smtClean="0">
                <a:latin typeface="Courier New" panose="02070309020205020404" pitchFamily="49" charset="0"/>
              </a:rPr>
              <a:t>print(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, </a:t>
            </a:r>
            <a:r>
              <a:rPr lang="en-US" sz="1800" dirty="0" smtClean="0">
                <a:latin typeface="Courier New" panose="02070309020205020404" pitchFamily="49" charset="0"/>
              </a:rPr>
              <a:t>end="")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	    print()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1800" dirty="0"/>
          </a:p>
          <a:p>
            <a:pPr eaLnBrk="1" hangingPunct="1"/>
            <a:r>
              <a:rPr lang="en-US" dirty="0" smtClean="0"/>
              <a:t>Output: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1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22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333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4444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55555</a:t>
            </a:r>
          </a:p>
        </p:txBody>
      </p:sp>
    </p:spTree>
    <p:extLst>
      <p:ext uri="{BB962C8B-B14F-4D97-AF65-F5344CB8AC3E}">
        <p14:creationId xmlns:p14="http://schemas.microsoft.com/office/powerpoint/2010/main" val="24937785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73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73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5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735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5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735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5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735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5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735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Complex lines</a:t>
            </a:r>
          </a:p>
        </p:txBody>
      </p:sp>
      <p:sp>
        <p:nvSpPr>
          <p:cNvPr id="47411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What nested </a:t>
            </a:r>
            <a:r>
              <a:rPr lang="en-US" dirty="0" smtClean="0">
                <a:latin typeface="Courier New" panose="02070309020205020404" pitchFamily="49" charset="0"/>
              </a:rPr>
              <a:t>for</a:t>
            </a:r>
            <a:r>
              <a:rPr lang="en-US" dirty="0" smtClean="0"/>
              <a:t> loops produce the following output?</a:t>
            </a:r>
            <a:br>
              <a:rPr lang="en-US" dirty="0" smtClean="0"/>
            </a:br>
            <a:r>
              <a:rPr lang="en-US" sz="800" dirty="0"/>
              <a:t/>
            </a:r>
            <a:br>
              <a:rPr lang="en-US" sz="800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....1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...2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..3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.4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5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We must build multiple complex lines of output using:</a:t>
            </a:r>
          </a:p>
          <a:p>
            <a:pPr lvl="1" eaLnBrk="1" hangingPunct="1"/>
            <a:r>
              <a:rPr lang="en-US" dirty="0" smtClean="0"/>
              <a:t>an </a:t>
            </a:r>
            <a:r>
              <a:rPr lang="en-US" i="1" dirty="0" smtClean="0"/>
              <a:t>outer "vertical" loop</a:t>
            </a:r>
            <a:r>
              <a:rPr lang="en-US" dirty="0" smtClean="0"/>
              <a:t> for each of the lines</a:t>
            </a:r>
          </a:p>
          <a:p>
            <a:pPr lvl="1" eaLnBrk="1" hangingPunct="1"/>
            <a:r>
              <a:rPr lang="en-US" i="1" dirty="0" smtClean="0"/>
              <a:t>inner "horizontal" loop(s)</a:t>
            </a:r>
            <a:r>
              <a:rPr lang="en-US" dirty="0" smtClean="0"/>
              <a:t> for the patterns within each line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344072" y="2591742"/>
            <a:ext cx="1524000" cy="1828800"/>
            <a:chOff x="336" y="1488"/>
            <a:chExt cx="960" cy="1440"/>
          </a:xfrm>
        </p:grpSpPr>
        <p:sp>
          <p:nvSpPr>
            <p:cNvPr id="31749" name="AutoShape 5"/>
            <p:cNvSpPr>
              <a:spLocks/>
            </p:cNvSpPr>
            <p:nvPr/>
          </p:nvSpPr>
          <p:spPr bwMode="auto">
            <a:xfrm>
              <a:off x="960" y="2016"/>
              <a:ext cx="336" cy="912"/>
            </a:xfrm>
            <a:prstGeom prst="rightBrace">
              <a:avLst>
                <a:gd name="adj1" fmla="val 22619"/>
                <a:gd name="adj2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i="1">
                  <a:solidFill>
                    <a:srgbClr val="808080"/>
                  </a:solidFill>
                </a:rPr>
                <a:t>        outer loop (loops 5 times because there are 5 lines)</a:t>
              </a:r>
            </a:p>
          </p:txBody>
        </p:sp>
        <p:sp>
          <p:nvSpPr>
            <p:cNvPr id="31750" name="AutoShape 6"/>
            <p:cNvSpPr>
              <a:spLocks/>
            </p:cNvSpPr>
            <p:nvPr/>
          </p:nvSpPr>
          <p:spPr bwMode="auto">
            <a:xfrm rot="-5400000">
              <a:off x="408" y="1416"/>
              <a:ext cx="336" cy="480"/>
            </a:xfrm>
            <a:prstGeom prst="rightBrace">
              <a:avLst>
                <a:gd name="adj1" fmla="val 11905"/>
                <a:gd name="adj2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i="1" dirty="0">
                  <a:solidFill>
                    <a:srgbClr val="808080"/>
                  </a:solidFill>
                </a:rPr>
                <a:t>inner loop (repeated characters on each line)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 i="1" dirty="0">
                <a:solidFill>
                  <a:srgbClr val="808080"/>
                </a:solidFill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2000" dirty="0">
                <a:latin typeface="Tahoma" panose="020B0604030504040204" pitchFamily="34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2000" dirty="0">
                <a:latin typeface="Tahoma" panose="020B0604030504040204" pitchFamily="34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2000" dirty="0">
                <a:latin typeface="Tahom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14620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4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741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741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Outer and inner loop</a:t>
            </a:r>
          </a:p>
        </p:txBody>
      </p:sp>
      <p:sp>
        <p:nvSpPr>
          <p:cNvPr id="475139" name="Rectangle 2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First write the outer loop, from 1 to the number of lines.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for line in range(1, 6):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</a:t>
            </a:r>
            <a:r>
              <a:rPr lang="en-US" b="1" dirty="0" smtClean="0"/>
              <a:t>...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/>
            </a:r>
            <a:br>
              <a:rPr lang="en-US" dirty="0" smtClean="0">
                <a:latin typeface="Courier New" panose="02070309020205020404" pitchFamily="49" charset="0"/>
              </a:rPr>
            </a:br>
            <a:endParaRPr lang="en-US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Now look at the line contents.  Each line has a pattern: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some dots (0 dots on the last line),  then a number</a:t>
            </a:r>
          </a:p>
          <a:p>
            <a:pPr lvl="1" eaLnBrk="1" hangingPunct="1">
              <a:lnSpc>
                <a:spcPct val="90000"/>
              </a:lnSpc>
            </a:pPr>
            <a:endParaRPr lang="en-US" sz="800" dirty="0"/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....1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...2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..3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.4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5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Observation: the number of dots is related to the line number.</a:t>
            </a:r>
            <a:endParaRPr lang="en-US" dirty="0" smtClean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02632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5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75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75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751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751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751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751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751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Mapping loops to numbers</a:t>
            </a:r>
          </a:p>
        </p:txBody>
      </p:sp>
      <p:sp>
        <p:nvSpPr>
          <p:cNvPr id="1466371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for count in range(1, 6):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print( </a:t>
            </a:r>
            <a:r>
              <a:rPr lang="en-US" b="1" dirty="0" smtClean="0"/>
              <a:t>...</a:t>
            </a:r>
            <a:r>
              <a:rPr lang="en-US" dirty="0" smtClean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)</a:t>
            </a:r>
            <a:endParaRPr lang="en-US" b="1" dirty="0" smtClean="0"/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dirty="0" smtClean="0"/>
              <a:t>What statement in the body would cause the loop to print:</a:t>
            </a: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4 7 10 13 16</a:t>
            </a:r>
            <a:br>
              <a:rPr lang="en-US" dirty="0" smtClean="0">
                <a:latin typeface="Courier New" panose="02070309020205020404" pitchFamily="49" charset="0"/>
              </a:rPr>
            </a:b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endParaRPr lang="en-US" sz="800" dirty="0"/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for </a:t>
            </a:r>
            <a:r>
              <a:rPr lang="en-US" dirty="0" smtClean="0">
                <a:latin typeface="Courier New" panose="02070309020205020404" pitchFamily="49" charset="0"/>
              </a:rPr>
              <a:t>count in </a:t>
            </a:r>
            <a:r>
              <a:rPr lang="en-US" dirty="0" smtClean="0">
                <a:latin typeface="Courier New" panose="02070309020205020404" pitchFamily="49" charset="0"/>
              </a:rPr>
              <a:t>range(1, 6):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print(</a:t>
            </a: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3 * count + 1</a:t>
            </a:r>
            <a:r>
              <a:rPr lang="en-US" dirty="0" smtClean="0">
                <a:latin typeface="Courier New" panose="02070309020205020404" pitchFamily="49" charset="0"/>
              </a:rPr>
              <a:t>, end=' ');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3596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6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6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Repetition with </a:t>
            </a:r>
            <a:r>
              <a:rPr lang="en-US" smtClean="0">
                <a:latin typeface="Courier New" panose="02070309020205020404" pitchFamily="49" charset="0"/>
              </a:rPr>
              <a:t>for</a:t>
            </a:r>
            <a:r>
              <a:rPr lang="en-US" smtClean="0"/>
              <a:t> loops</a:t>
            </a:r>
          </a:p>
        </p:txBody>
      </p:sp>
      <p:sp>
        <p:nvSpPr>
          <p:cNvPr id="48333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So far, repeating an action results in redundant code:</a:t>
            </a:r>
          </a:p>
          <a:p>
            <a:pPr lvl="1" eaLnBrk="1" hangingPunct="1">
              <a:lnSpc>
                <a:spcPct val="80000"/>
              </a:lnSpc>
            </a:pPr>
            <a:endParaRPr lang="en-US" sz="700" dirty="0"/>
          </a:p>
          <a:p>
            <a:pPr lvl="2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err="1">
                <a:latin typeface="Courier New" panose="02070309020205020404" pitchFamily="49" charset="0"/>
              </a:rPr>
              <a:t>makeBatter</a:t>
            </a:r>
            <a:r>
              <a:rPr lang="en-US" dirty="0" smtClean="0">
                <a:latin typeface="Courier New" panose="02070309020205020404" pitchFamily="49" charset="0"/>
              </a:rPr>
              <a:t>()</a:t>
            </a:r>
            <a:endParaRPr lang="en-US" dirty="0">
              <a:latin typeface="Courier New" panose="02070309020205020404" pitchFamily="49" charset="0"/>
            </a:endParaRPr>
          </a:p>
          <a:p>
            <a:pPr lvl="2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err="1">
                <a:latin typeface="Courier New" panose="02070309020205020404" pitchFamily="49" charset="0"/>
              </a:rPr>
              <a:t>bakeCookies</a:t>
            </a:r>
            <a:r>
              <a:rPr lang="en-US" dirty="0" smtClean="0">
                <a:latin typeface="Courier New" panose="02070309020205020404" pitchFamily="49" charset="0"/>
              </a:rPr>
              <a:t>()</a:t>
            </a:r>
            <a:endParaRPr lang="en-US" dirty="0">
              <a:latin typeface="Courier New" panose="02070309020205020404" pitchFamily="49" charset="0"/>
            </a:endParaRPr>
          </a:p>
          <a:p>
            <a:pPr lvl="2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err="1">
                <a:latin typeface="Courier New" panose="02070309020205020404" pitchFamily="49" charset="0"/>
              </a:rPr>
              <a:t>bakeCookies</a:t>
            </a:r>
            <a:r>
              <a:rPr lang="en-US" dirty="0" smtClean="0">
                <a:latin typeface="Courier New" panose="02070309020205020404" pitchFamily="49" charset="0"/>
              </a:rPr>
              <a:t>()</a:t>
            </a:r>
            <a:endParaRPr lang="en-US" dirty="0">
              <a:latin typeface="Courier New" panose="02070309020205020404" pitchFamily="49" charset="0"/>
            </a:endParaRPr>
          </a:p>
          <a:p>
            <a:pPr lvl="2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err="1">
                <a:latin typeface="Courier New" panose="02070309020205020404" pitchFamily="49" charset="0"/>
              </a:rPr>
              <a:t>bakeCookies</a:t>
            </a:r>
            <a:r>
              <a:rPr lang="en-US" dirty="0" smtClean="0">
                <a:latin typeface="Courier New" panose="02070309020205020404" pitchFamily="49" charset="0"/>
              </a:rPr>
              <a:t>()</a:t>
            </a:r>
            <a:endParaRPr lang="en-US" dirty="0">
              <a:latin typeface="Courier New" panose="02070309020205020404" pitchFamily="49" charset="0"/>
            </a:endParaRPr>
          </a:p>
          <a:p>
            <a:pPr lvl="2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err="1">
                <a:latin typeface="Courier New" panose="02070309020205020404" pitchFamily="49" charset="0"/>
              </a:rPr>
              <a:t>bakeCookies</a:t>
            </a:r>
            <a:r>
              <a:rPr lang="en-US" dirty="0" smtClean="0">
                <a:latin typeface="Courier New" panose="02070309020205020404" pitchFamily="49" charset="0"/>
              </a:rPr>
              <a:t>()</a:t>
            </a:r>
            <a:endParaRPr lang="en-US" dirty="0">
              <a:latin typeface="Courier New" panose="02070309020205020404" pitchFamily="49" charset="0"/>
            </a:endParaRPr>
          </a:p>
          <a:p>
            <a:pPr lvl="2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err="1">
                <a:latin typeface="Courier New" panose="02070309020205020404" pitchFamily="49" charset="0"/>
              </a:rPr>
              <a:t>bakeCookies</a:t>
            </a:r>
            <a:r>
              <a:rPr lang="en-US" dirty="0" smtClean="0">
                <a:latin typeface="Courier New" panose="02070309020205020404" pitchFamily="49" charset="0"/>
              </a:rPr>
              <a:t>()</a:t>
            </a:r>
            <a:endParaRPr lang="en-US" dirty="0">
              <a:latin typeface="Courier New" panose="02070309020205020404" pitchFamily="49" charset="0"/>
            </a:endParaRPr>
          </a:p>
          <a:p>
            <a:pPr lvl="2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err="1">
                <a:latin typeface="Courier New" panose="02070309020205020404" pitchFamily="49" charset="0"/>
              </a:rPr>
              <a:t>frostCookies</a:t>
            </a:r>
            <a:r>
              <a:rPr lang="en-US" dirty="0" smtClean="0">
                <a:latin typeface="Courier New" panose="02070309020205020404" pitchFamily="49" charset="0"/>
              </a:rPr>
              <a:t>()</a:t>
            </a:r>
            <a:endParaRPr lang="en-US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endParaRPr lang="en-US" sz="1800" dirty="0"/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Python's </a:t>
            </a:r>
            <a:r>
              <a:rPr lang="en-US" b="1" dirty="0" smtClean="0">
                <a:latin typeface="Courier New" panose="02070309020205020404" pitchFamily="49" charset="0"/>
              </a:rPr>
              <a:t>for</a:t>
            </a:r>
            <a:r>
              <a:rPr lang="en-US" b="1" dirty="0" smtClean="0"/>
              <a:t> loop</a:t>
            </a:r>
            <a:r>
              <a:rPr lang="en-US" dirty="0" smtClean="0"/>
              <a:t> statement performs a task many times.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</a:rPr>
              <a:t>mixBatter</a:t>
            </a:r>
            <a:r>
              <a:rPr lang="en-US" dirty="0" smtClean="0">
                <a:latin typeface="Courier New" panose="02070309020205020404" pitchFamily="49" charset="0"/>
              </a:rPr>
              <a:t>()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endParaRPr lang="en-US" sz="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for </a:t>
            </a:r>
            <a:r>
              <a:rPr lang="en-US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i</a:t>
            </a: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in range(1, 6):    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repeat 5 times</a:t>
            </a: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	    </a:t>
            </a:r>
            <a:r>
              <a:rPr lang="en-US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bakeCookies</a:t>
            </a: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()</a:t>
            </a: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</a:rPr>
              <a:t>frostCookies</a:t>
            </a:r>
            <a:r>
              <a:rPr lang="en-US" dirty="0" smtClean="0">
                <a:latin typeface="Courier New" panose="02070309020205020404" pitchFamily="49" charset="0"/>
              </a:rPr>
              <a:t>()</a:t>
            </a:r>
            <a:endParaRPr lang="en-US" dirty="0" smtClean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0029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33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833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8333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8333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8333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292101"/>
            <a:ext cx="8229600" cy="703263"/>
          </a:xfrm>
        </p:spPr>
        <p:txBody>
          <a:bodyPr/>
          <a:lstStyle/>
          <a:p>
            <a:pPr eaLnBrk="1" hangingPunct="1"/>
            <a:r>
              <a:rPr lang="en-US" smtClean="0"/>
              <a:t>Loop tables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752600" y="990600"/>
            <a:ext cx="8915400" cy="55626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count in range(1, 6):</a:t>
            </a:r>
          </a:p>
          <a:p>
            <a:pPr marL="0" indent="0">
              <a:buNone/>
              <a:defRPr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print(…)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What statement in the body would cause the loop to print: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 smtClean="0">
                <a:latin typeface="Courier New" panose="02070309020205020404" pitchFamily="49" charset="0"/>
              </a:rPr>
              <a:t>2 7 12 17 22</a:t>
            </a:r>
          </a:p>
          <a:p>
            <a:pPr eaLnBrk="1" hangingPunct="1">
              <a:defRPr/>
            </a:pPr>
            <a:r>
              <a:rPr lang="en-US" dirty="0" smtClean="0"/>
              <a:t>To see patterns, make a table of </a:t>
            </a:r>
            <a:r>
              <a:rPr lang="en-US" dirty="0" smtClean="0">
                <a:latin typeface="Courier New" panose="02070309020205020404" pitchFamily="49" charset="0"/>
              </a:rPr>
              <a:t>count</a:t>
            </a:r>
            <a:r>
              <a:rPr lang="en-US" dirty="0" smtClean="0"/>
              <a:t> and the numbers.</a:t>
            </a:r>
          </a:p>
          <a:p>
            <a:pPr lvl="1" eaLnBrk="1" hangingPunct="1">
              <a:defRPr/>
            </a:pPr>
            <a:r>
              <a:rPr lang="en-US" dirty="0" smtClean="0"/>
              <a:t>Each time count goes up by 1, the number should go up by 5.</a:t>
            </a:r>
          </a:p>
          <a:p>
            <a:pPr lvl="1" eaLnBrk="1" hangingPunct="1">
              <a:defRPr/>
            </a:pPr>
            <a:r>
              <a:rPr lang="en-US" dirty="0" smtClean="0"/>
              <a:t>But </a:t>
            </a:r>
            <a:r>
              <a:rPr lang="en-US" dirty="0" smtClean="0">
                <a:latin typeface="Courier New" panose="02070309020205020404" pitchFamily="49" charset="0"/>
              </a:rPr>
              <a:t>count * 5</a:t>
            </a:r>
            <a:r>
              <a:rPr lang="en-US" dirty="0" smtClean="0"/>
              <a:t> is too great by 3, so we subtract 3.</a:t>
            </a:r>
          </a:p>
        </p:txBody>
      </p:sp>
      <p:graphicFrame>
        <p:nvGraphicFramePr>
          <p:cNvPr id="488452" name="Group 4"/>
          <p:cNvGraphicFramePr>
            <a:graphicFrameLocks noGrp="1"/>
          </p:cNvGraphicFramePr>
          <p:nvPr/>
        </p:nvGraphicFramePr>
        <p:xfrm>
          <a:off x="2590800" y="3886200"/>
          <a:ext cx="4279900" cy="2362200"/>
        </p:xfrm>
        <a:graphic>
          <a:graphicData uri="http://schemas.openxmlformats.org/drawingml/2006/table">
            <a:tbl>
              <a:tblPr/>
              <a:tblGrid>
                <a:gridCol w="866775"/>
                <a:gridCol w="2000250"/>
                <a:gridCol w="1412875"/>
              </a:tblGrid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count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number to print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5 * count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88482" name="Group 34"/>
          <p:cNvGraphicFramePr>
            <a:graphicFrameLocks noGrp="1"/>
          </p:cNvGraphicFramePr>
          <p:nvPr/>
        </p:nvGraphicFramePr>
        <p:xfrm>
          <a:off x="6878638" y="3889375"/>
          <a:ext cx="2417762" cy="2359026"/>
        </p:xfrm>
        <a:graphic>
          <a:graphicData uri="http://schemas.openxmlformats.org/drawingml/2006/table">
            <a:tbl>
              <a:tblPr/>
              <a:tblGrid>
                <a:gridCol w="2417762"/>
              </a:tblGrid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5 * count - 3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08441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88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Loop tables question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604562"/>
            <a:ext cx="10515600" cy="43513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What statement in the body would cause the loop to print: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17 13 9 5 1</a:t>
            </a:r>
            <a:endParaRPr lang="en-US" dirty="0" smtClean="0"/>
          </a:p>
          <a:p>
            <a:pPr eaLnBrk="1" hangingPunct="1">
              <a:buFontTx/>
              <a:buChar char="•"/>
            </a:pPr>
            <a:r>
              <a:rPr lang="en-US" dirty="0" smtClean="0"/>
              <a:t>Let's create the loop table together.</a:t>
            </a:r>
          </a:p>
          <a:p>
            <a:pPr lvl="1" eaLnBrk="1" hangingPunct="1"/>
            <a:r>
              <a:rPr lang="en-US" dirty="0" smtClean="0"/>
              <a:t>Each time </a:t>
            </a:r>
            <a:r>
              <a:rPr lang="en-US" dirty="0" smtClean="0">
                <a:latin typeface="Courier New" panose="02070309020205020404" pitchFamily="49" charset="0"/>
              </a:rPr>
              <a:t>count</a:t>
            </a:r>
            <a:r>
              <a:rPr lang="en-US" dirty="0" smtClean="0"/>
              <a:t> goes up 1, the number printed should ...</a:t>
            </a:r>
          </a:p>
          <a:p>
            <a:pPr lvl="1" eaLnBrk="1" hangingPunct="1"/>
            <a:r>
              <a:rPr lang="en-US" dirty="0" smtClean="0"/>
              <a:t>But this multiple is off by a margin of ...</a:t>
            </a:r>
          </a:p>
        </p:txBody>
      </p:sp>
      <p:graphicFrame>
        <p:nvGraphicFramePr>
          <p:cNvPr id="489476" name="Group 4"/>
          <p:cNvGraphicFramePr>
            <a:graphicFrameLocks noGrp="1"/>
          </p:cNvGraphicFramePr>
          <p:nvPr/>
        </p:nvGraphicFramePr>
        <p:xfrm>
          <a:off x="2619376" y="3886200"/>
          <a:ext cx="2867025" cy="2362200"/>
        </p:xfrm>
        <a:graphic>
          <a:graphicData uri="http://schemas.openxmlformats.org/drawingml/2006/table">
            <a:tbl>
              <a:tblPr/>
              <a:tblGrid>
                <a:gridCol w="866775"/>
                <a:gridCol w="2000250"/>
              </a:tblGrid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count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number to print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89499" name="Group 27"/>
          <p:cNvGraphicFramePr>
            <a:graphicFrameLocks noGrp="1"/>
          </p:cNvGraphicFramePr>
          <p:nvPr/>
        </p:nvGraphicFramePr>
        <p:xfrm>
          <a:off x="5486400" y="3886200"/>
          <a:ext cx="4495800" cy="2362200"/>
        </p:xfrm>
        <a:graphic>
          <a:graphicData uri="http://schemas.openxmlformats.org/drawingml/2006/table">
            <a:tbl>
              <a:tblPr/>
              <a:tblGrid>
                <a:gridCol w="2057400"/>
                <a:gridCol w="2438400"/>
              </a:tblGrid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-4 * count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-4 * count + 21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89522" name="Group 50"/>
          <p:cNvGraphicFramePr>
            <a:graphicFrameLocks noGrp="1"/>
          </p:cNvGraphicFramePr>
          <p:nvPr/>
        </p:nvGraphicFramePr>
        <p:xfrm>
          <a:off x="5486400" y="3886200"/>
          <a:ext cx="4495800" cy="2362200"/>
        </p:xfrm>
        <a:graphic>
          <a:graphicData uri="http://schemas.openxmlformats.org/drawingml/2006/table">
            <a:tbl>
              <a:tblPr/>
              <a:tblGrid>
                <a:gridCol w="2057400"/>
                <a:gridCol w="2438400"/>
              </a:tblGrid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-4 * count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ourier Ne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89545" name="Group 73"/>
          <p:cNvGraphicFramePr>
            <a:graphicFrameLocks noGrp="1"/>
          </p:cNvGraphicFramePr>
          <p:nvPr/>
        </p:nvGraphicFramePr>
        <p:xfrm>
          <a:off x="5486400" y="3886200"/>
          <a:ext cx="4495800" cy="2362200"/>
        </p:xfrm>
        <a:graphic>
          <a:graphicData uri="http://schemas.openxmlformats.org/drawingml/2006/table">
            <a:tbl>
              <a:tblPr/>
              <a:tblGrid>
                <a:gridCol w="2057400"/>
                <a:gridCol w="2438400"/>
              </a:tblGrid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ourier Ne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80673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9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9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439738"/>
            <a:ext cx="8458200" cy="703262"/>
          </a:xfrm>
        </p:spPr>
        <p:txBody>
          <a:bodyPr/>
          <a:lstStyle/>
          <a:p>
            <a:pPr eaLnBrk="1" hangingPunct="1"/>
            <a:r>
              <a:rPr lang="en-US" smtClean="0"/>
              <a:t>Another view: Slope-intercept</a:t>
            </a:r>
          </a:p>
        </p:txBody>
      </p:sp>
      <p:sp>
        <p:nvSpPr>
          <p:cNvPr id="36867" name="Content Placeholder 9"/>
          <p:cNvSpPr>
            <a:spLocks noGrp="1"/>
          </p:cNvSpPr>
          <p:nvPr>
            <p:ph idx="1"/>
          </p:nvPr>
        </p:nvSpPr>
        <p:spPr>
          <a:xfrm>
            <a:off x="1752600" y="1371600"/>
            <a:ext cx="8915400" cy="914400"/>
          </a:xfrm>
        </p:spPr>
        <p:txBody>
          <a:bodyPr/>
          <a:lstStyle/>
          <a:p>
            <a:pPr eaLnBrk="1" hangingPunct="1"/>
            <a:r>
              <a:rPr lang="en-US" smtClean="0"/>
              <a:t>The next three slides present the mathematical basis for the loop tables.  Feel free to skip it.</a:t>
            </a:r>
          </a:p>
        </p:txBody>
      </p:sp>
      <p:graphicFrame>
        <p:nvGraphicFramePr>
          <p:cNvPr id="36868" name="Object 2"/>
          <p:cNvGraphicFramePr>
            <a:graphicFrameLocks noChangeAspect="1"/>
          </p:cNvGraphicFramePr>
          <p:nvPr/>
        </p:nvGraphicFramePr>
        <p:xfrm>
          <a:off x="2133600" y="2833688"/>
          <a:ext cx="3581400" cy="2576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Chart" r:id="rId3" imgW="4114800" imgH="2959100" progId="Excel.Chart.8">
                  <p:embed/>
                </p:oleObj>
              </mc:Choice>
              <mc:Fallback>
                <p:oleObj name="Chart" r:id="rId3" imgW="4114800" imgH="2959100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833688"/>
                        <a:ext cx="3581400" cy="2576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Group 37"/>
          <p:cNvGraphicFramePr>
            <a:graphicFrameLocks/>
          </p:cNvGraphicFramePr>
          <p:nvPr/>
        </p:nvGraphicFramePr>
        <p:xfrm>
          <a:off x="5943600" y="2743201"/>
          <a:ext cx="4267200" cy="2743201"/>
        </p:xfrm>
        <a:graphic>
          <a:graphicData uri="http://schemas.openxmlformats.org/drawingml/2006/table">
            <a:tbl>
              <a:tblPr/>
              <a:tblGrid>
                <a:gridCol w="1931988"/>
                <a:gridCol w="2335212"/>
              </a:tblGrid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count (x)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number to print (</a:t>
                      </a: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y</a:t>
                      </a: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060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439738"/>
            <a:ext cx="8458200" cy="703262"/>
          </a:xfrm>
        </p:spPr>
        <p:txBody>
          <a:bodyPr/>
          <a:lstStyle/>
          <a:p>
            <a:pPr eaLnBrk="1" hangingPunct="1"/>
            <a:r>
              <a:rPr lang="en-US" smtClean="0"/>
              <a:t>Another view: Slope-intercept</a:t>
            </a:r>
          </a:p>
        </p:txBody>
      </p:sp>
      <p:sp>
        <p:nvSpPr>
          <p:cNvPr id="37891" name="Rectangle 2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1900" i="1"/>
              <a:t>Caution</a:t>
            </a:r>
            <a:r>
              <a:rPr lang="en-US" sz="1900"/>
              <a:t>: This is algebra, not assignment!</a:t>
            </a:r>
            <a:br>
              <a:rPr lang="en-US" sz="1900"/>
            </a:br>
            <a:endParaRPr lang="en-US" sz="1900"/>
          </a:p>
          <a:p>
            <a:pPr eaLnBrk="1" hangingPunct="1">
              <a:lnSpc>
                <a:spcPct val="80000"/>
              </a:lnSpc>
            </a:pPr>
            <a:r>
              <a:rPr lang="en-US" sz="1900"/>
              <a:t>Recall: slope-intercept form (</a:t>
            </a:r>
            <a:r>
              <a:rPr lang="en-US" sz="1900">
                <a:latin typeface="Courier New" panose="02070309020205020404" pitchFamily="49" charset="0"/>
              </a:rPr>
              <a:t>y = mx + b</a:t>
            </a:r>
            <a:r>
              <a:rPr lang="en-US" sz="1900"/>
              <a:t>)</a:t>
            </a:r>
            <a:br>
              <a:rPr lang="en-US" sz="1900"/>
            </a:br>
            <a:endParaRPr lang="en-US" sz="1900"/>
          </a:p>
          <a:p>
            <a:pPr eaLnBrk="1" hangingPunct="1">
              <a:lnSpc>
                <a:spcPct val="80000"/>
              </a:lnSpc>
            </a:pPr>
            <a:r>
              <a:rPr lang="en-US" sz="1900"/>
              <a:t>Slope is defined as </a:t>
            </a:r>
            <a:r>
              <a:rPr lang="ja-JP" altLang="en-US" sz="1900"/>
              <a:t>“</a:t>
            </a:r>
            <a:r>
              <a:rPr lang="en-US" altLang="ja-JP" sz="1900"/>
              <a:t>rise over run</a:t>
            </a:r>
            <a:r>
              <a:rPr lang="ja-JP" altLang="en-US" sz="1900"/>
              <a:t>”</a:t>
            </a:r>
            <a:r>
              <a:rPr lang="en-US" altLang="ja-JP" sz="1900"/>
              <a:t> (i.e. rise / run).  Since the </a:t>
            </a:r>
            <a:r>
              <a:rPr lang="ja-JP" altLang="en-US" sz="1900"/>
              <a:t>“</a:t>
            </a:r>
            <a:r>
              <a:rPr lang="en-US" altLang="ja-JP" sz="1900"/>
              <a:t>run</a:t>
            </a:r>
            <a:r>
              <a:rPr lang="ja-JP" altLang="en-US" sz="1900"/>
              <a:t>”</a:t>
            </a:r>
            <a:r>
              <a:rPr lang="en-US" altLang="ja-JP" sz="1900"/>
              <a:t> is always </a:t>
            </a:r>
            <a:r>
              <a:rPr lang="en-US" altLang="ja-JP" sz="1900">
                <a:latin typeface="Courier New" panose="02070309020205020404" pitchFamily="49" charset="0"/>
              </a:rPr>
              <a:t>1</a:t>
            </a:r>
            <a:r>
              <a:rPr lang="en-US" altLang="ja-JP" sz="1900"/>
              <a:t> (we increment along </a:t>
            </a:r>
            <a:r>
              <a:rPr lang="en-US" altLang="ja-JP" sz="1900">
                <a:latin typeface="Courier New" panose="02070309020205020404" pitchFamily="49" charset="0"/>
              </a:rPr>
              <a:t>x</a:t>
            </a:r>
            <a:r>
              <a:rPr lang="en-US" altLang="ja-JP" sz="1900"/>
              <a:t> by 1), we just need to look at the </a:t>
            </a:r>
            <a:r>
              <a:rPr lang="ja-JP" altLang="en-US" sz="1900"/>
              <a:t>“</a:t>
            </a:r>
            <a:r>
              <a:rPr lang="en-US" altLang="ja-JP" sz="1900"/>
              <a:t>rise</a:t>
            </a:r>
            <a:r>
              <a:rPr lang="ja-JP" altLang="en-US" sz="1900"/>
              <a:t>”</a:t>
            </a:r>
            <a:r>
              <a:rPr lang="en-US" altLang="ja-JP" sz="1900"/>
              <a:t>.  The rise is the difference between the </a:t>
            </a:r>
            <a:r>
              <a:rPr lang="en-US" altLang="ja-JP" sz="1900">
                <a:latin typeface="Courier New" panose="02070309020205020404" pitchFamily="49" charset="0"/>
              </a:rPr>
              <a:t>y</a:t>
            </a:r>
            <a:r>
              <a:rPr lang="en-US" altLang="ja-JP" sz="1900"/>
              <a:t> values.  Thus, the slope (</a:t>
            </a:r>
            <a:r>
              <a:rPr lang="en-US" altLang="ja-JP" sz="1900">
                <a:latin typeface="Courier New" panose="02070309020205020404" pitchFamily="49" charset="0"/>
              </a:rPr>
              <a:t>m</a:t>
            </a:r>
            <a:r>
              <a:rPr lang="en-US" altLang="ja-JP" sz="1900"/>
              <a:t>) is the difference between </a:t>
            </a:r>
            <a:r>
              <a:rPr lang="en-US" altLang="ja-JP" sz="1900">
                <a:latin typeface="Courier New" panose="02070309020205020404" pitchFamily="49" charset="0"/>
              </a:rPr>
              <a:t>y</a:t>
            </a:r>
            <a:r>
              <a:rPr lang="en-US" altLang="ja-JP" sz="1900"/>
              <a:t> values; in this case, it is </a:t>
            </a:r>
            <a:r>
              <a:rPr lang="en-US" altLang="ja-JP" sz="1900">
                <a:latin typeface="Courier New" panose="02070309020205020404" pitchFamily="49" charset="0"/>
              </a:rPr>
              <a:t>+5</a:t>
            </a:r>
            <a:r>
              <a:rPr lang="en-US" altLang="ja-JP" sz="1900"/>
              <a:t>.</a:t>
            </a:r>
            <a:br>
              <a:rPr lang="en-US" altLang="ja-JP" sz="1900"/>
            </a:br>
            <a:endParaRPr lang="en-US" altLang="ja-JP" sz="1700"/>
          </a:p>
          <a:p>
            <a:pPr eaLnBrk="1" hangingPunct="1">
              <a:lnSpc>
                <a:spcPct val="80000"/>
              </a:lnSpc>
            </a:pPr>
            <a:r>
              <a:rPr lang="en-US" sz="1900"/>
              <a:t>To compute the y-intercept (</a:t>
            </a:r>
            <a:r>
              <a:rPr lang="en-US" sz="1900">
                <a:latin typeface="Courier New" panose="02070309020205020404" pitchFamily="49" charset="0"/>
              </a:rPr>
              <a:t>b</a:t>
            </a:r>
            <a:r>
              <a:rPr lang="en-US" sz="1900"/>
              <a:t>), plug in the value of </a:t>
            </a:r>
            <a:r>
              <a:rPr lang="en-US" sz="1900">
                <a:latin typeface="Courier New" panose="02070309020205020404" pitchFamily="49" charset="0"/>
              </a:rPr>
              <a:t>y</a:t>
            </a:r>
            <a:r>
              <a:rPr lang="en-US" sz="1900"/>
              <a:t> at </a:t>
            </a:r>
            <a:r>
              <a:rPr lang="en-US" sz="1900">
                <a:latin typeface="Courier New" panose="02070309020205020404" pitchFamily="49" charset="0"/>
              </a:rPr>
              <a:t>x = 1</a:t>
            </a:r>
            <a:r>
              <a:rPr lang="en-US" sz="1900"/>
              <a:t> and solve for </a:t>
            </a:r>
            <a:r>
              <a:rPr lang="en-US" sz="1900">
                <a:latin typeface="Courier New" panose="02070309020205020404" pitchFamily="49" charset="0"/>
              </a:rPr>
              <a:t>b</a:t>
            </a:r>
            <a:r>
              <a:rPr lang="en-US" sz="1900"/>
              <a:t>.  In this case, </a:t>
            </a:r>
            <a:r>
              <a:rPr lang="en-US" sz="1900">
                <a:latin typeface="Courier New" panose="02070309020205020404" pitchFamily="49" charset="0"/>
              </a:rPr>
              <a:t>y = 2</a:t>
            </a:r>
            <a:r>
              <a:rPr lang="en-US" sz="1900"/>
              <a:t>.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700">
                <a:latin typeface="Courier New" panose="02070309020205020404" pitchFamily="49" charset="0"/>
              </a:rPr>
              <a:t>	y = m * x + b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700">
                <a:latin typeface="Courier New" panose="02070309020205020404" pitchFamily="49" charset="0"/>
              </a:rPr>
              <a:t>	2 = 5 * 1 + b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700"/>
              <a:t>	Then </a:t>
            </a:r>
            <a:r>
              <a:rPr lang="en-US" sz="1700">
                <a:latin typeface="Courier New" panose="02070309020205020404" pitchFamily="49" charset="0"/>
              </a:rPr>
              <a:t>b = -3</a:t>
            </a:r>
            <a:br>
              <a:rPr lang="en-US" sz="1700">
                <a:latin typeface="Courier New" panose="02070309020205020404" pitchFamily="49" charset="0"/>
              </a:rPr>
            </a:br>
            <a:endParaRPr lang="en-US" sz="170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900"/>
              <a:t>So the equation is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700">
                <a:latin typeface="Courier New" panose="02070309020205020404" pitchFamily="49" charset="0"/>
              </a:rPr>
              <a:t>	y = m * x + b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700">
                <a:latin typeface="Courier New" panose="02070309020205020404" pitchFamily="49" charset="0"/>
              </a:rPr>
              <a:t>	y = 5 * x – 3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700">
                <a:latin typeface="Courier New" panose="02070309020205020404" pitchFamily="49" charset="0"/>
              </a:rPr>
              <a:t>	y = 5 * count - 3</a:t>
            </a:r>
          </a:p>
        </p:txBody>
      </p:sp>
      <p:graphicFrame>
        <p:nvGraphicFramePr>
          <p:cNvPr id="176205" name="Group 77"/>
          <p:cNvGraphicFramePr>
            <a:graphicFrameLocks noGrp="1"/>
          </p:cNvGraphicFramePr>
          <p:nvPr/>
        </p:nvGraphicFramePr>
        <p:xfrm>
          <a:off x="6248400" y="4154489"/>
          <a:ext cx="4038600" cy="2170113"/>
        </p:xfrm>
        <a:graphic>
          <a:graphicData uri="http://schemas.openxmlformats.org/drawingml/2006/table">
            <a:tbl>
              <a:tblPr/>
              <a:tblGrid>
                <a:gridCol w="1828800"/>
                <a:gridCol w="2209800"/>
              </a:tblGrid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count (x)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number to print (</a:t>
                      </a: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y</a:t>
                      </a: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892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439738"/>
            <a:ext cx="8458200" cy="703262"/>
          </a:xfrm>
        </p:spPr>
        <p:txBody>
          <a:bodyPr/>
          <a:lstStyle/>
          <a:p>
            <a:pPr eaLnBrk="1" hangingPunct="1"/>
            <a:r>
              <a:rPr lang="en-US" smtClean="0"/>
              <a:t>Another view: Slope-intercept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/>
              <a:t>Algebraically, if we always take the value of </a:t>
            </a:r>
            <a:r>
              <a:rPr lang="en-US" sz="2400">
                <a:latin typeface="Courier New" panose="02070309020205020404" pitchFamily="49" charset="0"/>
              </a:rPr>
              <a:t>y</a:t>
            </a:r>
            <a:r>
              <a:rPr lang="en-US" sz="2400"/>
              <a:t> at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>
                <a:latin typeface="Courier New" panose="02070309020205020404" pitchFamily="49" charset="0"/>
              </a:rPr>
              <a:t>	x = 1</a:t>
            </a:r>
            <a:r>
              <a:rPr lang="en-US" sz="2400"/>
              <a:t>, then we can solve for </a:t>
            </a:r>
            <a:r>
              <a:rPr lang="en-US" sz="2400">
                <a:latin typeface="Courier New" panose="02070309020205020404" pitchFamily="49" charset="0"/>
              </a:rPr>
              <a:t>b</a:t>
            </a:r>
            <a:r>
              <a:rPr lang="en-US" sz="2400"/>
              <a:t> as follows: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		</a:t>
            </a:r>
            <a:r>
              <a:rPr lang="en-US" sz="2200">
                <a:latin typeface="Courier New" panose="02070309020205020404" pitchFamily="49" charset="0"/>
              </a:rPr>
              <a:t>y = m * x + b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200">
                <a:latin typeface="Courier New" panose="02070309020205020404" pitchFamily="49" charset="0"/>
              </a:rPr>
              <a:t>		y</a:t>
            </a:r>
            <a:r>
              <a:rPr lang="en-US" sz="2200" baseline="-25000">
                <a:latin typeface="Courier New" panose="02070309020205020404" pitchFamily="49" charset="0"/>
              </a:rPr>
              <a:t>1 </a:t>
            </a:r>
            <a:r>
              <a:rPr lang="en-US" sz="2200">
                <a:latin typeface="Courier New" panose="02070309020205020404" pitchFamily="49" charset="0"/>
              </a:rPr>
              <a:t>= m * 1 + b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200">
                <a:latin typeface="Courier New" panose="02070309020205020404" pitchFamily="49" charset="0"/>
              </a:rPr>
              <a:t>		y</a:t>
            </a:r>
            <a:r>
              <a:rPr lang="en-US" sz="2200" baseline="-25000">
                <a:latin typeface="Courier New" panose="02070309020205020404" pitchFamily="49" charset="0"/>
              </a:rPr>
              <a:t>1</a:t>
            </a:r>
            <a:r>
              <a:rPr lang="en-US" sz="2200">
                <a:latin typeface="Courier New" panose="02070309020205020404" pitchFamily="49" charset="0"/>
              </a:rPr>
              <a:t> = m + b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200">
                <a:latin typeface="Courier New" panose="02070309020205020404" pitchFamily="49" charset="0"/>
              </a:rPr>
              <a:t>		b = y</a:t>
            </a:r>
            <a:r>
              <a:rPr lang="en-US" sz="2200" baseline="-25000">
                <a:latin typeface="Courier New" panose="02070309020205020404" pitchFamily="49" charset="0"/>
              </a:rPr>
              <a:t>1</a:t>
            </a:r>
            <a:r>
              <a:rPr lang="en-US" sz="2200">
                <a:latin typeface="Courier New" panose="02070309020205020404" pitchFamily="49" charset="0"/>
              </a:rPr>
              <a:t> – m</a:t>
            </a:r>
            <a:br>
              <a:rPr lang="en-US" sz="2200">
                <a:latin typeface="Courier New" panose="02070309020205020404" pitchFamily="49" charset="0"/>
              </a:rPr>
            </a:br>
            <a:endParaRPr lang="en-US" sz="220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/>
              <a:t>In other words, to get the </a:t>
            </a:r>
            <a:r>
              <a:rPr lang="en-US" sz="2400">
                <a:latin typeface="Courier New" panose="02070309020205020404" pitchFamily="49" charset="0"/>
              </a:rPr>
              <a:t>y</a:t>
            </a:r>
            <a:r>
              <a:rPr lang="en-US" sz="2400"/>
              <a:t>-intercept, just subtract the slope from the first </a:t>
            </a:r>
            <a:r>
              <a:rPr lang="en-US" sz="2400">
                <a:latin typeface="Courier New" panose="02070309020205020404" pitchFamily="49" charset="0"/>
              </a:rPr>
              <a:t>y</a:t>
            </a:r>
            <a:r>
              <a:rPr lang="en-US" sz="2400"/>
              <a:t> value (</a:t>
            </a:r>
            <a:r>
              <a:rPr lang="en-US" sz="2400">
                <a:latin typeface="Courier New" panose="02070309020205020404" pitchFamily="49" charset="0"/>
              </a:rPr>
              <a:t>b = 2 – 5 = -3</a:t>
            </a:r>
            <a:r>
              <a:rPr lang="en-US" sz="2400"/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/>
              <a:t>This gets us the equation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200">
                <a:latin typeface="Courier New" panose="02070309020205020404" pitchFamily="49" charset="0"/>
              </a:rPr>
              <a:t>		y = m * x + b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200">
                <a:latin typeface="Courier New" panose="02070309020205020404" pitchFamily="49" charset="0"/>
              </a:rPr>
              <a:t>		y = 5 * x – 3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200">
                <a:latin typeface="Courier New" panose="02070309020205020404" pitchFamily="49" charset="0"/>
              </a:rPr>
              <a:t>		y = 5 * count – 3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200"/>
              <a:t>	(which is exactly the equation from the previous slides)</a:t>
            </a:r>
          </a:p>
        </p:txBody>
      </p:sp>
    </p:spTree>
    <p:extLst>
      <p:ext uri="{BB962C8B-B14F-4D97-AF65-F5344CB8AC3E}">
        <p14:creationId xmlns:p14="http://schemas.microsoft.com/office/powerpoint/2010/main" val="291438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Nested </a:t>
            </a:r>
            <a:r>
              <a:rPr lang="en-US" smtClean="0">
                <a:latin typeface="Courier New" panose="02070309020205020404" pitchFamily="49" charset="0"/>
              </a:rPr>
              <a:t>for</a:t>
            </a:r>
            <a:r>
              <a:rPr lang="en-US" smtClean="0"/>
              <a:t> loop exercise</a:t>
            </a:r>
          </a:p>
        </p:txBody>
      </p:sp>
      <p:sp>
        <p:nvSpPr>
          <p:cNvPr id="1478658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838200" y="1604566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Make a table to represent any patterns on each line.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....1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...2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..3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.4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5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To print a character multiple times, use a </a:t>
            </a:r>
            <a:r>
              <a:rPr lang="en-US" dirty="0" smtClean="0">
                <a:latin typeface="Courier New" panose="02070309020205020404" pitchFamily="49" charset="0"/>
              </a:rPr>
              <a:t>for</a:t>
            </a:r>
            <a:r>
              <a:rPr lang="en-US" dirty="0" smtClean="0"/>
              <a:t> loop.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for j in range(1, 5):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print(".")    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4 dots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</p:txBody>
      </p:sp>
      <p:graphicFrame>
        <p:nvGraphicFramePr>
          <p:cNvPr id="476165" name="Group 5"/>
          <p:cNvGraphicFramePr>
            <a:graphicFrameLocks noGrp="1"/>
          </p:cNvGraphicFramePr>
          <p:nvPr/>
        </p:nvGraphicFramePr>
        <p:xfrm>
          <a:off x="3886201" y="1997075"/>
          <a:ext cx="1973263" cy="2197102"/>
        </p:xfrm>
        <a:graphic>
          <a:graphicData uri="http://schemas.openxmlformats.org/drawingml/2006/table">
            <a:tbl>
              <a:tblPr/>
              <a:tblGrid>
                <a:gridCol w="730250"/>
                <a:gridCol w="1243013"/>
              </a:tblGrid>
              <a:tr h="3658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line</a:t>
                      </a:r>
                    </a:p>
                  </a:txBody>
                  <a:tcPr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# of dots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8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</a:p>
                  </a:txBody>
                  <a:tcPr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8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76188" name="Group 28"/>
          <p:cNvGraphicFramePr>
            <a:graphicFrameLocks noGrp="1"/>
          </p:cNvGraphicFramePr>
          <p:nvPr/>
        </p:nvGraphicFramePr>
        <p:xfrm>
          <a:off x="5867400" y="2000250"/>
          <a:ext cx="2019300" cy="2194128"/>
        </p:xfrm>
        <a:graphic>
          <a:graphicData uri="http://schemas.openxmlformats.org/drawingml/2006/table">
            <a:tbl>
              <a:tblPr/>
              <a:tblGrid>
                <a:gridCol w="2019300"/>
              </a:tblGrid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-1 * line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-1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-2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-3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-4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-5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76204" name="Group 44"/>
          <p:cNvGraphicFramePr>
            <a:graphicFrameLocks noGrp="1"/>
          </p:cNvGraphicFramePr>
          <p:nvPr/>
        </p:nvGraphicFramePr>
        <p:xfrm>
          <a:off x="7899400" y="2000250"/>
          <a:ext cx="2019300" cy="2194128"/>
        </p:xfrm>
        <a:graphic>
          <a:graphicData uri="http://schemas.openxmlformats.org/drawingml/2006/table">
            <a:tbl>
              <a:tblPr/>
              <a:tblGrid>
                <a:gridCol w="2019300"/>
              </a:tblGrid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-1 * line + 5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76220" name="Group 60"/>
          <p:cNvGraphicFramePr>
            <a:graphicFrameLocks noGrp="1"/>
          </p:cNvGraphicFramePr>
          <p:nvPr/>
        </p:nvGraphicFramePr>
        <p:xfrm>
          <a:off x="5867400" y="2000250"/>
          <a:ext cx="2019300" cy="2194128"/>
        </p:xfrm>
        <a:graphic>
          <a:graphicData uri="http://schemas.openxmlformats.org/drawingml/2006/table">
            <a:tbl>
              <a:tblPr/>
              <a:tblGrid>
                <a:gridCol w="2019300"/>
              </a:tblGrid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ourier Ne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76236" name="Group 76"/>
          <p:cNvGraphicFramePr>
            <a:graphicFrameLocks noGrp="1"/>
          </p:cNvGraphicFramePr>
          <p:nvPr/>
        </p:nvGraphicFramePr>
        <p:xfrm>
          <a:off x="7886700" y="2000250"/>
          <a:ext cx="2019300" cy="2194128"/>
        </p:xfrm>
        <a:graphic>
          <a:graphicData uri="http://schemas.openxmlformats.org/drawingml/2006/table">
            <a:tbl>
              <a:tblPr/>
              <a:tblGrid>
                <a:gridCol w="2019300"/>
              </a:tblGrid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ourier Ne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28735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6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6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86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786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786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865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7865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7865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865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7865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7865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/>
          <p:cNvSpPr>
            <a:spLocks noChangeArrowheads="1"/>
          </p:cNvSpPr>
          <p:nvPr/>
        </p:nvSpPr>
        <p:spPr bwMode="auto">
          <a:xfrm>
            <a:off x="3120851" y="3153368"/>
            <a:ext cx="609600" cy="280988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lang="en-US" sz="2000">
              <a:solidFill>
                <a:srgbClr val="FFFFFF"/>
              </a:solidFill>
            </a:endParaRPr>
          </a:p>
        </p:txBody>
      </p:sp>
      <p:sp>
        <p:nvSpPr>
          <p:cNvPr id="40963" name="Rectangle 4"/>
          <p:cNvSpPr>
            <a:spLocks noChangeArrowheads="1"/>
          </p:cNvSpPr>
          <p:nvPr/>
        </p:nvSpPr>
        <p:spPr bwMode="auto">
          <a:xfrm>
            <a:off x="5242936" y="2535568"/>
            <a:ext cx="2209800" cy="280988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lang="en-US" sz="2000">
              <a:solidFill>
                <a:srgbClr val="FFFFFF"/>
              </a:solidFill>
            </a:endParaRPr>
          </a:p>
        </p:txBody>
      </p:sp>
      <p:sp>
        <p:nvSpPr>
          <p:cNvPr id="40964" name="Rectang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6868886" cy="1325563"/>
          </a:xfrm>
        </p:spPr>
        <p:txBody>
          <a:bodyPr/>
          <a:lstStyle/>
          <a:p>
            <a:pPr eaLnBrk="1" hangingPunct="1"/>
            <a:r>
              <a:rPr lang="en-US" dirty="0" smtClean="0"/>
              <a:t>Nested </a:t>
            </a:r>
            <a:r>
              <a:rPr lang="en-US" dirty="0" smtClean="0">
                <a:latin typeface="Courier New" panose="02070309020205020404" pitchFamily="49" charset="0"/>
              </a:rPr>
              <a:t>for</a:t>
            </a:r>
            <a:r>
              <a:rPr lang="en-US" dirty="0" smtClean="0"/>
              <a:t> loop solution</a:t>
            </a:r>
          </a:p>
        </p:txBody>
      </p:sp>
      <p:sp>
        <p:nvSpPr>
          <p:cNvPr id="40965" name="Rectangle 5"/>
          <p:cNvSpPr>
            <a:spLocks noGrp="1"/>
          </p:cNvSpPr>
          <p:nvPr>
            <p:ph type="body" idx="1"/>
          </p:nvPr>
        </p:nvSpPr>
        <p:spPr>
          <a:xfrm>
            <a:off x="838200" y="1867266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Answer: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for line in range(1, 6):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for j in range(1, </a:t>
            </a:r>
            <a:r>
              <a:rPr lang="en-US" b="1" dirty="0" smtClean="0">
                <a:latin typeface="Courier New" panose="02070309020205020404" pitchFamily="49" charset="0"/>
              </a:rPr>
              <a:t>(-1 * line + </a:t>
            </a:r>
            <a:r>
              <a:rPr lang="en-US" b="1" dirty="0" smtClean="0">
                <a:latin typeface="Courier New" panose="02070309020205020404" pitchFamily="49" charset="0"/>
              </a:rPr>
              <a:t>5 + 1)</a:t>
            </a:r>
            <a:r>
              <a:rPr lang="en-US" dirty="0" smtClean="0">
                <a:latin typeface="Courier New" panose="02070309020205020404" pitchFamily="49" charset="0"/>
              </a:rPr>
              <a:t>):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    print(".", end='')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print(</a:t>
            </a:r>
            <a:r>
              <a:rPr lang="en-US" b="1" dirty="0" smtClean="0">
                <a:latin typeface="Courier New" panose="02070309020205020404" pitchFamily="49" charset="0"/>
              </a:rPr>
              <a:t>line</a:t>
            </a:r>
            <a:r>
              <a:rPr lang="en-US" dirty="0" smtClean="0">
                <a:latin typeface="Courier New" panose="02070309020205020404" pitchFamily="49" charset="0"/>
              </a:rPr>
              <a:t>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Output:</a:t>
            </a:r>
            <a:endParaRPr 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....1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...2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..3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.4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5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1132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Nested </a:t>
            </a:r>
            <a:r>
              <a:rPr lang="en-US" smtClean="0">
                <a:latin typeface="Courier New" panose="02070309020205020404" pitchFamily="49" charset="0"/>
              </a:rPr>
              <a:t>for</a:t>
            </a:r>
            <a:r>
              <a:rPr lang="en-US" smtClean="0"/>
              <a:t> loop exercise</a:t>
            </a:r>
          </a:p>
        </p:txBody>
      </p:sp>
      <p:sp>
        <p:nvSpPr>
          <p:cNvPr id="1479683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What is the output of the following nested </a:t>
            </a:r>
            <a:r>
              <a:rPr lang="en-US" dirty="0" smtClean="0">
                <a:latin typeface="Courier New" panose="02070309020205020404" pitchFamily="49" charset="0"/>
              </a:rPr>
              <a:t>for</a:t>
            </a:r>
            <a:r>
              <a:rPr lang="en-US" dirty="0" smtClean="0"/>
              <a:t> loops?</a:t>
            </a:r>
            <a:endParaRPr lang="en-US" sz="900" dirty="0"/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for line in range(1, 6):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for j in range(1, -1 * line + </a:t>
            </a:r>
            <a:r>
              <a:rPr lang="en-US" dirty="0" smtClean="0">
                <a:latin typeface="Courier New" panose="02070309020205020404" pitchFamily="49" charset="0"/>
              </a:rPr>
              <a:t>6):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    print(".", end='')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    for k in range(1, line):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        print(line, end='')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print()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Answer: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....1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...22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..333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.4444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55555</a:t>
            </a:r>
          </a:p>
        </p:txBody>
      </p:sp>
    </p:spTree>
    <p:extLst>
      <p:ext uri="{BB962C8B-B14F-4D97-AF65-F5344CB8AC3E}">
        <p14:creationId xmlns:p14="http://schemas.microsoft.com/office/powerpoint/2010/main" val="34482340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9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9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9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9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96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96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9683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Nested </a:t>
            </a:r>
            <a:r>
              <a:rPr lang="en-US" smtClean="0">
                <a:latin typeface="Courier New" panose="02070309020205020404" pitchFamily="49" charset="0"/>
              </a:rPr>
              <a:t>for</a:t>
            </a:r>
            <a:r>
              <a:rPr lang="en-US" smtClean="0"/>
              <a:t> loop exercise</a:t>
            </a:r>
          </a:p>
        </p:txBody>
      </p:sp>
      <p:sp>
        <p:nvSpPr>
          <p:cNvPr id="1520642" name="Rectangle 2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Modify the previous code to produce this output:</a:t>
            </a:r>
            <a:endParaRPr 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....1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...2.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..3..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.4...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5....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Answer:</a:t>
            </a:r>
          </a:p>
          <a:p>
            <a:pPr lvl="1" eaLnBrk="1" hangingPunct="1">
              <a:lnSpc>
                <a:spcPct val="75000"/>
              </a:lnSpc>
              <a:buFont typeface="Wingdings" panose="05000000000000000000" pitchFamily="2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for line in range(1,6):</a:t>
            </a:r>
          </a:p>
          <a:p>
            <a:pPr lvl="1" eaLnBrk="1" hangingPunct="1">
              <a:lnSpc>
                <a:spcPct val="75000"/>
              </a:lnSpc>
              <a:buFont typeface="Wingdings" panose="05000000000000000000" pitchFamily="2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for j in range(1, -1 * line + </a:t>
            </a:r>
            <a:r>
              <a:rPr lang="en-US" sz="1800" dirty="0" smtClean="0">
                <a:latin typeface="Courier New" panose="02070309020205020404" pitchFamily="49" charset="0"/>
              </a:rPr>
              <a:t>6):</a:t>
            </a:r>
            <a:endParaRPr lang="en-US" sz="1800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5000"/>
              </a:lnSpc>
              <a:buFont typeface="Wingdings" panose="05000000000000000000" pitchFamily="2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    print(".", end='')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5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b="1" dirty="0" smtClean="0">
                <a:latin typeface="Courier New" panose="02070309020205020404" pitchFamily="49" charset="0"/>
              </a:rPr>
              <a:t>print</a:t>
            </a:r>
            <a:r>
              <a:rPr lang="en-US" sz="1800" dirty="0" smtClean="0">
                <a:latin typeface="Courier New" panose="02070309020205020404" pitchFamily="49" charset="0"/>
              </a:rPr>
              <a:t>(line, end='')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5000"/>
              </a:lnSpc>
              <a:buFont typeface="Wingdings" panose="05000000000000000000" pitchFamily="2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    for </a:t>
            </a:r>
            <a:r>
              <a:rPr lang="en-US" sz="1800" b="1" dirty="0" smtClean="0">
                <a:latin typeface="Courier New" panose="02070309020205020404" pitchFamily="49" charset="0"/>
              </a:rPr>
              <a:t>j in </a:t>
            </a:r>
            <a:r>
              <a:rPr lang="en-US" sz="1800" b="1" dirty="0" smtClean="0">
                <a:latin typeface="Courier New" panose="02070309020205020404" pitchFamily="49" charset="0"/>
              </a:rPr>
              <a:t>range(1,line):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5000"/>
              </a:lnSpc>
              <a:buFont typeface="Wingdings" panose="05000000000000000000" pitchFamily="2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        </a:t>
            </a:r>
            <a:r>
              <a:rPr lang="en-US" sz="1800" b="1" dirty="0" smtClean="0">
                <a:latin typeface="Courier New" panose="02070309020205020404" pitchFamily="49" charset="0"/>
              </a:rPr>
              <a:t>print(".", end='')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5000"/>
              </a:lnSpc>
              <a:buFont typeface="Wingdings" panose="05000000000000000000" pitchFamily="2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    </a:t>
            </a:r>
            <a:r>
              <a:rPr lang="en-US" sz="1800" b="1" dirty="0" smtClean="0">
                <a:latin typeface="Courier New" panose="02070309020205020404" pitchFamily="49" charset="0"/>
              </a:rPr>
              <a:t>print()</a:t>
            </a:r>
            <a:endParaRPr lang="en-US" sz="1800" b="1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0134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06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06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06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06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06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06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064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064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0642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Modify-and-assign operators</a:t>
            </a:r>
          </a:p>
        </p:txBody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 algn="ctr">
              <a:buNone/>
              <a:tabLst>
                <a:tab pos="4113213" algn="l"/>
              </a:tabLst>
            </a:pPr>
            <a:r>
              <a:rPr lang="en-US" sz="2400" i="1" dirty="0"/>
              <a:t>shortcuts to modify a variable's value</a:t>
            </a:r>
          </a:p>
          <a:p>
            <a:pPr marL="742950" lvl="1" indent="-285750">
              <a:buNone/>
              <a:tabLst>
                <a:tab pos="4113213" algn="l"/>
              </a:tabLst>
            </a:pPr>
            <a:endParaRPr lang="en-US" sz="1600" b="1" i="1" dirty="0"/>
          </a:p>
          <a:p>
            <a:pPr marL="742950" lvl="1" indent="-285750">
              <a:buNone/>
              <a:tabLst>
                <a:tab pos="4113213" algn="l"/>
              </a:tabLst>
            </a:pPr>
            <a:r>
              <a:rPr lang="en-US" u="sng" dirty="0" smtClean="0"/>
              <a:t>Shorthand</a:t>
            </a:r>
            <a:r>
              <a:rPr lang="en-US" b="1" i="1" dirty="0" smtClean="0"/>
              <a:t>	</a:t>
            </a:r>
            <a:r>
              <a:rPr lang="en-US" u="sng" dirty="0" smtClean="0"/>
              <a:t>Equivalent longer version</a:t>
            </a:r>
          </a:p>
          <a:p>
            <a:pPr marL="742950" lvl="1" indent="-285750">
              <a:buNone/>
              <a:tabLst>
                <a:tab pos="4113213" algn="l"/>
              </a:tabLst>
            </a:pPr>
            <a:r>
              <a:rPr lang="en-US" b="1" dirty="0" smtClean="0"/>
              <a:t>variable</a:t>
            </a:r>
            <a:r>
              <a:rPr lang="en-US" dirty="0" smtClean="0">
                <a:latin typeface="Courier New" panose="02070309020205020404" pitchFamily="49" charset="0"/>
              </a:rPr>
              <a:t> += </a:t>
            </a:r>
            <a:r>
              <a:rPr lang="en-US" b="1" dirty="0" smtClean="0"/>
              <a:t>value</a:t>
            </a:r>
            <a:r>
              <a:rPr lang="en-US" dirty="0" smtClean="0">
                <a:latin typeface="Courier New" panose="02070309020205020404" pitchFamily="49" charset="0"/>
              </a:rPr>
              <a:t>;	</a:t>
            </a:r>
            <a:r>
              <a:rPr lang="en-US" b="1" dirty="0" smtClean="0"/>
              <a:t>variable</a:t>
            </a:r>
            <a:r>
              <a:rPr lang="en-US" dirty="0" smtClean="0">
                <a:latin typeface="Courier New" panose="02070309020205020404" pitchFamily="49" charset="0"/>
              </a:rPr>
              <a:t> = </a:t>
            </a:r>
            <a:r>
              <a:rPr lang="en-US" b="1" dirty="0" smtClean="0"/>
              <a:t>variable</a:t>
            </a:r>
            <a:r>
              <a:rPr lang="en-US" dirty="0" smtClean="0">
                <a:latin typeface="Courier New" panose="02070309020205020404" pitchFamily="49" charset="0"/>
              </a:rPr>
              <a:t> + </a:t>
            </a:r>
            <a:r>
              <a:rPr lang="en-US" b="1" dirty="0" smtClean="0"/>
              <a:t>value</a:t>
            </a:r>
            <a:r>
              <a:rPr lang="en-US" dirty="0" smtClean="0">
                <a:latin typeface="Courier New" panose="02070309020205020404" pitchFamily="49" charset="0"/>
              </a:rPr>
              <a:t>;</a:t>
            </a:r>
          </a:p>
          <a:p>
            <a:pPr marL="742950" lvl="1" indent="-285750">
              <a:buNone/>
              <a:tabLst>
                <a:tab pos="4113213" algn="l"/>
              </a:tabLst>
            </a:pPr>
            <a:r>
              <a:rPr lang="en-US" b="1" dirty="0" smtClean="0"/>
              <a:t>variable</a:t>
            </a:r>
            <a:r>
              <a:rPr lang="en-US" dirty="0" smtClean="0">
                <a:latin typeface="Courier New" panose="02070309020205020404" pitchFamily="49" charset="0"/>
              </a:rPr>
              <a:t> -= </a:t>
            </a:r>
            <a:r>
              <a:rPr lang="en-US" b="1" dirty="0" smtClean="0"/>
              <a:t>value</a:t>
            </a:r>
            <a:r>
              <a:rPr lang="en-US" dirty="0" smtClean="0">
                <a:latin typeface="Courier New" panose="02070309020205020404" pitchFamily="49" charset="0"/>
              </a:rPr>
              <a:t>;	</a:t>
            </a:r>
            <a:r>
              <a:rPr lang="en-US" b="1" dirty="0" smtClean="0"/>
              <a:t>variable</a:t>
            </a:r>
            <a:r>
              <a:rPr lang="en-US" dirty="0" smtClean="0">
                <a:latin typeface="Courier New" panose="02070309020205020404" pitchFamily="49" charset="0"/>
              </a:rPr>
              <a:t> = </a:t>
            </a:r>
            <a:r>
              <a:rPr lang="en-US" b="1" dirty="0" smtClean="0"/>
              <a:t>variable</a:t>
            </a:r>
            <a:r>
              <a:rPr lang="en-US" dirty="0" smtClean="0">
                <a:latin typeface="Courier New" panose="02070309020205020404" pitchFamily="49" charset="0"/>
              </a:rPr>
              <a:t> - </a:t>
            </a:r>
            <a:r>
              <a:rPr lang="en-US" b="1" dirty="0" smtClean="0"/>
              <a:t>value</a:t>
            </a:r>
            <a:r>
              <a:rPr lang="en-US" dirty="0" smtClean="0">
                <a:latin typeface="Courier New" panose="02070309020205020404" pitchFamily="49" charset="0"/>
              </a:rPr>
              <a:t>;</a:t>
            </a:r>
          </a:p>
          <a:p>
            <a:pPr marL="742950" lvl="1" indent="-285750">
              <a:buNone/>
              <a:tabLst>
                <a:tab pos="4113213" algn="l"/>
              </a:tabLst>
            </a:pPr>
            <a:r>
              <a:rPr lang="en-US" b="1" dirty="0" smtClean="0"/>
              <a:t>variable</a:t>
            </a:r>
            <a:r>
              <a:rPr lang="en-US" dirty="0" smtClean="0">
                <a:latin typeface="Courier New" panose="02070309020205020404" pitchFamily="49" charset="0"/>
              </a:rPr>
              <a:t> *= </a:t>
            </a:r>
            <a:r>
              <a:rPr lang="en-US" b="1" dirty="0" smtClean="0"/>
              <a:t>value</a:t>
            </a:r>
            <a:r>
              <a:rPr lang="en-US" dirty="0" smtClean="0">
                <a:latin typeface="Courier New" panose="02070309020205020404" pitchFamily="49" charset="0"/>
              </a:rPr>
              <a:t>;	</a:t>
            </a:r>
            <a:r>
              <a:rPr lang="en-US" b="1" dirty="0" smtClean="0"/>
              <a:t>variable</a:t>
            </a:r>
            <a:r>
              <a:rPr lang="en-US" dirty="0" smtClean="0">
                <a:latin typeface="Courier New" panose="02070309020205020404" pitchFamily="49" charset="0"/>
              </a:rPr>
              <a:t> = </a:t>
            </a:r>
            <a:r>
              <a:rPr lang="en-US" b="1" dirty="0" smtClean="0"/>
              <a:t>variable</a:t>
            </a:r>
            <a:r>
              <a:rPr lang="en-US" dirty="0" smtClean="0">
                <a:latin typeface="Courier New" panose="02070309020205020404" pitchFamily="49" charset="0"/>
              </a:rPr>
              <a:t> * </a:t>
            </a:r>
            <a:r>
              <a:rPr lang="en-US" b="1" dirty="0" smtClean="0"/>
              <a:t>value</a:t>
            </a:r>
            <a:r>
              <a:rPr lang="en-US" dirty="0" smtClean="0">
                <a:latin typeface="Courier New" panose="02070309020205020404" pitchFamily="49" charset="0"/>
              </a:rPr>
              <a:t>;</a:t>
            </a:r>
          </a:p>
          <a:p>
            <a:pPr marL="742950" lvl="1" indent="-285750">
              <a:buNone/>
              <a:tabLst>
                <a:tab pos="4113213" algn="l"/>
              </a:tabLst>
            </a:pPr>
            <a:r>
              <a:rPr lang="en-US" b="1" dirty="0" smtClean="0"/>
              <a:t>variable</a:t>
            </a:r>
            <a:r>
              <a:rPr lang="en-US" dirty="0" smtClean="0">
                <a:latin typeface="Courier New" panose="02070309020205020404" pitchFamily="49" charset="0"/>
              </a:rPr>
              <a:t> /= </a:t>
            </a:r>
            <a:r>
              <a:rPr lang="en-US" b="1" dirty="0" smtClean="0"/>
              <a:t>value</a:t>
            </a:r>
            <a:r>
              <a:rPr lang="en-US" dirty="0" smtClean="0">
                <a:latin typeface="Courier New" panose="02070309020205020404" pitchFamily="49" charset="0"/>
              </a:rPr>
              <a:t>;	</a:t>
            </a:r>
            <a:r>
              <a:rPr lang="en-US" b="1" dirty="0" smtClean="0"/>
              <a:t>variable</a:t>
            </a:r>
            <a:r>
              <a:rPr lang="en-US" dirty="0" smtClean="0">
                <a:latin typeface="Courier New" panose="02070309020205020404" pitchFamily="49" charset="0"/>
              </a:rPr>
              <a:t> = </a:t>
            </a:r>
            <a:r>
              <a:rPr lang="en-US" b="1" dirty="0" smtClean="0"/>
              <a:t>variable</a:t>
            </a:r>
            <a:r>
              <a:rPr lang="en-US" dirty="0" smtClean="0">
                <a:latin typeface="Courier New" panose="02070309020205020404" pitchFamily="49" charset="0"/>
              </a:rPr>
              <a:t> / </a:t>
            </a:r>
            <a:r>
              <a:rPr lang="en-US" b="1" dirty="0" smtClean="0"/>
              <a:t>value</a:t>
            </a:r>
            <a:r>
              <a:rPr lang="en-US" dirty="0" smtClean="0">
                <a:latin typeface="Courier New" panose="02070309020205020404" pitchFamily="49" charset="0"/>
              </a:rPr>
              <a:t>;</a:t>
            </a:r>
          </a:p>
          <a:p>
            <a:pPr marL="742950" lvl="1" indent="-285750">
              <a:buNone/>
              <a:tabLst>
                <a:tab pos="4113213" algn="l"/>
              </a:tabLst>
            </a:pPr>
            <a:r>
              <a:rPr lang="en-US" b="1" dirty="0" smtClean="0"/>
              <a:t>variable</a:t>
            </a:r>
            <a:r>
              <a:rPr lang="en-US" dirty="0" smtClean="0">
                <a:latin typeface="Courier New" panose="02070309020205020404" pitchFamily="49" charset="0"/>
              </a:rPr>
              <a:t> %= </a:t>
            </a:r>
            <a:r>
              <a:rPr lang="en-US" b="1" dirty="0" smtClean="0"/>
              <a:t>value</a:t>
            </a:r>
            <a:r>
              <a:rPr lang="en-US" dirty="0" smtClean="0">
                <a:latin typeface="Courier New" panose="02070309020205020404" pitchFamily="49" charset="0"/>
              </a:rPr>
              <a:t>;	</a:t>
            </a:r>
            <a:r>
              <a:rPr lang="en-US" b="1" dirty="0" smtClean="0"/>
              <a:t>variable</a:t>
            </a:r>
            <a:r>
              <a:rPr lang="en-US" dirty="0" smtClean="0">
                <a:latin typeface="Courier New" panose="02070309020205020404" pitchFamily="49" charset="0"/>
              </a:rPr>
              <a:t> = </a:t>
            </a:r>
            <a:r>
              <a:rPr lang="en-US" b="1" dirty="0" smtClean="0"/>
              <a:t>variable</a:t>
            </a:r>
            <a:r>
              <a:rPr lang="en-US" dirty="0" smtClean="0">
                <a:latin typeface="Courier New" panose="02070309020205020404" pitchFamily="49" charset="0"/>
              </a:rPr>
              <a:t> % </a:t>
            </a:r>
            <a:r>
              <a:rPr lang="en-US" b="1" dirty="0" smtClean="0"/>
              <a:t>value</a:t>
            </a:r>
            <a:r>
              <a:rPr lang="en-US" dirty="0" smtClean="0">
                <a:latin typeface="Courier New" panose="02070309020205020404" pitchFamily="49" charset="0"/>
              </a:rPr>
              <a:t>;</a:t>
            </a:r>
          </a:p>
          <a:p>
            <a:pPr marL="742950" lvl="1" indent="-285750">
              <a:lnSpc>
                <a:spcPct val="60000"/>
              </a:lnSpc>
              <a:buNone/>
              <a:tabLst>
                <a:tab pos="4113213" algn="l"/>
              </a:tabLst>
            </a:pPr>
            <a:endParaRPr lang="en-US" dirty="0" smtClean="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60000"/>
              </a:lnSpc>
              <a:buNone/>
              <a:tabLst>
                <a:tab pos="4113213" algn="l"/>
              </a:tabLst>
            </a:pPr>
            <a:endParaRPr lang="en-US" dirty="0" smtClean="0">
              <a:latin typeface="Courier New" panose="02070309020205020404" pitchFamily="49" charset="0"/>
            </a:endParaRPr>
          </a:p>
          <a:p>
            <a:pPr marL="742950" lvl="1" indent="-285750">
              <a:buNone/>
              <a:tabLst>
                <a:tab pos="4113213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x += 3;	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x = x + 3;</a:t>
            </a:r>
          </a:p>
          <a:p>
            <a:pPr marL="742950" lvl="1" indent="-285750">
              <a:buNone/>
              <a:tabLst>
                <a:tab pos="4113213" algn="l"/>
              </a:tabLst>
            </a:pPr>
            <a:endParaRPr lang="en-US" sz="800" dirty="0">
              <a:latin typeface="Courier New" panose="02070309020205020404" pitchFamily="49" charset="0"/>
            </a:endParaRPr>
          </a:p>
          <a:p>
            <a:pPr marL="742950" lvl="1" indent="-285750">
              <a:buNone/>
              <a:tabLst>
                <a:tab pos="4113213" algn="l"/>
              </a:tabLst>
            </a:pPr>
            <a:r>
              <a:rPr lang="en-US" dirty="0" err="1" smtClean="0">
                <a:latin typeface="Courier New" panose="02070309020205020404" pitchFamily="49" charset="0"/>
              </a:rPr>
              <a:t>gpa</a:t>
            </a:r>
            <a:r>
              <a:rPr lang="en-US" dirty="0" smtClean="0">
                <a:latin typeface="Courier New" panose="02070309020205020404" pitchFamily="49" charset="0"/>
              </a:rPr>
              <a:t> -= 0.5;	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008080"/>
                </a:solidFill>
                <a:latin typeface="Courier New" panose="02070309020205020404" pitchFamily="49" charset="0"/>
              </a:rPr>
              <a:t>gpa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= </a:t>
            </a:r>
            <a:r>
              <a:rPr lang="en-US" b="1" dirty="0" err="1" smtClean="0">
                <a:solidFill>
                  <a:srgbClr val="008080"/>
                </a:solidFill>
                <a:latin typeface="Courier New" panose="02070309020205020404" pitchFamily="49" charset="0"/>
              </a:rPr>
              <a:t>gpa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- 0.5;</a:t>
            </a:r>
          </a:p>
          <a:p>
            <a:pPr marL="742950" lvl="1" indent="-285750">
              <a:buNone/>
              <a:tabLst>
                <a:tab pos="4113213" algn="l"/>
              </a:tabLst>
            </a:pPr>
            <a:endParaRPr lang="en-US" sz="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marL="742950" lvl="1" indent="-285750">
              <a:buNone/>
              <a:tabLst>
                <a:tab pos="4113213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number *= 2;</a:t>
            </a:r>
            <a:r>
              <a:rPr lang="en-US" smtClean="0">
                <a:latin typeface="Courier New" panose="02070309020205020404" pitchFamily="49" charset="0"/>
              </a:rPr>
              <a:t>	</a:t>
            </a:r>
            <a:r>
              <a:rPr lang="en-US" b="1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number = number * 2;</a:t>
            </a:r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4314930" y="237476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7889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urier New" panose="02070309020205020404" pitchFamily="49" charset="0"/>
              </a:rPr>
              <a:t>for</a:t>
            </a:r>
            <a:r>
              <a:rPr lang="en-US" smtClean="0"/>
              <a:t> loop syntax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10000"/>
          </a:bodyPr>
          <a:lstStyle/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for </a:t>
            </a:r>
            <a:r>
              <a:rPr lang="en-US" b="1" dirty="0" smtClean="0">
                <a:cs typeface="Courier New" panose="02070309020205020404" pitchFamily="49" charset="0"/>
              </a:rPr>
              <a:t>variable</a:t>
            </a:r>
            <a:r>
              <a:rPr lang="en-US" dirty="0" smtClean="0">
                <a:latin typeface="Courier New" panose="02070309020205020404" pitchFamily="49" charset="0"/>
              </a:rPr>
              <a:t> in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 </a:t>
            </a:r>
            <a:r>
              <a:rPr lang="en-US" b="1" dirty="0" smtClean="0">
                <a:cs typeface="Courier New" panose="02070309020205020404" pitchFamily="49" charset="0"/>
              </a:rPr>
              <a:t>(start, stop)</a:t>
            </a:r>
            <a:r>
              <a:rPr lang="en-US" dirty="0" smtClean="0">
                <a:latin typeface="Courier New" panose="02070309020205020404" pitchFamily="49" charset="0"/>
              </a:rPr>
              <a:t>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</a:t>
            </a:r>
            <a:r>
              <a:rPr lang="en-US" b="1" dirty="0" smtClean="0"/>
              <a:t>statement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</a:t>
            </a:r>
            <a:r>
              <a:rPr lang="en-US" b="1" dirty="0" smtClean="0"/>
              <a:t>statement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</a:t>
            </a:r>
            <a:r>
              <a:rPr lang="en-US" dirty="0" smtClean="0"/>
              <a:t>...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</a:t>
            </a:r>
            <a:r>
              <a:rPr lang="en-US" b="1" dirty="0" smtClean="0"/>
              <a:t>statement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Set the variable equal to the start value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Repeat the following: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Check if the </a:t>
            </a:r>
            <a:r>
              <a:rPr lang="en-US" b="1" dirty="0" smtClean="0"/>
              <a:t>variable </a:t>
            </a:r>
            <a:r>
              <a:rPr lang="en-US" dirty="0" smtClean="0"/>
              <a:t>is less than the stop.  If not, stop.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Execute the </a:t>
            </a:r>
            <a:r>
              <a:rPr lang="en-US" b="1" dirty="0" smtClean="0"/>
              <a:t>statement</a:t>
            </a:r>
            <a:r>
              <a:rPr lang="en-US" dirty="0" smtClean="0"/>
              <a:t>s.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Increase the variable's value by 1.</a:t>
            </a:r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8245510" y="1825625"/>
            <a:ext cx="457200" cy="1661153"/>
            <a:chOff x="4512" y="1632"/>
            <a:chExt cx="288" cy="1056"/>
          </a:xfrm>
        </p:grpSpPr>
        <p:sp>
          <p:nvSpPr>
            <p:cNvPr id="10245" name="AutoShape 5"/>
            <p:cNvSpPr>
              <a:spLocks/>
            </p:cNvSpPr>
            <p:nvPr/>
          </p:nvSpPr>
          <p:spPr bwMode="auto">
            <a:xfrm>
              <a:off x="4512" y="1920"/>
              <a:ext cx="288" cy="768"/>
            </a:xfrm>
            <a:prstGeom prst="rightBrace">
              <a:avLst>
                <a:gd name="adj1" fmla="val 22222"/>
                <a:gd name="adj2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>
                  <a:latin typeface="Tahoma" panose="020B0604030504040204" pitchFamily="34" charset="0"/>
                </a:rPr>
                <a:t>      body</a:t>
              </a:r>
            </a:p>
          </p:txBody>
        </p:sp>
        <p:sp>
          <p:nvSpPr>
            <p:cNvPr id="10246" name="AutoShape 6"/>
            <p:cNvSpPr>
              <a:spLocks/>
            </p:cNvSpPr>
            <p:nvPr/>
          </p:nvSpPr>
          <p:spPr bwMode="auto">
            <a:xfrm>
              <a:off x="4512" y="1632"/>
              <a:ext cx="288" cy="240"/>
            </a:xfrm>
            <a:prstGeom prst="rightBrace">
              <a:avLst>
                <a:gd name="adj1" fmla="val 8333"/>
                <a:gd name="adj2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>
                  <a:latin typeface="Tahoma" panose="020B0604030504040204" pitchFamily="34" charset="0"/>
                </a:rPr>
                <a:t>      header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753894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Control structures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Control structure</a:t>
            </a:r>
            <a:r>
              <a:rPr lang="en-US" smtClean="0"/>
              <a:t>: a programming construct that affects the flow of a program's execution</a:t>
            </a:r>
          </a:p>
          <a:p>
            <a:endParaRPr lang="en-US" smtClean="0"/>
          </a:p>
          <a:p>
            <a:r>
              <a:rPr lang="en-US" smtClean="0"/>
              <a:t>Controlled code may include one or more statements</a:t>
            </a:r>
          </a:p>
          <a:p>
            <a:endParaRPr lang="en-US" smtClean="0"/>
          </a:p>
          <a:p>
            <a:r>
              <a:rPr lang="en-US" smtClean="0"/>
              <a:t>The for loop is an example of a looping control structure</a:t>
            </a:r>
          </a:p>
        </p:txBody>
      </p:sp>
    </p:spTree>
    <p:extLst>
      <p:ext uri="{BB962C8B-B14F-4D97-AF65-F5344CB8AC3E}">
        <p14:creationId xmlns:p14="http://schemas.microsoft.com/office/powerpoint/2010/main" val="92213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Indentation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Python uses indentation to show that lines of code are inside control structures</a:t>
            </a:r>
          </a:p>
          <a:p>
            <a:r>
              <a:rPr lang="en-US" dirty="0" smtClean="0"/>
              <a:t>Always use only spaces </a:t>
            </a:r>
            <a:r>
              <a:rPr lang="en-US" b="1" dirty="0" smtClean="0"/>
              <a:t>or</a:t>
            </a:r>
            <a:r>
              <a:rPr lang="en-US" dirty="0" smtClean="0"/>
              <a:t> only tabs, otherwise you will get very confusing errors!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68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Repetition over a range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4294967295"/>
          </p:nvPr>
        </p:nvSpPr>
        <p:spPr/>
        <p:txBody>
          <a:bodyPr>
            <a:normAutofit fontScale="92500" lnSpcReduction="10000"/>
          </a:bodyPr>
          <a:lstStyle/>
          <a:p>
            <a:pPr lvl="1" eaLnBrk="1" hangingPunct="1">
              <a:lnSpc>
                <a:spcPct val="9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1 squared = " +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* 1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2 squared = " +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(2 *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2))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3 squared = " +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(3 * 3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4 squared = " +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(4 * 4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5 squared = " +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(5 * 5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6 squared = " +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(6 * 6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 typeface="Wingdings 2" panose="05020102010507070707" pitchFamily="18" charset="2"/>
              <a:buNone/>
            </a:pPr>
            <a:endParaRPr lang="en-US" sz="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>
              <a:spcBef>
                <a:spcPct val="0"/>
              </a:spcBef>
            </a:pPr>
            <a:r>
              <a:rPr lang="en-US" dirty="0" smtClean="0">
                <a:cs typeface="Courier New" panose="02070309020205020404" pitchFamily="49" charset="0"/>
              </a:rPr>
              <a:t>Intuition: "I want to print a line for each number from 1 to 6"</a:t>
            </a:r>
          </a:p>
          <a:p>
            <a:pPr lvl="1" eaLnBrk="1" hangingPunct="1">
              <a:lnSpc>
                <a:spcPct val="160000"/>
              </a:lnSpc>
              <a:spcBef>
                <a:spcPct val="0"/>
              </a:spcBef>
            </a:pPr>
            <a:endParaRPr lang="en-US" dirty="0" smtClean="0">
              <a:cs typeface="Courier New" panose="02070309020205020404" pitchFamily="49" charset="0"/>
            </a:endParaRPr>
          </a:p>
          <a:p>
            <a:pPr eaLnBrk="1" hangingPunct="1">
              <a:lnSpc>
                <a:spcPct val="130000"/>
              </a:lnSpc>
              <a:spcBef>
                <a:spcPct val="0"/>
              </a:spcBef>
            </a:pPr>
            <a:r>
              <a:rPr lang="en-US" dirty="0" smtClean="0">
                <a:cs typeface="Courier New" panose="02070309020205020404" pitchFamily="49" charset="0"/>
              </a:rPr>
              <a:t>The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>
                <a:cs typeface="Courier New" panose="02070309020205020404" pitchFamily="49" charset="0"/>
              </a:rPr>
              <a:t> loop does exactly that!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	</a:t>
            </a:r>
            <a:r>
              <a:rPr lang="en-US" sz="1800" dirty="0">
                <a:latin typeface="Courier New" panose="02070309020205020404" pitchFamily="49" charset="0"/>
              </a:rPr>
              <a:t>for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 in range(1, 7):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	  </a:t>
            </a:r>
            <a:r>
              <a:rPr lang="en-US" sz="1800" dirty="0" smtClean="0">
                <a:latin typeface="Courier New" panose="02070309020205020404" pitchFamily="49" charset="0"/>
              </a:rPr>
              <a:t> print(</a:t>
            </a:r>
            <a:r>
              <a:rPr lang="en-US" sz="1800" dirty="0" err="1" smtClean="0">
                <a:latin typeface="Courier New" panose="02070309020205020404" pitchFamily="49" charset="0"/>
              </a:rPr>
              <a:t>str</a:t>
            </a:r>
            <a:r>
              <a:rPr lang="en-US" sz="1800" dirty="0" smtClean="0">
                <a:latin typeface="Courier New" panose="02070309020205020404" pitchFamily="49" charset="0"/>
              </a:rPr>
              <a:t>(</a:t>
            </a:r>
            <a:r>
              <a:rPr lang="en-US" sz="18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) + </a:t>
            </a:r>
            <a:r>
              <a:rPr lang="en-US" sz="1800" dirty="0">
                <a:latin typeface="Courier New" panose="02070309020205020404" pitchFamily="49" charset="0"/>
              </a:rPr>
              <a:t>" squared = " + </a:t>
            </a:r>
            <a:r>
              <a:rPr lang="en-US" sz="1800" dirty="0" err="1" smtClean="0">
                <a:latin typeface="Courier New" panose="02070309020205020404" pitchFamily="49" charset="0"/>
              </a:rPr>
              <a:t>str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(</a:t>
            </a:r>
            <a:r>
              <a:rPr lang="en-US" sz="18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i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</a:rPr>
              <a:t>* </a:t>
            </a:r>
            <a:r>
              <a:rPr lang="en-US" sz="1800" b="1" dirty="0" err="1">
                <a:solidFill>
                  <a:srgbClr val="003399"/>
                </a:solidFill>
                <a:latin typeface="Courier New" panose="02070309020205020404" pitchFamily="49" charset="0"/>
              </a:rPr>
              <a:t>i</a:t>
            </a: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</a:rPr>
              <a:t>)</a:t>
            </a:r>
            <a:r>
              <a:rPr lang="en-US" sz="1800" dirty="0">
                <a:latin typeface="Courier New" panose="02070309020205020404" pitchFamily="49" charset="0"/>
              </a:rPr>
              <a:t>);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	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/>
          </a:p>
          <a:p>
            <a:pPr lvl="1" eaLnBrk="1" hangingPunct="1"/>
            <a:r>
              <a:rPr lang="en-US" dirty="0" smtClean="0"/>
              <a:t>"For each integer </a:t>
            </a:r>
            <a:r>
              <a:rPr lang="en-US" b="1" dirty="0" err="1" smtClean="0"/>
              <a:t>i</a:t>
            </a:r>
            <a:r>
              <a:rPr lang="en-US" dirty="0" smtClean="0"/>
              <a:t> from 1 through 6, print ..."</a:t>
            </a:r>
          </a:p>
        </p:txBody>
      </p:sp>
    </p:spTree>
    <p:extLst>
      <p:ext uri="{BB962C8B-B14F-4D97-AF65-F5344CB8AC3E}">
        <p14:creationId xmlns:p14="http://schemas.microsoft.com/office/powerpoint/2010/main" val="3297461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1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Loop walkthrough</a:t>
            </a:r>
          </a:p>
        </p:txBody>
      </p:sp>
      <p:sp>
        <p:nvSpPr>
          <p:cNvPr id="1459204" name="Rectangle 4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742950" lvl="1" indent="-285750">
              <a:buNone/>
              <a:tabLst>
                <a:tab pos="5943600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for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in range(1, 5):</a:t>
            </a:r>
          </a:p>
          <a:p>
            <a:pPr marL="742950" lvl="1" indent="-285750">
              <a:lnSpc>
                <a:spcPct val="70000"/>
              </a:lnSpc>
              <a:buNone/>
              <a:tabLst>
                <a:tab pos="5943600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    print(</a:t>
            </a:r>
            <a:r>
              <a:rPr lang="en-US" dirty="0" err="1" smtClean="0">
                <a:latin typeface="Courier New" panose="02070309020205020404" pitchFamily="49" charset="0"/>
              </a:rPr>
              <a:t>str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) + " squared = " + </a:t>
            </a:r>
            <a:r>
              <a:rPr lang="en-US" dirty="0" err="1" smtClean="0">
                <a:latin typeface="Courier New" panose="02070309020205020404" pitchFamily="49" charset="0"/>
              </a:rPr>
              <a:t>str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*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))</a:t>
            </a:r>
          </a:p>
          <a:p>
            <a:pPr marL="742950" lvl="1" indent="-285750">
              <a:lnSpc>
                <a:spcPct val="70000"/>
              </a:lnSpc>
              <a:buNone/>
              <a:tabLst>
                <a:tab pos="5943600" algn="l"/>
              </a:tabLst>
            </a:pPr>
            <a:endParaRPr lang="en-US" dirty="0" smtClean="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70000"/>
              </a:lnSpc>
              <a:buNone/>
              <a:tabLst>
                <a:tab pos="5943600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print("</a:t>
            </a:r>
            <a:r>
              <a:rPr lang="en-US" dirty="0" err="1" smtClean="0">
                <a:latin typeface="Courier New" panose="02070309020205020404" pitchFamily="49" charset="0"/>
              </a:rPr>
              <a:t>Whoo</a:t>
            </a:r>
            <a:r>
              <a:rPr lang="en-US" dirty="0" smtClean="0">
                <a:latin typeface="Courier New" panose="02070309020205020404" pitchFamily="49" charset="0"/>
              </a:rPr>
              <a:t>!")</a:t>
            </a:r>
            <a:endParaRPr lang="en-US" sz="900" dirty="0"/>
          </a:p>
          <a:p>
            <a:pPr marL="742950" lvl="1" indent="-285750">
              <a:lnSpc>
                <a:spcPct val="70000"/>
              </a:lnSpc>
              <a:buNone/>
              <a:tabLst>
                <a:tab pos="5943600" algn="l"/>
              </a:tabLst>
            </a:pPr>
            <a:endParaRPr lang="en-US" dirty="0" smtClean="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70000"/>
              </a:lnSpc>
              <a:buNone/>
              <a:tabLst>
                <a:tab pos="5943600" algn="l"/>
              </a:tabLst>
            </a:pPr>
            <a:endParaRPr lang="en-US" dirty="0" smtClean="0">
              <a:latin typeface="Courier New" panose="02070309020205020404" pitchFamily="49" charset="0"/>
            </a:endParaRPr>
          </a:p>
          <a:p>
            <a:pPr marL="342900" indent="-342900">
              <a:buNone/>
              <a:tabLst>
                <a:tab pos="5943600" algn="l"/>
              </a:tabLst>
            </a:pPr>
            <a:r>
              <a:rPr lang="en-US" sz="2000" dirty="0"/>
              <a:t>	Output:</a:t>
            </a:r>
            <a:br>
              <a:rPr lang="en-US" sz="2000" dirty="0"/>
            </a:br>
            <a:endParaRPr lang="en-US" sz="800" dirty="0"/>
          </a:p>
          <a:p>
            <a:pPr marL="342900" indent="-342900">
              <a:lnSpc>
                <a:spcPct val="70000"/>
              </a:lnSpc>
              <a:buNone/>
              <a:tabLst>
                <a:tab pos="5943600" algn="l"/>
              </a:tabLst>
            </a:pPr>
            <a:r>
              <a:rPr lang="en-US" sz="2000" dirty="0">
                <a:latin typeface="Courier New" panose="02070309020205020404" pitchFamily="49" charset="0"/>
              </a:rPr>
              <a:t>	1 squared = 1</a:t>
            </a:r>
          </a:p>
          <a:p>
            <a:pPr marL="342900" indent="-342900">
              <a:lnSpc>
                <a:spcPct val="70000"/>
              </a:lnSpc>
              <a:buNone/>
              <a:tabLst>
                <a:tab pos="5943600" algn="l"/>
              </a:tabLst>
            </a:pPr>
            <a:r>
              <a:rPr lang="en-US" sz="2000" dirty="0">
                <a:latin typeface="Courier New" panose="02070309020205020404" pitchFamily="49" charset="0"/>
              </a:rPr>
              <a:t>	2 squared = 4</a:t>
            </a:r>
          </a:p>
          <a:p>
            <a:pPr marL="342900" indent="-342900">
              <a:lnSpc>
                <a:spcPct val="70000"/>
              </a:lnSpc>
              <a:buNone/>
              <a:tabLst>
                <a:tab pos="5943600" algn="l"/>
              </a:tabLst>
            </a:pPr>
            <a:r>
              <a:rPr lang="en-US" sz="2000" dirty="0">
                <a:latin typeface="Courier New" panose="02070309020205020404" pitchFamily="49" charset="0"/>
              </a:rPr>
              <a:t>	3 squared = 9</a:t>
            </a:r>
          </a:p>
          <a:p>
            <a:pPr marL="342900" indent="-342900">
              <a:lnSpc>
                <a:spcPct val="70000"/>
              </a:lnSpc>
              <a:buNone/>
              <a:tabLst>
                <a:tab pos="5943600" algn="l"/>
              </a:tabLst>
            </a:pPr>
            <a:r>
              <a:rPr lang="en-US" sz="2000" dirty="0">
                <a:latin typeface="Courier New" panose="02070309020205020404" pitchFamily="49" charset="0"/>
              </a:rPr>
              <a:t>	4 squared = 16</a:t>
            </a:r>
          </a:p>
          <a:p>
            <a:pPr marL="342900" indent="-342900">
              <a:lnSpc>
                <a:spcPct val="70000"/>
              </a:lnSpc>
              <a:buNone/>
              <a:tabLst>
                <a:tab pos="5943600" algn="l"/>
              </a:tabLst>
            </a:pPr>
            <a:r>
              <a:rPr lang="en-US" sz="2000" dirty="0">
                <a:latin typeface="Courier New" panose="02070309020205020404" pitchFamily="49" charset="0"/>
              </a:rPr>
              <a:t>	</a:t>
            </a:r>
            <a:r>
              <a:rPr lang="en-US" sz="2000" dirty="0" err="1">
                <a:latin typeface="Courier New" panose="02070309020205020404" pitchFamily="49" charset="0"/>
              </a:rPr>
              <a:t>Whoo</a:t>
            </a:r>
            <a:r>
              <a:rPr lang="en-US" sz="2000" dirty="0">
                <a:latin typeface="Courier New" panose="02070309020205020404" pitchFamily="49" charset="0"/>
              </a:rPr>
              <a:t>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293002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92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92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92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920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920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9204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2004541" y="2317036"/>
            <a:ext cx="3079925" cy="6096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lang="en-US" sz="2000">
              <a:solidFill>
                <a:srgbClr val="FFFFFF"/>
              </a:solidFill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Multi-line loop body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print("+----+")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for </a:t>
            </a:r>
            <a:r>
              <a:rPr lang="en-US" dirty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in range(1, 4):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	    print("\\    /")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	    print("/    </a:t>
            </a:r>
            <a:r>
              <a:rPr lang="en-US" b="1" dirty="0" smtClean="0">
                <a:latin typeface="Courier New" panose="02070309020205020404" pitchFamily="49" charset="0"/>
              </a:rPr>
              <a:t>\\")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print("+----+")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dirty="0" smtClean="0"/>
              <a:t>Output:</a:t>
            </a:r>
          </a:p>
          <a:p>
            <a:pPr lvl="1" eaLnBrk="1" hangingPunct="1">
              <a:lnSpc>
                <a:spcPct val="75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+----+</a:t>
            </a:r>
          </a:p>
          <a:p>
            <a:pPr lvl="1" eaLnBrk="1" hangingPunct="1">
              <a:lnSpc>
                <a:spcPct val="75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\    /</a:t>
            </a:r>
          </a:p>
          <a:p>
            <a:pPr lvl="1" eaLnBrk="1" hangingPunct="1">
              <a:lnSpc>
                <a:spcPct val="75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/    \</a:t>
            </a:r>
          </a:p>
          <a:p>
            <a:pPr lvl="1" eaLnBrk="1" hangingPunct="1">
              <a:lnSpc>
                <a:spcPct val="75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\    /</a:t>
            </a:r>
          </a:p>
          <a:p>
            <a:pPr lvl="1" eaLnBrk="1" hangingPunct="1">
              <a:lnSpc>
                <a:spcPct val="75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/    \</a:t>
            </a:r>
          </a:p>
          <a:p>
            <a:pPr lvl="1" eaLnBrk="1" hangingPunct="1">
              <a:lnSpc>
                <a:spcPct val="75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\    /</a:t>
            </a:r>
          </a:p>
          <a:p>
            <a:pPr lvl="1" eaLnBrk="1" hangingPunct="1">
              <a:lnSpc>
                <a:spcPct val="75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/    \</a:t>
            </a:r>
          </a:p>
          <a:p>
            <a:pPr lvl="1" eaLnBrk="1" hangingPunct="1">
              <a:lnSpc>
                <a:spcPct val="75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+----+</a:t>
            </a:r>
          </a:p>
        </p:txBody>
      </p:sp>
    </p:spTree>
    <p:extLst>
      <p:ext uri="{BB962C8B-B14F-4D97-AF65-F5344CB8AC3E}">
        <p14:creationId xmlns:p14="http://schemas.microsoft.com/office/powerpoint/2010/main" val="15582882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Expressions for counter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10000"/>
          </a:bodyPr>
          <a:lstStyle/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</a:rPr>
              <a:t>highTemp</a:t>
            </a:r>
            <a:r>
              <a:rPr lang="en-US" dirty="0" smtClean="0">
                <a:latin typeface="Courier New" panose="02070309020205020404" pitchFamily="49" charset="0"/>
              </a:rPr>
              <a:t> = 5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for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in </a:t>
            </a:r>
            <a:r>
              <a:rPr lang="en-US" b="1" dirty="0" smtClean="0">
                <a:latin typeface="Courier New" panose="02070309020205020404" pitchFamily="49" charset="0"/>
              </a:rPr>
              <a:t>range(-3, </a:t>
            </a:r>
            <a:r>
              <a:rPr lang="en-US" b="1" dirty="0" err="1" smtClean="0">
                <a:latin typeface="Courier New" panose="02070309020205020404" pitchFamily="49" charset="0"/>
              </a:rPr>
              <a:t>high_temp</a:t>
            </a:r>
            <a:r>
              <a:rPr lang="en-US" b="1" dirty="0" smtClean="0">
                <a:latin typeface="Courier New" panose="02070309020205020404" pitchFamily="49" charset="0"/>
              </a:rPr>
              <a:t> // </a:t>
            </a:r>
            <a:r>
              <a:rPr lang="en-US" b="1" dirty="0" smtClean="0">
                <a:latin typeface="Courier New" panose="02070309020205020404" pitchFamily="49" charset="0"/>
              </a:rPr>
              <a:t>2 + </a:t>
            </a:r>
            <a:r>
              <a:rPr lang="en-US" b="1" dirty="0" smtClean="0">
                <a:latin typeface="Courier New" panose="02070309020205020404" pitchFamily="49" charset="0"/>
              </a:rPr>
              <a:t>1</a:t>
            </a:r>
            <a:r>
              <a:rPr lang="en-US" dirty="0" smtClean="0">
                <a:latin typeface="Courier New" panose="02070309020205020404" pitchFamily="49" charset="0"/>
              </a:rPr>
              <a:t>):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print(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* 1.8 + 32)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dirty="0" smtClean="0"/>
              <a:t>Output: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26.6</a:t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28.4</a:t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30.2</a:t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32.0</a:t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33.8</a:t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35.6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559459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1249</TotalTime>
  <Words>945</Words>
  <Application>Microsoft Office PowerPoint</Application>
  <PresentationFormat>Widescreen</PresentationFormat>
  <Paragraphs>457</Paragraphs>
  <Slides>29</Slides>
  <Notes>4</Notes>
  <HiddenSlides>2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42" baseType="lpstr">
      <vt:lpstr>ＭＳ Ｐゴシック</vt:lpstr>
      <vt:lpstr>ＭＳ Ｐゴシック</vt:lpstr>
      <vt:lpstr>Arial</vt:lpstr>
      <vt:lpstr>Calibri</vt:lpstr>
      <vt:lpstr>Calibri Light</vt:lpstr>
      <vt:lpstr>Courier New</vt:lpstr>
      <vt:lpstr>Tahoma</vt:lpstr>
      <vt:lpstr>Times New Roman</vt:lpstr>
      <vt:lpstr>Verdana</vt:lpstr>
      <vt:lpstr>Wingdings</vt:lpstr>
      <vt:lpstr>Wingdings 2</vt:lpstr>
      <vt:lpstr>Office Theme</vt:lpstr>
      <vt:lpstr>Chart</vt:lpstr>
      <vt:lpstr>CSc 110, Autumn 2016</vt:lpstr>
      <vt:lpstr>Repetition with for loops</vt:lpstr>
      <vt:lpstr>for loop syntax</vt:lpstr>
      <vt:lpstr>Control structures</vt:lpstr>
      <vt:lpstr>Indentation </vt:lpstr>
      <vt:lpstr>Repetition over a range</vt:lpstr>
      <vt:lpstr>Loop walkthrough</vt:lpstr>
      <vt:lpstr>Multi-line loop body</vt:lpstr>
      <vt:lpstr>Expressions for counter</vt:lpstr>
      <vt:lpstr>Rocket Exercise</vt:lpstr>
      <vt:lpstr>print (' ', end='')</vt:lpstr>
      <vt:lpstr>Changing step size</vt:lpstr>
      <vt:lpstr>Nested loops</vt:lpstr>
      <vt:lpstr>Nested loops</vt:lpstr>
      <vt:lpstr>Nested for loop exercise</vt:lpstr>
      <vt:lpstr>Nested for loop exercise</vt:lpstr>
      <vt:lpstr>Complex lines</vt:lpstr>
      <vt:lpstr>Outer and inner loop</vt:lpstr>
      <vt:lpstr>Mapping loops to numbers</vt:lpstr>
      <vt:lpstr>Loop tables</vt:lpstr>
      <vt:lpstr>Loop tables question</vt:lpstr>
      <vt:lpstr>Another view: Slope-intercept</vt:lpstr>
      <vt:lpstr>Another view: Slope-intercept</vt:lpstr>
      <vt:lpstr>Another view: Slope-intercept</vt:lpstr>
      <vt:lpstr>Nested for loop exercise</vt:lpstr>
      <vt:lpstr>Nested for loop solution</vt:lpstr>
      <vt:lpstr>Nested for loop exercise</vt:lpstr>
      <vt:lpstr>Nested for loop exercise</vt:lpstr>
      <vt:lpstr>Modify-and-assign operators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allison</cp:lastModifiedBy>
  <cp:revision>16</cp:revision>
  <dcterms:created xsi:type="dcterms:W3CDTF">2016-08-03T01:36:54Z</dcterms:created>
  <dcterms:modified xsi:type="dcterms:W3CDTF">2016-08-29T21:43:12Z</dcterms:modified>
</cp:coreProperties>
</file>