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81" r:id="rId3"/>
    <p:sldId id="282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E8BD8-D2B4-4290-A75B-56993F90210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9EF25-3790-4BC6-B088-BC8183B9A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79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F1AE4D6A-AB9C-4FE0-B5E2-FCB0F3FB554A}" type="slidenum">
              <a:rPr kumimoji="0" lang="en-US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9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51C662F-DE8B-402C-AA6C-86E47BD146C6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8/30/2016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605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01C34974-84DC-4FB6-8CF9-DB4C634C2364}" type="slidenum">
              <a:rPr kumimoji="0" lang="en-US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12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413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8FB382B-C60E-4CBF-A7BF-96096F012386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8/30/2016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584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B1C3C6E2-9FAE-496B-AAF8-2AB5E2486891}" type="slidenum">
              <a:rPr kumimoji="0" lang="en-US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15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07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1AFF362-EC89-4D67-BB65-D6311F066237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8/30/2016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815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AB2DBB1E-F6F6-46E7-B07F-6FCF19A46680}" type="slidenum">
              <a:rPr kumimoji="0" lang="en-US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16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655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25F7A9B-3A23-4AF3-B1C5-F5FD3FB48390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8/30/2016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505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61DE8098-F403-4361-B392-4439A8AB50D6}" type="slidenum">
              <a:rPr kumimoji="0" lang="en-US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17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703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5495DF4-4ED6-4081-858A-C69EDD2F753B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8/30/2016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035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75C2948-4C69-46E2-85A8-351E4AF9049C}" type="slidenum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21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871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00E7280-AED4-4887-9008-81C767EB37A7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8/30/2016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062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9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5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3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2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3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0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79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5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1B2E6-2D2A-4B42-8243-3ABD8125BA86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5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2170113" y="366382"/>
            <a:ext cx="7772400" cy="14700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6000" dirty="0" err="1" smtClean="0"/>
              <a:t>CSc</a:t>
            </a:r>
            <a:r>
              <a:rPr lang="en-US" sz="6000" dirty="0" smtClean="0"/>
              <a:t> 110, Autumn 2016</a:t>
            </a:r>
            <a:endParaRPr lang="en-US" sz="6000" dirty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2136775" y="1434473"/>
            <a:ext cx="7839075" cy="1851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</a:t>
            </a:r>
            <a:r>
              <a:rPr lang="en-US" dirty="0" smtClean="0"/>
              <a:t>5: </a:t>
            </a:r>
            <a:r>
              <a:rPr lang="en-US" dirty="0" smtClean="0"/>
              <a:t>Loop Figures and </a:t>
            </a:r>
            <a:r>
              <a:rPr lang="en-US" dirty="0" smtClean="0"/>
              <a:t>Constants</a:t>
            </a:r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4" name="Picture 3" descr="14y9uzb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2" y="3457784"/>
            <a:ext cx="91440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-244683" y="2904498"/>
            <a:ext cx="7839075" cy="1851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Can you write this in Python?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836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 Writing the code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Useful questions about the top half</a:t>
            </a:r>
            <a:r>
              <a:rPr lang="en-US" dirty="0" smtClean="0"/>
              <a:t>:</a:t>
            </a:r>
            <a:endParaRPr lang="en-US" dirty="0" smtClean="0"/>
          </a:p>
          <a:p>
            <a:pPr lvl="1" eaLnBrk="1" hangingPunct="1"/>
            <a:r>
              <a:rPr lang="en-US" dirty="0" smtClean="0"/>
              <a:t>Number of (nested) loops per line?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54380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3039496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 solution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325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the expanding pattern of &lt;&gt; for the top half of the figure.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top_half</a:t>
            </a:r>
            <a:r>
              <a:rPr lang="en-US" sz="1600" dirty="0" smtClean="0">
                <a:latin typeface="Courier New" panose="02070309020205020404" pitchFamily="49" charset="0"/>
              </a:rPr>
              <a:t>():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for </a:t>
            </a:r>
            <a:r>
              <a:rPr lang="en-US" sz="1600" dirty="0" smtClean="0">
                <a:latin typeface="Courier New" panose="02070309020205020404" pitchFamily="49" charset="0"/>
              </a:rPr>
              <a:t>line in range(1, 5):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print("|",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line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* -2 + 9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print("&lt;&gt;",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dot in range(1,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line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* 4 - 3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print(".",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print("&lt;&gt;",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line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* -2 +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8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print("|")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262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219849" y="2284326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/>
              <a:t>Class </a:t>
            </a:r>
            <a:r>
              <a:rPr lang="en-US" sz="4800" dirty="0" smtClean="0"/>
              <a:t>constants and </a:t>
            </a:r>
            <a:r>
              <a:rPr lang="en-US" sz="4800" dirty="0"/>
              <a:t>scope</a:t>
            </a:r>
          </a:p>
        </p:txBody>
      </p:sp>
    </p:spTree>
    <p:extLst>
      <p:ext uri="{BB962C8B-B14F-4D97-AF65-F5344CB8AC3E}">
        <p14:creationId xmlns:p14="http://schemas.microsoft.com/office/powerpoint/2010/main" val="33819868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Scaling the mirror</a:t>
            </a:r>
          </a:p>
        </p:txBody>
      </p:sp>
      <p:sp>
        <p:nvSpPr>
          <p:cNvPr id="18435" name="Content Placeholder 6"/>
          <p:cNvSpPr>
            <a:spLocks noGrp="1"/>
          </p:cNvSpPr>
          <p:nvPr>
            <p:ph idx="4294967295"/>
          </p:nvPr>
        </p:nvSpPr>
        <p:spPr>
          <a:xfrm>
            <a:off x="838200" y="1443788"/>
            <a:ext cx="10515600" cy="4351338"/>
          </a:xfrm>
        </p:spPr>
        <p:txBody>
          <a:bodyPr/>
          <a:lstStyle/>
          <a:p>
            <a:pPr eaLnBrk="1" hangingPunct="1"/>
            <a:r>
              <a:rPr lang="en-US" dirty="0" smtClean="0"/>
              <a:t>Let's modify our Mirror program so that it can scale.</a:t>
            </a:r>
          </a:p>
          <a:p>
            <a:pPr lvl="1" eaLnBrk="1" hangingPunct="1"/>
            <a:r>
              <a:rPr lang="en-US" dirty="0" smtClean="0"/>
              <a:t>The current mirror (left) is at size 4; the right is at size 3.</a:t>
            </a:r>
          </a:p>
          <a:p>
            <a:pPr lvl="1" eaLnBrk="1" hangingPunct="1"/>
            <a:endParaRPr lang="en-US" sz="800" dirty="0"/>
          </a:p>
          <a:p>
            <a:pPr eaLnBrk="1" hangingPunct="1"/>
            <a:r>
              <a:rPr lang="en-US" dirty="0" smtClean="0"/>
              <a:t>We'd like to structure the code so we can scale the figure by changing the code in just one place.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368551" y="3216275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7326314" y="3200401"/>
            <a:ext cx="2579687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#============#</a:t>
            </a:r>
          </a:p>
        </p:txBody>
      </p:sp>
    </p:spTree>
    <p:extLst>
      <p:ext uri="{BB962C8B-B14F-4D97-AF65-F5344CB8AC3E}">
        <p14:creationId xmlns:p14="http://schemas.microsoft.com/office/powerpoint/2010/main" val="160916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Constants</a:t>
            </a:r>
            <a:endParaRPr lang="en-US" dirty="0" smtClean="0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/>
              <a:t>constant</a:t>
            </a:r>
            <a:r>
              <a:rPr lang="en-US" dirty="0" smtClean="0"/>
              <a:t>: </a:t>
            </a:r>
            <a:r>
              <a:rPr lang="en-US" sz="2000" dirty="0"/>
              <a:t>A fixed value visible to the whole program.</a:t>
            </a:r>
          </a:p>
          <a:p>
            <a:pPr lvl="1" eaLnBrk="1" hangingPunct="1"/>
            <a:r>
              <a:rPr lang="en-US" dirty="0" smtClean="0"/>
              <a:t>value should only be set only at declaration;  shouldn't be reassigned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Syntax:</a:t>
            </a:r>
          </a:p>
          <a:p>
            <a:pPr lvl="1"/>
            <a:r>
              <a:rPr lang="en-US" dirty="0" smtClean="0"/>
              <a:t>Just like declaring a normal variable: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800" dirty="0"/>
              <a:t>	</a:t>
            </a:r>
            <a:r>
              <a:rPr lang="en-US" sz="2300" dirty="0">
                <a:latin typeface="Courier New" panose="02070309020205020404" pitchFamily="49" charset="0"/>
              </a:rPr>
              <a:t> </a:t>
            </a:r>
            <a:r>
              <a:rPr lang="en-US" sz="2300" dirty="0" smtClean="0">
                <a:latin typeface="Courier New" panose="02070309020205020404" pitchFamily="49" charset="0"/>
              </a:rPr>
              <a:t>    </a:t>
            </a:r>
            <a:r>
              <a:rPr lang="en-US" sz="2300" b="1" dirty="0" smtClean="0"/>
              <a:t>name</a:t>
            </a:r>
            <a:r>
              <a:rPr lang="en-US" sz="2300" dirty="0" smtClean="0">
                <a:latin typeface="Courier New" panose="02070309020205020404" pitchFamily="49" charset="0"/>
              </a:rPr>
              <a:t> </a:t>
            </a:r>
            <a:r>
              <a:rPr lang="en-US" sz="2300" dirty="0">
                <a:latin typeface="Courier New" panose="02070309020205020404" pitchFamily="49" charset="0"/>
              </a:rPr>
              <a:t>= </a:t>
            </a:r>
            <a:r>
              <a:rPr lang="en-US" sz="2300" b="1" dirty="0" smtClean="0"/>
              <a:t>value</a:t>
            </a:r>
            <a:endParaRPr lang="en-US" sz="25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name is usually in ALL_UPPER_CASE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Examples:</a:t>
            </a:r>
          </a:p>
          <a:p>
            <a:pPr lvl="1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</a:rPr>
              <a:t>	DAYS_IN_WEEK = </a:t>
            </a:r>
            <a:r>
              <a:rPr lang="en-US" dirty="0" smtClean="0">
                <a:latin typeface="Courier New" panose="02070309020205020404" pitchFamily="49" charset="0"/>
              </a:rPr>
              <a:t>7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</a:rPr>
              <a:t>	INTEREST_RATE = </a:t>
            </a:r>
            <a:r>
              <a:rPr lang="en-US" dirty="0" smtClean="0">
                <a:latin typeface="Courier New" panose="02070309020205020404" pitchFamily="49" charset="0"/>
              </a:rPr>
              <a:t>3.5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</a:rPr>
              <a:t>	SSN = </a:t>
            </a:r>
            <a:r>
              <a:rPr lang="en-US" dirty="0" smtClean="0">
                <a:latin typeface="Courier New" panose="02070309020205020404" pitchFamily="49" charset="0"/>
              </a:rPr>
              <a:t>658234569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60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Constants and figures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4114800" algn="l"/>
              </a:tabLst>
            </a:pPr>
            <a:r>
              <a:rPr lang="en-US" smtClean="0"/>
              <a:t>Consider the task of drawing the following scalable figure: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+/\/\/\/\/\/\/\/\/\/\+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	</a:t>
            </a:r>
            <a:r>
              <a:rPr lang="en-US" sz="1800"/>
              <a:t>Multiples of 5 occur many times</a:t>
            </a: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+/\/\/\/\/\/\/\/\/\/\+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+/\/\/\/\+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|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|        |	</a:t>
            </a:r>
            <a:r>
              <a:rPr lang="en-US" sz="1800"/>
              <a:t>The same figure at size 2</a:t>
            </a: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+/\/\/\/\+</a:t>
            </a:r>
          </a:p>
        </p:txBody>
      </p:sp>
    </p:spTree>
    <p:extLst>
      <p:ext uri="{BB962C8B-B14F-4D97-AF65-F5344CB8AC3E}">
        <p14:creationId xmlns:p14="http://schemas.microsoft.com/office/powerpoint/2010/main" val="1380231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Repetitive figure code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err="1" smtClean="0">
                <a:latin typeface="Courier New" panose="02070309020205020404" pitchFamily="49" charset="0"/>
              </a:rPr>
              <a:t>def</a:t>
            </a:r>
            <a:r>
              <a:rPr lang="en-US" sz="1500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draw_line</a:t>
            </a:r>
            <a:r>
              <a:rPr lang="en-US" sz="1500" dirty="0" smtClean="0">
                <a:latin typeface="Courier New" panose="02070309020205020404" pitchFamily="49" charset="0"/>
              </a:rPr>
              <a:t>()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draw_body</a:t>
            </a:r>
            <a:r>
              <a:rPr lang="en-US" sz="1500" dirty="0" smtClean="0">
                <a:latin typeface="Courier New" panose="02070309020205020404" pitchFamily="49" charset="0"/>
              </a:rPr>
              <a:t>()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draw_line</a:t>
            </a:r>
            <a:r>
              <a:rPr lang="en-US" sz="1500" dirty="0" smtClean="0">
                <a:latin typeface="Courier New" panose="02070309020205020404" pitchFamily="49" charset="0"/>
              </a:rPr>
              <a:t>()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err="1" smtClean="0">
                <a:latin typeface="Courier New" panose="02070309020205020404" pitchFamily="49" charset="0"/>
              </a:rPr>
              <a:t>def</a:t>
            </a:r>
            <a:r>
              <a:rPr lang="en-US" sz="1500" dirty="0" smtClean="0">
                <a:latin typeface="Courier New" panose="02070309020205020404" pitchFamily="49" charset="0"/>
              </a:rPr>
              <a:t> </a:t>
            </a:r>
            <a:r>
              <a:rPr lang="en-US" sz="1500" dirty="0" err="1" smtClean="0">
                <a:latin typeface="Courier New" panose="02070309020205020404" pitchFamily="49" charset="0"/>
              </a:rPr>
              <a:t>draw_line</a:t>
            </a:r>
            <a:r>
              <a:rPr lang="en-US" sz="1500" dirty="0" smtClean="0">
                <a:latin typeface="Courier New" panose="02070309020205020404" pitchFamily="49" charset="0"/>
              </a:rPr>
              <a:t>():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print("+", end="")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for </a:t>
            </a:r>
            <a:r>
              <a:rPr lang="en-US" sz="1500" dirty="0" err="1">
                <a:latin typeface="Courier New" panose="02070309020205020404" pitchFamily="49" charset="0"/>
              </a:rPr>
              <a:t>i</a:t>
            </a:r>
            <a:r>
              <a:rPr lang="en-US" sz="1500" dirty="0" smtClean="0">
                <a:latin typeface="Courier New" panose="02070309020205020404" pitchFamily="49" charset="0"/>
              </a:rPr>
              <a:t> in range(1, 11):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print("/\\", end="")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    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print("+")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err="1" smtClean="0">
                <a:latin typeface="Courier New" panose="02070309020205020404" pitchFamily="49" charset="0"/>
              </a:rPr>
              <a:t>def</a:t>
            </a:r>
            <a:r>
              <a:rPr lang="en-US" sz="1500" dirty="0" smtClean="0">
                <a:latin typeface="Courier New" panose="02070309020205020404" pitchFamily="49" charset="0"/>
              </a:rPr>
              <a:t> </a:t>
            </a:r>
            <a:r>
              <a:rPr lang="en-US" sz="1500" dirty="0" err="1" smtClean="0">
                <a:latin typeface="Courier New" panose="02070309020205020404" pitchFamily="49" charset="0"/>
              </a:rPr>
              <a:t>draw_body</a:t>
            </a:r>
            <a:r>
              <a:rPr lang="en-US" sz="1500" dirty="0" smtClean="0">
                <a:latin typeface="Courier New" panose="02070309020205020404" pitchFamily="49" charset="0"/>
              </a:rPr>
              <a:t>():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for line in range(1, 6):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print("|", end="")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for spaces in range(1, </a:t>
            </a:r>
            <a:r>
              <a:rPr lang="en-US" sz="1500" dirty="0" smtClean="0">
                <a:latin typeface="Courier New" panose="02070309020205020404" pitchFamily="49" charset="0"/>
              </a:rPr>
              <a:t>21):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    </a:t>
            </a:r>
            <a:r>
              <a:rPr lang="en-US" sz="1500" dirty="0" smtClean="0">
                <a:latin typeface="Courier New" panose="02070309020205020404" pitchFamily="49" charset="0"/>
              </a:rPr>
              <a:t>    print</a:t>
            </a:r>
            <a:r>
              <a:rPr lang="en-US" sz="1500" dirty="0">
                <a:latin typeface="Courier New" panose="02070309020205020404" pitchFamily="49" charset="0"/>
              </a:rPr>
              <a:t>(" </a:t>
            </a:r>
            <a:r>
              <a:rPr lang="en-US" sz="1500" dirty="0" smtClean="0">
                <a:latin typeface="Courier New" panose="02070309020205020404" pitchFamily="49" charset="0"/>
              </a:rPr>
              <a:t>", end="")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    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 </a:t>
            </a:r>
            <a:r>
              <a:rPr lang="en-US" sz="1500" dirty="0" smtClean="0">
                <a:latin typeface="Courier New" panose="02070309020205020404" pitchFamily="49" charset="0"/>
              </a:rPr>
              <a:t>   print("|")</a:t>
            </a:r>
            <a:endParaRPr lang="en-US" sz="15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757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 constant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8200" y="1690688"/>
            <a:ext cx="64669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b="1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HEIGHT = 5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err="1" smtClean="0">
                <a:latin typeface="Courier New" panose="02070309020205020404" pitchFamily="49" charset="0"/>
              </a:rPr>
              <a:t>def</a:t>
            </a:r>
            <a:r>
              <a:rPr lang="en-US" sz="1500" dirty="0" smtClean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smtClean="0">
                <a:latin typeface="Courier New" panose="02070309020205020404" pitchFamily="49" charset="0"/>
              </a:rPr>
              <a:t>   </a:t>
            </a:r>
            <a:r>
              <a:rPr lang="en-US" sz="1500" dirty="0" err="1" smtClean="0">
                <a:latin typeface="Courier New" panose="02070309020205020404" pitchFamily="49" charset="0"/>
              </a:rPr>
              <a:t>draw_line</a:t>
            </a:r>
            <a:r>
              <a:rPr lang="en-US" sz="1500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smtClean="0">
                <a:latin typeface="Courier New" panose="02070309020205020404" pitchFamily="49" charset="0"/>
              </a:rPr>
              <a:t>   </a:t>
            </a:r>
            <a:r>
              <a:rPr lang="en-US" sz="1500" dirty="0" err="1" smtClean="0">
                <a:latin typeface="Courier New" panose="02070309020205020404" pitchFamily="49" charset="0"/>
              </a:rPr>
              <a:t>d</a:t>
            </a:r>
            <a:r>
              <a:rPr lang="en-US" sz="1500" dirty="0" err="1" smtClean="0">
                <a:latin typeface="Courier New" panose="02070309020205020404" pitchFamily="49" charset="0"/>
              </a:rPr>
              <a:t>raw_body</a:t>
            </a:r>
            <a:r>
              <a:rPr lang="en-US" sz="1500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smtClean="0">
                <a:latin typeface="Courier New" panose="02070309020205020404" pitchFamily="49" charset="0"/>
              </a:rPr>
              <a:t>   </a:t>
            </a:r>
            <a:r>
              <a:rPr lang="en-US" sz="1500" dirty="0" err="1" smtClean="0">
                <a:latin typeface="Courier New" panose="02070309020205020404" pitchFamily="49" charset="0"/>
              </a:rPr>
              <a:t>d</a:t>
            </a:r>
            <a:r>
              <a:rPr lang="en-US" sz="1500" dirty="0" err="1" smtClean="0">
                <a:latin typeface="Courier New" panose="02070309020205020404" pitchFamily="49" charset="0"/>
              </a:rPr>
              <a:t>raw_line</a:t>
            </a:r>
            <a:r>
              <a:rPr lang="en-US" sz="1500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err="1" smtClean="0">
                <a:latin typeface="Courier New" panose="02070309020205020404" pitchFamily="49" charset="0"/>
              </a:rPr>
              <a:t>def</a:t>
            </a:r>
            <a:r>
              <a:rPr lang="en-US" sz="1500" dirty="0" smtClean="0">
                <a:latin typeface="Courier New" panose="02070309020205020404" pitchFamily="49" charset="0"/>
              </a:rPr>
              <a:t> </a:t>
            </a:r>
            <a:r>
              <a:rPr lang="en-US" sz="1500" dirty="0" err="1" smtClean="0">
                <a:latin typeface="Courier New" panose="02070309020205020404" pitchFamily="49" charset="0"/>
              </a:rPr>
              <a:t>draw_line</a:t>
            </a:r>
            <a:r>
              <a:rPr lang="en-US" sz="1500" dirty="0" smtClean="0">
                <a:latin typeface="Courier New" panose="02070309020205020404" pitchFamily="49" charset="0"/>
              </a:rPr>
              <a:t>():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print("+", end="")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for </a:t>
            </a:r>
            <a:r>
              <a:rPr lang="en-US" sz="1500" dirty="0" err="1" smtClean="0">
                <a:latin typeface="Courier New" panose="02070309020205020404" pitchFamily="49" charset="0"/>
              </a:rPr>
              <a:t>i</a:t>
            </a:r>
            <a:r>
              <a:rPr lang="en-US" sz="1500" dirty="0" smtClean="0">
                <a:latin typeface="Courier New" panose="02070309020205020404" pitchFamily="49" charset="0"/>
              </a:rPr>
              <a:t> in range(1, </a:t>
            </a:r>
            <a:r>
              <a:rPr lang="en-US" sz="1500" b="1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HEIGHT * 2 + 1</a:t>
            </a:r>
            <a:r>
              <a:rPr lang="en-US" sz="15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    print("/\\", end="")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    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print("+")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err="1" smtClean="0">
                <a:latin typeface="Courier New" panose="02070309020205020404" pitchFamily="49" charset="0"/>
              </a:rPr>
              <a:t>def</a:t>
            </a:r>
            <a:r>
              <a:rPr lang="en-US" sz="1500" dirty="0" smtClean="0">
                <a:latin typeface="Courier New" panose="02070309020205020404" pitchFamily="49" charset="0"/>
              </a:rPr>
              <a:t> </a:t>
            </a:r>
            <a:r>
              <a:rPr lang="en-US" sz="1500" dirty="0" err="1" smtClean="0">
                <a:latin typeface="Courier New" panose="02070309020205020404" pitchFamily="49" charset="0"/>
              </a:rPr>
              <a:t>draw_body</a:t>
            </a:r>
            <a:r>
              <a:rPr lang="en-US" sz="1500" dirty="0" smtClean="0">
                <a:latin typeface="Courier New" panose="02070309020205020404" pitchFamily="49" charset="0"/>
              </a:rPr>
              <a:t>():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for line in range(1, </a:t>
            </a:r>
            <a:r>
              <a:rPr lang="en-US" sz="1500" b="1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HEIGHT + 1</a:t>
            </a:r>
            <a:r>
              <a:rPr lang="en-US" sz="15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    print("|", end="")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    for spaces in range(1, </a:t>
            </a:r>
            <a:r>
              <a:rPr lang="en-US" sz="1500" b="1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HEIGHT * 4 + 1</a:t>
            </a:r>
            <a:r>
              <a:rPr lang="en-US" sz="15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        print(" ", end="")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    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    print("|")</a:t>
            </a:r>
            <a:endParaRPr lang="en-US" sz="15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811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 figure w/ constant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/>
              <a:t>Modify the Mirror code to be resizable using a constant.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mtClean="0"/>
              <a:t>A mirror of size 4: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#================#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411914" y="2211388"/>
            <a:ext cx="2808287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/>
              <a:t>A mirror of size 3: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#============#</a:t>
            </a:r>
          </a:p>
        </p:txBody>
      </p:sp>
    </p:spTree>
    <p:extLst>
      <p:ext uri="{BB962C8B-B14F-4D97-AF65-F5344CB8AC3E}">
        <p14:creationId xmlns:p14="http://schemas.microsoft.com/office/powerpoint/2010/main" val="1330888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tables and constant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27668" y="1650496"/>
            <a:ext cx="10515600" cy="478045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Let's modify our loop table to use </a:t>
            </a:r>
            <a:r>
              <a:rPr lang="en-US" dirty="0" smtClean="0">
                <a:latin typeface="Courier New" panose="02070309020205020404" pitchFamily="49" charset="0"/>
              </a:rPr>
              <a:t>SIZE</a:t>
            </a:r>
            <a:endParaRPr lang="en-US" dirty="0" smtClean="0"/>
          </a:p>
          <a:p>
            <a:pPr lvl="1" eaLnBrk="1" hangingPunct="1"/>
            <a:r>
              <a:rPr lang="en-US" dirty="0" smtClean="0"/>
              <a:t>This can change the amount added in the loop expression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#================#	</a:t>
            </a:r>
            <a:r>
              <a:rPr lang="en-US" sz="2000" dirty="0" smtClean="0">
                <a:latin typeface="Courier New" panose="02070309020205020404" pitchFamily="49" charset="0"/>
              </a:rPr>
              <a:t>  #============#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    &lt;&gt;&lt;&gt;      |      |    &lt;&gt;&lt;&gt;  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  &lt;&gt;....&lt;&gt;    |      |  &lt;&gt;....&lt;&gt;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&lt;&gt;........&lt;&gt;  |      |&lt;&gt;........&lt;&gt;|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|&lt;&gt;............&lt;&gt;|      |&lt;&gt;........&lt;&gt;|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|&lt;&gt;............&lt;&gt;|      |  &lt;&gt;....&lt;&gt;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&lt;&gt;........&lt;&gt;  |      |    &lt;&gt;&lt;&gt;  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  &lt;&gt;....&lt;&gt;    |      #============#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    &lt;&gt;&lt;&gt;    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#================#</a:t>
            </a:r>
          </a:p>
        </p:txBody>
      </p:sp>
      <p:graphicFrame>
        <p:nvGraphicFramePr>
          <p:cNvPr id="1521892" name="Group 228"/>
          <p:cNvGraphicFramePr>
            <a:graphicFrameLocks noGrp="1"/>
          </p:cNvGraphicFramePr>
          <p:nvPr/>
        </p:nvGraphicFramePr>
        <p:xfrm>
          <a:off x="2133600" y="2209801"/>
          <a:ext cx="8077201" cy="1573213"/>
        </p:xfrm>
        <a:graphic>
          <a:graphicData uri="http://schemas.openxmlformats.org/drawingml/2006/table">
            <a:tbl>
              <a:tblPr/>
              <a:tblGrid>
                <a:gridCol w="758866"/>
                <a:gridCol w="1044460"/>
                <a:gridCol w="1042071"/>
                <a:gridCol w="2444402"/>
                <a:gridCol w="1194601"/>
                <a:gridCol w="1592801"/>
              </a:tblGrid>
              <a:tr h="56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SIZE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1,2,3,4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6,4,2,0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0,4,8,12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4,2,0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0,4,8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925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 exercise</a:t>
            </a:r>
          </a:p>
        </p:txBody>
      </p:sp>
      <p:sp>
        <p:nvSpPr>
          <p:cNvPr id="147865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838200" y="1604566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Make a table to represent any patterns on each line.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....1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...2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..3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.4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5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To print a character multiple times, use a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j in range(1, 5):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print(".")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4 dots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graphicFrame>
        <p:nvGraphicFramePr>
          <p:cNvPr id="476165" name="Group 5"/>
          <p:cNvGraphicFramePr>
            <a:graphicFrameLocks noGrp="1"/>
          </p:cNvGraphicFramePr>
          <p:nvPr/>
        </p:nvGraphicFramePr>
        <p:xfrm>
          <a:off x="3886201" y="1997075"/>
          <a:ext cx="1973263" cy="2197102"/>
        </p:xfrm>
        <a:graphic>
          <a:graphicData uri="http://schemas.openxmlformats.org/drawingml/2006/table">
            <a:tbl>
              <a:tblPr/>
              <a:tblGrid>
                <a:gridCol w="730250"/>
                <a:gridCol w="1243013"/>
              </a:tblGrid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line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# of dots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6188" name="Group 28"/>
          <p:cNvGraphicFramePr>
            <a:graphicFrameLocks noGrp="1"/>
          </p:cNvGraphicFramePr>
          <p:nvPr/>
        </p:nvGraphicFramePr>
        <p:xfrm>
          <a:off x="5867400" y="2000250"/>
          <a:ext cx="2019300" cy="2194128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-1 * line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-2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-3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-4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6204" name="Group 44"/>
          <p:cNvGraphicFramePr>
            <a:graphicFrameLocks noGrp="1"/>
          </p:cNvGraphicFramePr>
          <p:nvPr/>
        </p:nvGraphicFramePr>
        <p:xfrm>
          <a:off x="7899400" y="2000250"/>
          <a:ext cx="2019300" cy="2194128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-1 * line + 5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6220" name="Group 60"/>
          <p:cNvGraphicFramePr>
            <a:graphicFrameLocks noGrp="1"/>
          </p:cNvGraphicFramePr>
          <p:nvPr/>
        </p:nvGraphicFramePr>
        <p:xfrm>
          <a:off x="5867400" y="2000250"/>
          <a:ext cx="2019300" cy="2194128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6236" name="Group 76"/>
          <p:cNvGraphicFramePr>
            <a:graphicFrameLocks noGrp="1"/>
          </p:cNvGraphicFramePr>
          <p:nvPr/>
        </p:nvGraphicFramePr>
        <p:xfrm>
          <a:off x="7886700" y="2000250"/>
          <a:ext cx="2019300" cy="2194128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000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7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7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7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7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7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7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 solution</a:t>
            </a:r>
          </a:p>
        </p:txBody>
      </p:sp>
      <p:sp>
        <p:nvSpPr>
          <p:cNvPr id="348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SIZE </a:t>
            </a:r>
            <a:r>
              <a:rPr lang="en-US" sz="1600" b="1" dirty="0">
                <a:latin typeface="Courier New" panose="02070309020205020404" pitchFamily="49" charset="0"/>
              </a:rPr>
              <a:t>= 4;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the expanding pattern of &lt;&gt; for the top half of the figure.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 err="1">
                <a:latin typeface="Courier New" panose="02070309020205020404" pitchFamily="49" charset="0"/>
              </a:rPr>
              <a:t>d</a:t>
            </a:r>
            <a:r>
              <a:rPr lang="en-US" sz="1600" dirty="0" err="1" smtClean="0">
                <a:latin typeface="Courier New" panose="02070309020205020404" pitchFamily="49" charset="0"/>
              </a:rPr>
              <a:t>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top_half</a:t>
            </a:r>
            <a:r>
              <a:rPr lang="en-US" sz="1600" dirty="0">
                <a:latin typeface="Courier New" panose="02070309020205020404" pitchFamily="49" charset="0"/>
              </a:rPr>
              <a:t>()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for </a:t>
            </a:r>
            <a:r>
              <a:rPr lang="en-US" sz="1600" dirty="0" smtClean="0">
                <a:latin typeface="Courier New" panose="02070309020205020404" pitchFamily="49" charset="0"/>
              </a:rPr>
              <a:t>line in range(1, </a:t>
            </a:r>
            <a:r>
              <a:rPr lang="en-US" sz="1600" b="1" dirty="0" smtClean="0">
                <a:latin typeface="Courier New" panose="02070309020205020404" pitchFamily="49" charset="0"/>
              </a:rPr>
              <a:t>SIZE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print("|",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 line </a:t>
            </a:r>
            <a:r>
              <a:rPr lang="en-US" sz="1600" dirty="0">
                <a:latin typeface="Courier New" panose="02070309020205020404" pitchFamily="49" charset="0"/>
              </a:rPr>
              <a:t>* -2 + </a:t>
            </a:r>
            <a:r>
              <a:rPr lang="en-US" sz="1600" b="1" dirty="0">
                <a:latin typeface="Courier New" panose="02070309020205020404" pitchFamily="49" charset="0"/>
              </a:rPr>
              <a:t>(2*SIZE</a:t>
            </a:r>
            <a:r>
              <a:rPr lang="en-US" sz="1600" b="1" dirty="0" smtClean="0">
                <a:latin typeface="Courier New" panose="02070309020205020404" pitchFamily="49" charset="0"/>
              </a:rPr>
              <a:t>) + 1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print("&lt;&gt;",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dot in range(1, line </a:t>
            </a:r>
            <a:r>
              <a:rPr lang="en-US" sz="1600" dirty="0">
                <a:latin typeface="Courier New" panose="02070309020205020404" pitchFamily="49" charset="0"/>
              </a:rPr>
              <a:t>* 4 - </a:t>
            </a:r>
            <a:r>
              <a:rPr lang="en-US" sz="1600" b="1" dirty="0" smtClean="0">
                <a:latin typeface="Courier New" panose="02070309020205020404" pitchFamily="49" charset="0"/>
              </a:rPr>
              <a:t>3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print(".",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print("&lt;&gt;",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 line </a:t>
            </a:r>
            <a:r>
              <a:rPr lang="en-US" sz="1600" dirty="0">
                <a:latin typeface="Courier New" panose="02070309020205020404" pitchFamily="49" charset="0"/>
              </a:rPr>
              <a:t>* -2 + </a:t>
            </a:r>
            <a:r>
              <a:rPr lang="en-US" sz="1600" b="1" dirty="0">
                <a:latin typeface="Courier New" panose="02070309020205020404" pitchFamily="49" charset="0"/>
              </a:rPr>
              <a:t>(2*SIZE</a:t>
            </a:r>
            <a:r>
              <a:rPr lang="en-US" sz="1600" b="1" dirty="0" smtClean="0">
                <a:latin typeface="Courier New" panose="02070309020205020404" pitchFamily="49" charset="0"/>
              </a:rPr>
              <a:t>) + 1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print("|")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870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Observations about constant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constant can change the "intercept" in an expression.</a:t>
            </a:r>
          </a:p>
          <a:p>
            <a:pPr lvl="1" eaLnBrk="1" hangingPunct="1"/>
            <a:r>
              <a:rPr lang="en-US" dirty="0" smtClean="0"/>
              <a:t>Usually the "slope" is unchanged.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SIZE </a:t>
            </a:r>
            <a:r>
              <a:rPr lang="en-US" sz="1600" dirty="0">
                <a:latin typeface="Courier New" panose="02070309020205020404" pitchFamily="49" charset="0"/>
              </a:rPr>
              <a:t>= 4;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 line </a:t>
            </a:r>
            <a:r>
              <a:rPr lang="en-US" sz="1600" dirty="0">
                <a:latin typeface="Courier New" panose="02070309020205020404" pitchFamily="49" charset="0"/>
              </a:rPr>
              <a:t>* </a:t>
            </a:r>
            <a:r>
              <a:rPr lang="en-US" sz="1600" dirty="0">
                <a:solidFill>
                  <a:srgbClr val="808080"/>
                </a:solidFill>
                <a:latin typeface="Courier New" panose="02070309020205020404" pitchFamily="49" charset="0"/>
              </a:rPr>
              <a:t>-2</a:t>
            </a:r>
            <a:r>
              <a:rPr lang="en-US" sz="1600" dirty="0">
                <a:latin typeface="Courier New" panose="02070309020205020404" pitchFamily="49" charset="0"/>
              </a:rPr>
              <a:t> +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(2 * SIZE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sz="17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It doesn't replace </a:t>
            </a:r>
            <a:r>
              <a:rPr lang="en-US" i="1" dirty="0" smtClean="0"/>
              <a:t>every </a:t>
            </a:r>
            <a:r>
              <a:rPr lang="en-US" dirty="0" smtClean="0"/>
              <a:t>occurrence of the original value.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smtClean="0">
                <a:latin typeface="Courier New" panose="02070309020205020404" pitchFamily="49" charset="0"/>
              </a:rPr>
              <a:t>dot in range(1, line </a:t>
            </a:r>
            <a:r>
              <a:rPr lang="en-US" sz="1800" dirty="0">
                <a:latin typeface="Courier New" panose="02070309020205020404" pitchFamily="49" charset="0"/>
              </a:rPr>
              <a:t>* </a:t>
            </a:r>
            <a:r>
              <a:rPr lang="en-US" sz="1800" b="1" dirty="0">
                <a:solidFill>
                  <a:srgbClr val="808080"/>
                </a:solidFill>
                <a:latin typeface="Courier New" panose="02070309020205020404" pitchFamily="49" charset="0"/>
              </a:rPr>
              <a:t>4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– </a:t>
            </a:r>
            <a:r>
              <a:rPr lang="en-US" sz="1800" b="1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4 </a:t>
            </a:r>
            <a:r>
              <a:rPr lang="en-US" sz="1800" dirty="0" smtClean="0">
                <a:latin typeface="Courier New" panose="02070309020205020404" pitchFamily="49" charset="0"/>
              </a:rPr>
              <a:t>+ 1):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print(".", end="")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55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3120851" y="3153368"/>
            <a:ext cx="609600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5242936" y="2535568"/>
            <a:ext cx="2209800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40964" name="Rectang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6868886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 solution</a:t>
            </a:r>
          </a:p>
        </p:txBody>
      </p:sp>
      <p:sp>
        <p:nvSpPr>
          <p:cNvPr id="40965" name="Rectangle 5"/>
          <p:cNvSpPr>
            <a:spLocks noGrp="1"/>
          </p:cNvSpPr>
          <p:nvPr>
            <p:ph type="body" idx="1"/>
          </p:nvPr>
        </p:nvSpPr>
        <p:spPr>
          <a:xfrm>
            <a:off x="838200" y="186726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Answer: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line in range(1, 6):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j in range(1, </a:t>
            </a:r>
            <a:r>
              <a:rPr lang="en-US" b="1" dirty="0" smtClean="0">
                <a:latin typeface="Courier New" panose="02070309020205020404" pitchFamily="49" charset="0"/>
              </a:rPr>
              <a:t>(-1 * line + 5 + 1)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print(".", end='')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</a:t>
            </a:r>
            <a:r>
              <a:rPr lang="en-US" b="1" dirty="0" smtClean="0">
                <a:latin typeface="Courier New" panose="02070309020205020404" pitchFamily="49" charset="0"/>
              </a:rPr>
              <a:t>line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Output: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....1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...2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..3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.4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998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complex figures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nested </a:t>
            </a:r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loops to produce the following output.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Why draw ASCII art?</a:t>
            </a:r>
          </a:p>
          <a:p>
            <a:pPr lvl="1" eaLnBrk="1" hangingPunct="1"/>
            <a:r>
              <a:rPr lang="en-US" smtClean="0"/>
              <a:t>Real graphics require a lot of finesse</a:t>
            </a:r>
          </a:p>
          <a:p>
            <a:pPr lvl="1" eaLnBrk="1" hangingPunct="1"/>
            <a:r>
              <a:rPr lang="en-US" smtClean="0"/>
              <a:t>ASCII art has complex patterns</a:t>
            </a:r>
          </a:p>
          <a:p>
            <a:pPr lvl="1" eaLnBrk="1" hangingPunct="1"/>
            <a:r>
              <a:rPr lang="en-US" smtClean="0"/>
              <a:t>Can focus on the algorithms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55015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1679894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Recommendations for managing complexity: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1. Design the program  (think about steps or methods needed).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write an English description of steps required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use this description to decide the </a:t>
            </a:r>
            <a:r>
              <a:rPr lang="en-US" dirty="0" smtClean="0"/>
              <a:t>functions</a:t>
            </a:r>
            <a:endParaRPr lang="en-US" dirty="0" smtClean="0"/>
          </a:p>
          <a:p>
            <a:pPr lvl="2">
              <a:lnSpc>
                <a:spcPct val="110000"/>
              </a:lnSpc>
            </a:pPr>
            <a:endParaRPr lang="en-US" dirty="0" smtClean="0"/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2. Create a table of patterns of characters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use table to write your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55015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3432800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Pseudo-code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pseudo-code</a:t>
            </a:r>
            <a:r>
              <a:rPr lang="en-US" dirty="0" smtClean="0"/>
              <a:t>: An English description of an algorithm.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Example: Drawing a 12 wide by 7 tall box of stars</a:t>
            </a:r>
            <a:br>
              <a:rPr lang="en-US" dirty="0" smtClean="0"/>
            </a:b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i="1" dirty="0" smtClean="0"/>
              <a:t>	</a:t>
            </a:r>
            <a:r>
              <a:rPr lang="en-US" sz="1800" i="1" dirty="0"/>
              <a:t>print 12 stars.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for (each of 5 lines) </a:t>
            </a:r>
            <a:r>
              <a:rPr lang="en-US" sz="1800" i="1" dirty="0" smtClean="0"/>
              <a:t>:</a:t>
            </a:r>
            <a:endParaRPr lang="en-US" sz="1800" i="1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    print a star.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    print 10 spaces.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    print a star</a:t>
            </a:r>
            <a:r>
              <a:rPr lang="en-US" sz="1800" i="1" dirty="0" smtClean="0"/>
              <a:t>.</a:t>
            </a:r>
            <a:endParaRPr lang="en-US" sz="1800" i="1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print 12 stars.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239000" y="3505200"/>
            <a:ext cx="21336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************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************</a:t>
            </a:r>
          </a:p>
        </p:txBody>
      </p:sp>
    </p:spTree>
    <p:extLst>
      <p:ext uri="{BB962C8B-B14F-4D97-AF65-F5344CB8AC3E}">
        <p14:creationId xmlns:p14="http://schemas.microsoft.com/office/powerpoint/2010/main" val="4221715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Pseudo-code 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1. Line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mtClean="0">
                <a:latin typeface="Courier New" panose="02070309020205020404" pitchFamily="49" charset="0"/>
              </a:rPr>
              <a:t>#</a:t>
            </a:r>
            <a:r>
              <a:rPr lang="en-US" smtClean="0"/>
              <a:t> , 16 </a:t>
            </a:r>
            <a:r>
              <a:rPr lang="en-US" smtClean="0">
                <a:latin typeface="Courier New" panose="02070309020205020404" pitchFamily="49" charset="0"/>
              </a:rPr>
              <a:t>=</a:t>
            </a:r>
            <a:r>
              <a:rPr lang="en-US" smtClean="0"/>
              <a:t>, </a:t>
            </a:r>
            <a:r>
              <a:rPr lang="en-US" smtClean="0">
                <a:latin typeface="Courier New" panose="02070309020205020404" pitchFamily="49" charset="0"/>
              </a:rPr>
              <a:t>#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003399"/>
                </a:solidFill>
              </a:rPr>
              <a:t>2. Top half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  <a:latin typeface="Courier New" panose="02070309020205020404" pitchFamily="49" charset="0"/>
              </a:rPr>
              <a:t>|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</a:rPr>
              <a:t>spaces (decreasing)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  <a:latin typeface="Courier New" panose="02070309020205020404" pitchFamily="49" charset="0"/>
              </a:rPr>
              <a:t>&lt;&gt;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</a:rPr>
              <a:t>dots (increasing)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  <a:latin typeface="Courier New" panose="02070309020205020404" pitchFamily="49" charset="0"/>
              </a:rPr>
              <a:t>&lt;&gt;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</a:rPr>
              <a:t>spaces (same as above)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  <a:latin typeface="Courier New" panose="02070309020205020404" pitchFamily="49" charset="0"/>
              </a:rPr>
              <a:t>|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60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3. Bottom half (top half upside-down)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4. Line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mtClean="0">
                <a:latin typeface="Courier New" panose="02070309020205020404" pitchFamily="49" charset="0"/>
              </a:rPr>
              <a:t>#</a:t>
            </a:r>
            <a:r>
              <a:rPr lang="en-US" smtClean="0"/>
              <a:t> , 16 </a:t>
            </a:r>
            <a:r>
              <a:rPr lang="en-US" smtClean="0">
                <a:latin typeface="Courier New" panose="02070309020205020404" pitchFamily="49" charset="0"/>
              </a:rPr>
              <a:t>=</a:t>
            </a:r>
            <a:r>
              <a:rPr lang="en-US" smtClean="0"/>
              <a:t>, </a:t>
            </a:r>
            <a:r>
              <a:rPr lang="en-US" smtClean="0">
                <a:latin typeface="Courier New" panose="02070309020205020404" pitchFamily="49" charset="0"/>
              </a:rPr>
              <a:t>#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54380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3323310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 from pseudocode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line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top_half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</a:rPr>
              <a:t>b</a:t>
            </a:r>
            <a:r>
              <a:rPr lang="en-US" sz="1600" dirty="0" err="1" smtClean="0">
                <a:latin typeface="Courier New" panose="02070309020205020404" pitchFamily="49" charset="0"/>
              </a:rPr>
              <a:t>ottom_half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line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top_half</a:t>
            </a:r>
            <a:r>
              <a:rPr lang="en-US" sz="1600" dirty="0" smtClean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for line in range(1, 5):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contents of each line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bottom_half</a:t>
            </a:r>
            <a:r>
              <a:rPr lang="en-US" sz="1600" dirty="0">
                <a:latin typeface="Courier New" panose="02070309020205020404" pitchFamily="49" charset="0"/>
              </a:rPr>
              <a:t>() {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for line in range(1, 5):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contents of each line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1600" dirty="0" smtClean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line():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...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988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Tables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eaLnBrk="1" hangingPunct="1"/>
            <a:r>
              <a:rPr lang="en-US" dirty="0" smtClean="0"/>
              <a:t>A table for the top half:</a:t>
            </a:r>
          </a:p>
          <a:p>
            <a:pPr lvl="1" eaLnBrk="1" hangingPunct="1"/>
            <a:r>
              <a:rPr lang="en-US" dirty="0" smtClean="0"/>
              <a:t>Compute spaces and dots expressions from line number</a:t>
            </a:r>
          </a:p>
        </p:txBody>
      </p:sp>
      <p:graphicFrame>
        <p:nvGraphicFramePr>
          <p:cNvPr id="1490948" name="Group 4"/>
          <p:cNvGraphicFramePr>
            <a:graphicFrameLocks noGrp="1"/>
          </p:cNvGraphicFramePr>
          <p:nvPr/>
        </p:nvGraphicFramePr>
        <p:xfrm>
          <a:off x="1676400" y="2590800"/>
          <a:ext cx="6019800" cy="2514601"/>
        </p:xfrm>
        <a:graphic>
          <a:graphicData uri="http://schemas.openxmlformats.org/drawingml/2006/table">
            <a:tbl>
              <a:tblPr/>
              <a:tblGrid>
                <a:gridCol w="728663"/>
                <a:gridCol w="1179512"/>
                <a:gridCol w="1597025"/>
                <a:gridCol w="838200"/>
                <a:gridCol w="16764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90987" name="Group 43"/>
          <p:cNvGraphicFramePr>
            <a:graphicFrameLocks noGrp="1"/>
          </p:cNvGraphicFramePr>
          <p:nvPr/>
        </p:nvGraphicFramePr>
        <p:xfrm>
          <a:off x="1676400" y="2590800"/>
          <a:ext cx="6019800" cy="2514601"/>
        </p:xfrm>
        <a:graphic>
          <a:graphicData uri="http://schemas.openxmlformats.org/drawingml/2006/table">
            <a:tbl>
              <a:tblPr/>
              <a:tblGrid>
                <a:gridCol w="728663"/>
                <a:gridCol w="1179512"/>
                <a:gridCol w="1597025"/>
                <a:gridCol w="838200"/>
                <a:gridCol w="16764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 * -2 + 8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 * line - 4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2" name="Text Box 4"/>
          <p:cNvSpPr txBox="1">
            <a:spLocks noChangeArrowheads="1"/>
          </p:cNvSpPr>
          <p:nvPr/>
        </p:nvSpPr>
        <p:spPr bwMode="auto">
          <a:xfrm>
            <a:off x="762635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16620385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1314</Words>
  <Application>Microsoft Office PowerPoint</Application>
  <PresentationFormat>Widescreen</PresentationFormat>
  <Paragraphs>443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Autumn 2016</vt:lpstr>
      <vt:lpstr>Nested for loop exercise</vt:lpstr>
      <vt:lpstr>Nested for loop solution</vt:lpstr>
      <vt:lpstr>Drawing complex figures</vt:lpstr>
      <vt:lpstr>Development strategy</vt:lpstr>
      <vt:lpstr>1. Pseudo-code</vt:lpstr>
      <vt:lpstr>Pseudo-code algorithm</vt:lpstr>
      <vt:lpstr>Methods from pseudocode</vt:lpstr>
      <vt:lpstr>2. Tables</vt:lpstr>
      <vt:lpstr>3. Writing the code</vt:lpstr>
      <vt:lpstr>Partial solution</vt:lpstr>
      <vt:lpstr>Class constants and scope</vt:lpstr>
      <vt:lpstr>Scaling the mirror</vt:lpstr>
      <vt:lpstr>Constants</vt:lpstr>
      <vt:lpstr>Constants and figures</vt:lpstr>
      <vt:lpstr>Repetitive figure code</vt:lpstr>
      <vt:lpstr>Adding a constant</vt:lpstr>
      <vt:lpstr>Complex figure w/ constant</vt:lpstr>
      <vt:lpstr>Loop tables and constant</vt:lpstr>
      <vt:lpstr>Partial solution</vt:lpstr>
      <vt:lpstr>Observations about constant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10</cp:revision>
  <dcterms:created xsi:type="dcterms:W3CDTF">2016-08-03T03:30:23Z</dcterms:created>
  <dcterms:modified xsi:type="dcterms:W3CDTF">2016-08-31T13:12:32Z</dcterms:modified>
</cp:coreProperties>
</file>