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80" r:id="rId2"/>
    <p:sldId id="260" r:id="rId3"/>
    <p:sldId id="261" r:id="rId4"/>
    <p:sldId id="265" r:id="rId5"/>
    <p:sldId id="278" r:id="rId6"/>
    <p:sldId id="263" r:id="rId7"/>
    <p:sldId id="264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C6D1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8CCAE2-BF22-40B4-B47B-B3887FAEC4A9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E91A68-8808-4D66-B201-9D39D7697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11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7A29DBC-7E72-49AD-A2CA-EE67C3F0A5CA}" type="slidenum">
              <a:rPr kumimoji="0" 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</a:t>
            </a:fld>
            <a:endParaRPr kumimoji="0" 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216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8006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8983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4114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1962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1004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9451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7970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243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52737-B2C9-42B6-BEDE-0D0A0CBB3F99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C2C0-F4D2-471F-9156-D9BC5F441BA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654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52737-B2C9-42B6-BEDE-0D0A0CBB3F99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C2C0-F4D2-471F-9156-D9BC5F441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099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52737-B2C9-42B6-BEDE-0D0A0CBB3F99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C2C0-F4D2-471F-9156-D9BC5F441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46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52737-B2C9-42B6-BEDE-0D0A0CBB3F99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C2C0-F4D2-471F-9156-D9BC5F441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668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52737-B2C9-42B6-BEDE-0D0A0CBB3F99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C2C0-F4D2-471F-9156-D9BC5F441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266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52737-B2C9-42B6-BEDE-0D0A0CBB3F99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C2C0-F4D2-471F-9156-D9BC5F441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302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52737-B2C9-42B6-BEDE-0D0A0CBB3F99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C2C0-F4D2-471F-9156-D9BC5F441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680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52737-B2C9-42B6-BEDE-0D0A0CBB3F99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C2C0-F4D2-471F-9156-D9BC5F441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715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52737-B2C9-42B6-BEDE-0D0A0CBB3F99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C2C0-F4D2-471F-9156-D9BC5F441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597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52737-B2C9-42B6-BEDE-0D0A0CBB3F99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C2C0-F4D2-471F-9156-D9BC5F441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885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52737-B2C9-42B6-BEDE-0D0A0CBB3F99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C2C0-F4D2-471F-9156-D9BC5F441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909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52737-B2C9-42B6-BEDE-0D0A0CBB3F99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FC2C0-F4D2-471F-9156-D9BC5F441BA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018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cience.smith.edu/dftwiki/index.php/Color_Charts_for_TKinter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ctrTitle"/>
          </p:nvPr>
        </p:nvSpPr>
        <p:spPr>
          <a:xfrm>
            <a:off x="1524000" y="391885"/>
            <a:ext cx="9144000" cy="1269181"/>
          </a:xfrm>
        </p:spPr>
        <p:txBody>
          <a:bodyPr/>
          <a:lstStyle/>
          <a:p>
            <a:pPr eaLnBrk="1" hangingPunct="1"/>
            <a:r>
              <a:rPr lang="en-US" dirty="0" err="1" smtClean="0"/>
              <a:t>CSc</a:t>
            </a:r>
            <a:r>
              <a:rPr lang="en-US" dirty="0" smtClean="0"/>
              <a:t> 110, Autumn 2016</a:t>
            </a:r>
          </a:p>
        </p:txBody>
      </p:sp>
      <p:sp>
        <p:nvSpPr>
          <p:cNvPr id="5123" name="Rectangle 3"/>
          <p:cNvSpPr>
            <a:spLocks noGrp="1"/>
          </p:cNvSpPr>
          <p:nvPr>
            <p:ph type="subTitle" idx="1"/>
          </p:nvPr>
        </p:nvSpPr>
        <p:spPr>
          <a:xfrm>
            <a:off x="1524000" y="1695939"/>
            <a:ext cx="9144000" cy="1655762"/>
          </a:xfrm>
        </p:spPr>
        <p:txBody>
          <a:bodyPr>
            <a:normAutofit/>
          </a:bodyPr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Lecture 7: </a:t>
            </a:r>
            <a:r>
              <a:rPr lang="en-US" dirty="0" smtClean="0"/>
              <a:t>Graphics</a:t>
            </a:r>
          </a:p>
          <a:p>
            <a:pPr lvl="0"/>
            <a:r>
              <a:rPr lang="en-US" sz="1800" dirty="0">
                <a:solidFill>
                  <a:prstClr val="black"/>
                </a:solidFill>
              </a:rPr>
              <a:t>Adapted from slides by Marty </a:t>
            </a:r>
            <a:r>
              <a:rPr lang="en-US" sz="1800" dirty="0" err="1">
                <a:solidFill>
                  <a:prstClr val="black"/>
                </a:solidFill>
              </a:rPr>
              <a:t>Stepp</a:t>
            </a:r>
            <a:r>
              <a:rPr lang="en-US" sz="1800" dirty="0">
                <a:solidFill>
                  <a:prstClr val="black"/>
                </a:solidFill>
              </a:rPr>
              <a:t> and Stuart </a:t>
            </a:r>
            <a:r>
              <a:rPr lang="en-US" sz="1800" dirty="0" err="1">
                <a:solidFill>
                  <a:prstClr val="black"/>
                </a:solidFill>
              </a:rPr>
              <a:t>Reges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dirty="0" smtClean="0"/>
          </a:p>
        </p:txBody>
      </p:sp>
      <p:pic>
        <p:nvPicPr>
          <p:cNvPr id="4" name="Picture 4" descr="014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8519" y="2523820"/>
            <a:ext cx="3974961" cy="3974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027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Drawing with loops</a:t>
            </a:r>
          </a:p>
        </p:txBody>
      </p:sp>
      <p:sp>
        <p:nvSpPr>
          <p:cNvPr id="23555" name="AutoShape 3"/>
          <p:cNvSpPr>
            <a:spLocks noGrp="1" noChangeAspect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The </a:t>
            </a:r>
            <a:r>
              <a:rPr lang="en-US" i="1" dirty="0" smtClean="0"/>
              <a:t>x1</a:t>
            </a:r>
            <a:r>
              <a:rPr lang="en-US" dirty="0" smtClean="0"/>
              <a:t>, </a:t>
            </a:r>
            <a:r>
              <a:rPr lang="en-US" i="1" dirty="0" smtClean="0"/>
              <a:t>y1</a:t>
            </a:r>
            <a:r>
              <a:rPr lang="en-US" dirty="0" smtClean="0"/>
              <a:t>, </a:t>
            </a:r>
            <a:r>
              <a:rPr lang="en-US" i="1" dirty="0" smtClean="0"/>
              <a:t>x2</a:t>
            </a:r>
            <a:r>
              <a:rPr lang="en-US" dirty="0" smtClean="0"/>
              <a:t>, </a:t>
            </a:r>
            <a:r>
              <a:rPr lang="en-US" i="1" dirty="0" smtClean="0"/>
              <a:t>y2</a:t>
            </a:r>
            <a:r>
              <a:rPr lang="en-US" dirty="0" smtClean="0"/>
              <a:t> </a:t>
            </a:r>
            <a:r>
              <a:rPr lang="en-US" dirty="0" smtClean="0"/>
              <a:t>expression can contain the loop counter,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/>
              <a:t>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panel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err="1" smtClean="0">
                <a:latin typeface="Courier New" panose="02070309020205020404" pitchFamily="49" charset="0"/>
              </a:rPr>
              <a:t>DrawingPanel</a:t>
            </a:r>
            <a:r>
              <a:rPr lang="en-US" sz="1800" dirty="0" smtClean="0">
                <a:latin typeface="Courier New" panose="02070309020205020404" pitchFamily="49" charset="0"/>
              </a:rPr>
              <a:t>(400</a:t>
            </a:r>
            <a:r>
              <a:rPr lang="en-US" sz="1800" dirty="0">
                <a:latin typeface="Courier New" panose="02070309020205020404" pitchFamily="49" charset="0"/>
              </a:rPr>
              <a:t>, </a:t>
            </a:r>
            <a:r>
              <a:rPr lang="en-US" sz="1800" dirty="0" smtClean="0">
                <a:latin typeface="Courier New" panose="02070309020205020404" pitchFamily="49" charset="0"/>
              </a:rPr>
              <a:t>300, background="yello</a:t>
            </a:r>
            <a:r>
              <a:rPr lang="en-US" sz="1800" dirty="0" smtClean="0">
                <a:latin typeface="Courier New" panose="02070309020205020404" pitchFamily="49" charset="0"/>
              </a:rPr>
              <a:t>w"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</a:rPr>
              <a:t>for </a:t>
            </a:r>
            <a:r>
              <a:rPr lang="en-US" sz="1800" b="1" dirty="0" err="1" smtClean="0">
                <a:latin typeface="Courier New" panose="02070309020205020404" pitchFamily="49" charset="0"/>
              </a:rPr>
              <a:t>i</a:t>
            </a:r>
            <a:r>
              <a:rPr lang="en-US" sz="1800" b="1" dirty="0" smtClean="0">
                <a:latin typeface="Courier New" panose="02070309020205020404" pitchFamily="49" charset="0"/>
              </a:rPr>
              <a:t> in range(1, 11):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</a:rPr>
              <a:t>panel.canvas.create_oval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</a:rPr>
              <a:t>(</a:t>
            </a:r>
            <a:r>
              <a:rPr lang="en-US" sz="1700" dirty="0">
                <a:latin typeface="Courier New" panose="02070309020205020404" pitchFamily="49" charset="0"/>
              </a:rPr>
              <a:t>100 + </a:t>
            </a:r>
            <a:r>
              <a:rPr lang="en-US" sz="1700" b="1" dirty="0">
                <a:solidFill>
                  <a:srgbClr val="003399"/>
                </a:solidFill>
                <a:latin typeface="Courier New" panose="02070309020205020404" pitchFamily="49" charset="0"/>
              </a:rPr>
              <a:t>20 * </a:t>
            </a:r>
            <a:r>
              <a:rPr lang="en-US" sz="1700" b="1" dirty="0" err="1">
                <a:solidFill>
                  <a:srgbClr val="003399"/>
                </a:solidFill>
                <a:latin typeface="Courier New" panose="02070309020205020404" pitchFamily="49" charset="0"/>
              </a:rPr>
              <a:t>i</a:t>
            </a:r>
            <a:r>
              <a:rPr lang="en-US" sz="1700" dirty="0">
                <a:latin typeface="Courier New" panose="02070309020205020404" pitchFamily="49" charset="0"/>
              </a:rPr>
              <a:t>, 5 + </a:t>
            </a:r>
            <a:r>
              <a:rPr lang="en-US" sz="1700" b="1" dirty="0">
                <a:solidFill>
                  <a:srgbClr val="003399"/>
                </a:solidFill>
                <a:latin typeface="Courier New" panose="02070309020205020404" pitchFamily="49" charset="0"/>
              </a:rPr>
              <a:t>20 * </a:t>
            </a:r>
            <a:r>
              <a:rPr lang="en-US" sz="1700" b="1" dirty="0" err="1">
                <a:solidFill>
                  <a:srgbClr val="003399"/>
                </a:solidFill>
                <a:latin typeface="Courier New" panose="02070309020205020404" pitchFamily="49" charset="0"/>
              </a:rPr>
              <a:t>i</a:t>
            </a:r>
            <a:r>
              <a:rPr lang="en-US" sz="1700" dirty="0">
                <a:latin typeface="Courier New" panose="02070309020205020404" pitchFamily="49" charset="0"/>
              </a:rPr>
              <a:t>, </a:t>
            </a:r>
            <a:endParaRPr lang="en-US" sz="1700" dirty="0" smtClean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700" dirty="0">
                <a:latin typeface="Courier New" panose="02070309020205020404" pitchFamily="49" charset="0"/>
              </a:rPr>
              <a:t> </a:t>
            </a:r>
            <a:r>
              <a:rPr lang="en-US" sz="1700" dirty="0" smtClean="0">
                <a:latin typeface="Courier New" panose="02070309020205020404" pitchFamily="49" charset="0"/>
              </a:rPr>
              <a:t>                              </a:t>
            </a:r>
            <a:r>
              <a:rPr lang="en-US" sz="1700" dirty="0" smtClean="0">
                <a:latin typeface="Courier New" panose="02070309020205020404" pitchFamily="49" charset="0"/>
              </a:rPr>
              <a:t>15</a:t>
            </a:r>
            <a:r>
              <a:rPr lang="en-US" sz="1700" dirty="0" smtClean="0">
                <a:latin typeface="Courier New" panose="02070309020205020404" pitchFamily="49" charset="0"/>
              </a:rPr>
              <a:t>0 </a:t>
            </a:r>
            <a:r>
              <a:rPr lang="en-US" sz="1700" dirty="0">
                <a:latin typeface="Courier New" panose="02070309020205020404" pitchFamily="49" charset="0"/>
              </a:rPr>
              <a:t>+ </a:t>
            </a:r>
            <a:r>
              <a:rPr lang="en-US" sz="1700" b="1" dirty="0">
                <a:solidFill>
                  <a:srgbClr val="003399"/>
                </a:solidFill>
                <a:latin typeface="Courier New" panose="02070309020205020404" pitchFamily="49" charset="0"/>
              </a:rPr>
              <a:t>20 * </a:t>
            </a:r>
            <a:r>
              <a:rPr lang="en-US" sz="1700" b="1" dirty="0" err="1">
                <a:solidFill>
                  <a:srgbClr val="003399"/>
                </a:solidFill>
                <a:latin typeface="Courier New" panose="02070309020205020404" pitchFamily="49" charset="0"/>
              </a:rPr>
              <a:t>i</a:t>
            </a:r>
            <a:r>
              <a:rPr lang="en-US" sz="1700" dirty="0" smtClean="0">
                <a:latin typeface="Courier New" panose="02070309020205020404" pitchFamily="49" charset="0"/>
              </a:rPr>
              <a:t>, 55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</a:rPr>
              <a:t>+ </a:t>
            </a: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</a:rPr>
              <a:t>20 * </a:t>
            </a:r>
            <a:r>
              <a:rPr lang="en-US" sz="18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i</a:t>
            </a:r>
            <a:endParaRPr lang="en-US" sz="1800" b="1" dirty="0" smtClean="0">
              <a:solidFill>
                <a:srgbClr val="003399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                          fill="red", width=0)</a:t>
            </a:r>
            <a:endParaRPr lang="en-US" sz="1800" b="1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panel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err="1" smtClean="0">
                <a:latin typeface="Courier New" panose="02070309020205020404" pitchFamily="49" charset="0"/>
              </a:rPr>
              <a:t>DrawingPanel</a:t>
            </a:r>
            <a:r>
              <a:rPr lang="en-US" sz="1800" dirty="0" smtClean="0">
                <a:latin typeface="Courier New" panose="02070309020205020404" pitchFamily="49" charset="0"/>
              </a:rPr>
              <a:t>(250</a:t>
            </a:r>
            <a:r>
              <a:rPr lang="en-US" sz="1800" dirty="0">
                <a:latin typeface="Courier New" panose="02070309020205020404" pitchFamily="49" charset="0"/>
              </a:rPr>
              <a:t>, 220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</a:rPr>
              <a:t>for </a:t>
            </a:r>
            <a:r>
              <a:rPr lang="en-US" sz="1800" b="1" dirty="0" err="1" smtClean="0">
                <a:latin typeface="Courier New" panose="02070309020205020404" pitchFamily="49" charset="0"/>
              </a:rPr>
              <a:t>i</a:t>
            </a:r>
            <a:r>
              <a:rPr lang="en-US" sz="1800" b="1" dirty="0" smtClean="0">
                <a:latin typeface="Courier New" panose="02070309020205020404" pitchFamily="49" charset="0"/>
              </a:rPr>
              <a:t> in range(1, 11):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err="1">
                <a:latin typeface="Courier New" panose="02070309020205020404" pitchFamily="49" charset="0"/>
              </a:rPr>
              <a:t>panel.canvas.create_oval</a:t>
            </a:r>
            <a:r>
              <a:rPr lang="en-US" sz="1800" dirty="0">
                <a:latin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</a:rPr>
              <a:t>(</a:t>
            </a:r>
            <a:r>
              <a:rPr lang="en-US" sz="1700" dirty="0" smtClean="0">
                <a:latin typeface="Courier New" panose="02070309020205020404" pitchFamily="49" charset="0"/>
              </a:rPr>
              <a:t>30, 5, 30 </a:t>
            </a:r>
            <a:r>
              <a:rPr lang="en-US" sz="1700" dirty="0">
                <a:latin typeface="Courier New" panose="02070309020205020404" pitchFamily="49" charset="0"/>
              </a:rPr>
              <a:t>+ </a:t>
            </a:r>
            <a:r>
              <a:rPr lang="en-US" sz="1700" b="1" dirty="0">
                <a:solidFill>
                  <a:srgbClr val="003399"/>
                </a:solidFill>
                <a:latin typeface="Courier New" panose="02070309020205020404" pitchFamily="49" charset="0"/>
              </a:rPr>
              <a:t>20 * </a:t>
            </a:r>
            <a:r>
              <a:rPr lang="en-US" sz="1700" b="1" dirty="0" err="1">
                <a:solidFill>
                  <a:srgbClr val="003399"/>
                </a:solidFill>
                <a:latin typeface="Courier New" panose="02070309020205020404" pitchFamily="49" charset="0"/>
              </a:rPr>
              <a:t>i</a:t>
            </a:r>
            <a:r>
              <a:rPr lang="en-US" sz="1700" dirty="0">
                <a:latin typeface="Courier New" panose="02070309020205020404" pitchFamily="49" charset="0"/>
              </a:rPr>
              <a:t>, </a:t>
            </a:r>
            <a:endParaRPr lang="en-US" sz="1700" dirty="0" smtClean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700" dirty="0">
                <a:latin typeface="Courier New" panose="02070309020205020404" pitchFamily="49" charset="0"/>
              </a:rPr>
              <a:t> </a:t>
            </a:r>
            <a:r>
              <a:rPr lang="en-US" sz="1700" dirty="0" smtClean="0">
                <a:latin typeface="Courier New" panose="02070309020205020404" pitchFamily="49" charset="0"/>
              </a:rPr>
              <a:t>                              5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</a:rPr>
              <a:t>+ </a:t>
            </a: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</a:rPr>
              <a:t>20 * </a:t>
            </a:r>
            <a:r>
              <a:rPr lang="en-US" sz="18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i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, </a:t>
            </a:r>
            <a:r>
              <a:rPr lang="en-US" sz="1800" dirty="0" smtClean="0">
                <a:latin typeface="Courier New" panose="02070309020205020404" pitchFamily="49" charset="0"/>
              </a:rPr>
              <a:t>fill="magenta")</a:t>
            </a:r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7091" y="2298161"/>
            <a:ext cx="1676400" cy="153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7091" y="4492895"/>
            <a:ext cx="16764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62790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Loops that begin at 0</a:t>
            </a:r>
          </a:p>
        </p:txBody>
      </p:sp>
      <p:sp>
        <p:nvSpPr>
          <p:cNvPr id="24579" name="AutoShape 3"/>
          <p:cNvSpPr>
            <a:spLocks noGrp="1" noChangeAspect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Beginning a loop at 0 and using </a:t>
            </a:r>
            <a:r>
              <a:rPr lang="en-US" dirty="0" smtClean="0">
                <a:latin typeface="Courier New" panose="02070309020205020404" pitchFamily="49" charset="0"/>
              </a:rPr>
              <a:t>&lt;</a:t>
            </a:r>
            <a:r>
              <a:rPr lang="en-US" dirty="0" smtClean="0"/>
              <a:t> can make coordinates easier to compute.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Example:</a:t>
            </a:r>
          </a:p>
          <a:p>
            <a:pPr lvl="1" eaLnBrk="1" hangingPunct="1"/>
            <a:r>
              <a:rPr lang="en-US" dirty="0" smtClean="0"/>
              <a:t>Draw ten stacked rectangles starting at (20, 20), height 10, width starting at 100 and decreasing by 10 each time: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panel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err="1" smtClean="0">
                <a:latin typeface="Courier New" panose="02070309020205020404" pitchFamily="49" charset="0"/>
              </a:rPr>
              <a:t>DrawingPanel</a:t>
            </a:r>
            <a:r>
              <a:rPr lang="en-US" sz="1800" dirty="0" smtClean="0">
                <a:latin typeface="Courier New" panose="02070309020205020404" pitchFamily="49" charset="0"/>
              </a:rPr>
              <a:t>(160</a:t>
            </a:r>
            <a:r>
              <a:rPr lang="en-US" sz="1800" dirty="0">
                <a:latin typeface="Courier New" panose="02070309020205020404" pitchFamily="49" charset="0"/>
              </a:rPr>
              <a:t>, 160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for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 in range(0, 10):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</a:rPr>
              <a:t>panel.canvas.create_rectangle</a:t>
            </a:r>
            <a:r>
              <a:rPr lang="en-US" sz="1800" dirty="0" smtClean="0">
                <a:latin typeface="Courier New" panose="02070309020205020404" pitchFamily="49" charset="0"/>
              </a:rPr>
              <a:t> (20</a:t>
            </a:r>
            <a:r>
              <a:rPr lang="en-US" sz="1800" dirty="0">
                <a:latin typeface="Courier New" panose="02070309020205020404" pitchFamily="49" charset="0"/>
              </a:rPr>
              <a:t>, </a:t>
            </a:r>
            <a:r>
              <a:rPr lang="en-US" sz="1800" dirty="0" smtClean="0">
                <a:latin typeface="Courier New" panose="02070309020205020404" pitchFamily="49" charset="0"/>
              </a:rPr>
              <a:t>20 + 10 *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, </a:t>
            </a: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</a:rPr>
              <a:t>                            120 – 10 *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, 30 + 10 *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) </a:t>
            </a:r>
            <a:endParaRPr lang="en-US" sz="1800" dirty="0">
              <a:latin typeface="Courier New" panose="02070309020205020404" pitchFamily="49" charset="0"/>
            </a:endParaRPr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3984" y="4242918"/>
            <a:ext cx="1581150" cy="220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27739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Drawing w/ loops questions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Code from previous slide: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panel = </a:t>
            </a:r>
            <a:r>
              <a:rPr lang="en-US" sz="1800" dirty="0" err="1">
                <a:latin typeface="Courier New" panose="02070309020205020404" pitchFamily="49" charset="0"/>
              </a:rPr>
              <a:t>DrawingPanel</a:t>
            </a:r>
            <a:r>
              <a:rPr lang="en-US" sz="1800" dirty="0">
                <a:latin typeface="Courier New" panose="02070309020205020404" pitchFamily="49" charset="0"/>
              </a:rPr>
              <a:t>(160, 160)</a:t>
            </a:r>
          </a:p>
          <a:p>
            <a:pPr lvl="1">
              <a:lnSpc>
                <a:spcPct val="80000"/>
              </a:lnSpc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for 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 in range(0, 10):</a:t>
            </a: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err="1">
                <a:latin typeface="Courier New" panose="02070309020205020404" pitchFamily="49" charset="0"/>
              </a:rPr>
              <a:t>panel.canvas.create_rectangle</a:t>
            </a:r>
            <a:r>
              <a:rPr lang="en-US" sz="1800" dirty="0">
                <a:latin typeface="Courier New" panose="02070309020205020404" pitchFamily="49" charset="0"/>
              </a:rPr>
              <a:t> (20, 20 + 10 * 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, </a:t>
            </a: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                     120 – 10 * 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, 30 + 10 * 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) 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Write variations of the above </a:t>
            </a:r>
            <a:br>
              <a:rPr lang="en-US" dirty="0" smtClean="0"/>
            </a:br>
            <a:r>
              <a:rPr lang="en-US" dirty="0" smtClean="0"/>
              <a:t>program that draw the figures</a:t>
            </a:r>
            <a:br>
              <a:rPr lang="en-US" dirty="0" smtClean="0"/>
            </a:br>
            <a:r>
              <a:rPr lang="en-US" dirty="0" smtClean="0"/>
              <a:t>at right as output.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267201"/>
            <a:ext cx="1581150" cy="220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1600" y="4267201"/>
            <a:ext cx="1581150" cy="220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1600" y="1676401"/>
            <a:ext cx="1581150" cy="220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64974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Drawing w/ loops answers</a:t>
            </a:r>
          </a:p>
        </p:txBody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Solution #1: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panel = </a:t>
            </a:r>
            <a:r>
              <a:rPr lang="en-US" sz="1800" dirty="0" err="1">
                <a:latin typeface="Courier New" panose="02070309020205020404" pitchFamily="49" charset="0"/>
              </a:rPr>
              <a:t>DrawingPanel</a:t>
            </a:r>
            <a:r>
              <a:rPr lang="en-US" sz="1800" dirty="0">
                <a:latin typeface="Courier New" panose="02070309020205020404" pitchFamily="49" charset="0"/>
              </a:rPr>
              <a:t>(160, 160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for 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 in range(0, 10):</a:t>
            </a: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err="1">
                <a:latin typeface="Courier New" panose="02070309020205020404" pitchFamily="49" charset="0"/>
              </a:rPr>
              <a:t>panel.canvas.create_rectangle</a:t>
            </a:r>
            <a:r>
              <a:rPr lang="en-US" sz="1800" dirty="0">
                <a:latin typeface="Courier New" panose="02070309020205020404" pitchFamily="49" charset="0"/>
              </a:rPr>
              <a:t> (</a:t>
            </a:r>
            <a:r>
              <a:rPr lang="en-US" sz="1800" dirty="0" smtClean="0">
                <a:latin typeface="Courier New" panose="02070309020205020404" pitchFamily="49" charset="0"/>
              </a:rPr>
              <a:t>20 + 10 *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, </a:t>
            </a:r>
            <a:r>
              <a:rPr lang="en-US" sz="1800" dirty="0">
                <a:latin typeface="Courier New" panose="02070309020205020404" pitchFamily="49" charset="0"/>
              </a:rPr>
              <a:t>20 + 10 * 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, </a:t>
            </a: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                     </a:t>
            </a:r>
            <a:r>
              <a:rPr lang="en-US" sz="1800" dirty="0" smtClean="0">
                <a:latin typeface="Courier New" panose="02070309020205020404" pitchFamily="49" charset="0"/>
              </a:rPr>
              <a:t>      120, </a:t>
            </a:r>
            <a:r>
              <a:rPr lang="en-US" sz="1800" dirty="0">
                <a:latin typeface="Courier New" panose="02070309020205020404" pitchFamily="49" charset="0"/>
              </a:rPr>
              <a:t>30 + 10 * 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) 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Solution #2: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panel = </a:t>
            </a:r>
            <a:r>
              <a:rPr lang="en-US" sz="1800" dirty="0" err="1">
                <a:latin typeface="Courier New" panose="02070309020205020404" pitchFamily="49" charset="0"/>
              </a:rPr>
              <a:t>DrawingPanel</a:t>
            </a:r>
            <a:r>
              <a:rPr lang="en-US" sz="1800" dirty="0">
                <a:latin typeface="Courier New" panose="02070309020205020404" pitchFamily="49" charset="0"/>
              </a:rPr>
              <a:t>(160, 160)</a:t>
            </a:r>
          </a:p>
          <a:p>
            <a:pPr lvl="1">
              <a:lnSpc>
                <a:spcPct val="80000"/>
              </a:lnSpc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for 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 in range(0, 10):</a:t>
            </a: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err="1">
                <a:latin typeface="Courier New" panose="02070309020205020404" pitchFamily="49" charset="0"/>
              </a:rPr>
              <a:t>panel.canvas.create_rectangle</a:t>
            </a:r>
            <a:r>
              <a:rPr lang="en-US" sz="1800" dirty="0">
                <a:latin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</a:rPr>
              <a:t>(110 – 10 *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, </a:t>
            </a:r>
            <a:r>
              <a:rPr lang="en-US" sz="1800" dirty="0">
                <a:latin typeface="Courier New" panose="02070309020205020404" pitchFamily="49" charset="0"/>
              </a:rPr>
              <a:t>20 + 10 * 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, </a:t>
            </a: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                     </a:t>
            </a:r>
            <a:r>
              <a:rPr lang="en-US" sz="1800" dirty="0" smtClean="0">
                <a:latin typeface="Courier New" panose="02070309020205020404" pitchFamily="49" charset="0"/>
              </a:rPr>
              <a:t>      120, </a:t>
            </a:r>
            <a:r>
              <a:rPr lang="en-US" sz="1800" dirty="0">
                <a:latin typeface="Courier New" panose="02070309020205020404" pitchFamily="49" charset="0"/>
              </a:rPr>
              <a:t>30 + 10 * 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) </a:t>
            </a:r>
            <a:endParaRPr lang="en-US" sz="1800" dirty="0">
              <a:latin typeface="Courier New" panose="02070309020205020404" pitchFamily="49" charset="0"/>
            </a:endParaRPr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6868" y="1690688"/>
            <a:ext cx="1581150" cy="220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6868" y="4110037"/>
            <a:ext cx="1581150" cy="220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48572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Drawing with </a:t>
            </a:r>
            <a:r>
              <a:rPr lang="en-US" dirty="0" smtClean="0"/>
              <a:t>functions</a:t>
            </a:r>
            <a:endParaRPr lang="en-US" dirty="0" smtClean="0"/>
          </a:p>
        </p:txBody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88925" indent="-288925">
              <a:lnSpc>
                <a:spcPct val="80000"/>
              </a:lnSpc>
            </a:pPr>
            <a:r>
              <a:rPr lang="en-US" dirty="0" smtClean="0"/>
              <a:t>To draw in multiple </a:t>
            </a:r>
            <a:r>
              <a:rPr lang="en-US" dirty="0" smtClean="0"/>
              <a:t>functions, </a:t>
            </a:r>
            <a:r>
              <a:rPr lang="en-US" dirty="0" smtClean="0"/>
              <a:t>you must pass </a:t>
            </a:r>
            <a:r>
              <a:rPr lang="en-US" dirty="0" err="1" smtClean="0">
                <a:latin typeface="Courier New" panose="02070309020205020404" pitchFamily="49" charset="0"/>
              </a:rPr>
              <a:t>DrawingPanel</a:t>
            </a:r>
            <a:r>
              <a:rPr lang="en-US" dirty="0" smtClean="0"/>
              <a:t>.</a:t>
            </a:r>
            <a:endParaRPr lang="en-US" dirty="0" smtClean="0"/>
          </a:p>
          <a:p>
            <a:pPr marL="288925" indent="-288925">
              <a:lnSpc>
                <a:spcPct val="80000"/>
              </a:lnSpc>
              <a:buNone/>
            </a:pPr>
            <a:endParaRPr lang="en-US" sz="1500" dirty="0">
              <a:latin typeface="Courier New" panose="02070309020205020404" pitchFamily="49" charset="0"/>
            </a:endParaRPr>
          </a:p>
          <a:p>
            <a:pPr marL="288925" indent="-288925">
              <a:lnSpc>
                <a:spcPct val="70000"/>
              </a:lnSpc>
              <a:buNone/>
            </a:pPr>
            <a:r>
              <a:rPr lang="en-US" sz="1500" dirty="0" err="1">
                <a:latin typeface="Courier New" panose="02070309020205020404" pitchFamily="49" charset="0"/>
              </a:rPr>
              <a:t>d</a:t>
            </a:r>
            <a:r>
              <a:rPr lang="en-US" sz="1500" dirty="0" err="1" smtClean="0">
                <a:latin typeface="Courier New" panose="02070309020205020404" pitchFamily="49" charset="0"/>
              </a:rPr>
              <a:t>ef</a:t>
            </a:r>
            <a:r>
              <a:rPr lang="en-US" sz="1500" dirty="0" smtClean="0">
                <a:latin typeface="Courier New" panose="02070309020205020404" pitchFamily="49" charset="0"/>
              </a:rPr>
              <a:t> </a:t>
            </a:r>
            <a:r>
              <a:rPr lang="en-US" sz="1500" dirty="0">
                <a:latin typeface="Courier New" panose="02070309020205020404" pitchFamily="49" charset="0"/>
              </a:rPr>
              <a:t>m</a:t>
            </a:r>
            <a:r>
              <a:rPr lang="en-US" sz="1500" dirty="0" smtClean="0">
                <a:latin typeface="Courier New" panose="02070309020205020404" pitchFamily="49" charset="0"/>
              </a:rPr>
              <a:t>ain():</a:t>
            </a:r>
            <a:endParaRPr lang="en-US" sz="1500" dirty="0">
              <a:latin typeface="Courier New" panose="02070309020205020404" pitchFamily="49" charset="0"/>
            </a:endParaRPr>
          </a:p>
          <a:p>
            <a:pPr marL="288925" indent="-288925">
              <a:lnSpc>
                <a:spcPct val="70000"/>
              </a:lnSpc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smtClean="0">
                <a:latin typeface="Courier New" panose="02070309020205020404" pitchFamily="49" charset="0"/>
              </a:rPr>
              <a:t>panel = </a:t>
            </a:r>
            <a:r>
              <a:rPr lang="en-US" sz="1500" dirty="0" err="1">
                <a:latin typeface="Courier New" panose="02070309020205020404" pitchFamily="49" charset="0"/>
              </a:rPr>
              <a:t>DrawingPanel</a:t>
            </a:r>
            <a:r>
              <a:rPr lang="en-US" sz="1500" dirty="0">
                <a:latin typeface="Courier New" panose="02070309020205020404" pitchFamily="49" charset="0"/>
              </a:rPr>
              <a:t>(200, 100</a:t>
            </a:r>
            <a:r>
              <a:rPr lang="en-US" sz="1500" dirty="0" smtClean="0">
                <a:latin typeface="Courier New" panose="02070309020205020404" pitchFamily="49" charset="0"/>
              </a:rPr>
              <a:t>), background="light gray")</a:t>
            </a:r>
            <a:endParaRPr lang="en-US" sz="1500" dirty="0">
              <a:latin typeface="Courier New" panose="02070309020205020404" pitchFamily="49" charset="0"/>
            </a:endParaRPr>
          </a:p>
          <a:p>
            <a:pPr marL="288925" indent="-288925">
              <a:lnSpc>
                <a:spcPct val="70000"/>
              </a:lnSpc>
              <a:buNone/>
            </a:pPr>
            <a:r>
              <a:rPr lang="en-US" sz="1500" b="1" dirty="0" smtClean="0">
                <a:latin typeface="Courier New" panose="02070309020205020404" pitchFamily="49" charset="0"/>
              </a:rPr>
              <a:t>    </a:t>
            </a:r>
            <a:r>
              <a:rPr lang="en-US" sz="1500" b="1" dirty="0" err="1" smtClean="0">
                <a:latin typeface="Courier New" panose="02070309020205020404" pitchFamily="49" charset="0"/>
              </a:rPr>
              <a:t>drawCar</a:t>
            </a:r>
            <a:r>
              <a:rPr lang="en-US" sz="1500" b="1" dirty="0" smtClean="0">
                <a:latin typeface="Courier New" panose="02070309020205020404" pitchFamily="49" charset="0"/>
              </a:rPr>
              <a:t>(panel)</a:t>
            </a:r>
            <a:endParaRPr lang="en-US" sz="1500" b="1" dirty="0">
              <a:latin typeface="Courier New" panose="02070309020205020404" pitchFamily="49" charset="0"/>
            </a:endParaRPr>
          </a:p>
          <a:p>
            <a:pPr marL="288925" indent="-288925">
              <a:lnSpc>
                <a:spcPct val="70000"/>
              </a:lnSpc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endParaRPr lang="en-US" sz="700" dirty="0">
              <a:latin typeface="Courier New" panose="02070309020205020404" pitchFamily="49" charset="0"/>
            </a:endParaRPr>
          </a:p>
          <a:p>
            <a:pPr marL="288925" indent="-288925">
              <a:lnSpc>
                <a:spcPct val="70000"/>
              </a:lnSpc>
              <a:buNone/>
            </a:pPr>
            <a:r>
              <a:rPr lang="en-US" sz="1500" b="1" dirty="0" err="1" smtClean="0">
                <a:latin typeface="Courier New" panose="02070309020205020404" pitchFamily="49" charset="0"/>
              </a:rPr>
              <a:t>def</a:t>
            </a:r>
            <a:r>
              <a:rPr lang="en-US" sz="1500" b="1" dirty="0" smtClean="0">
                <a:latin typeface="Courier New" panose="02070309020205020404" pitchFamily="49" charset="0"/>
              </a:rPr>
              <a:t> </a:t>
            </a:r>
            <a:r>
              <a:rPr lang="en-US" sz="1500" b="1" dirty="0" err="1" smtClean="0">
                <a:latin typeface="Courier New" panose="02070309020205020404" pitchFamily="49" charset="0"/>
              </a:rPr>
              <a:t>draw_car</a:t>
            </a:r>
            <a:r>
              <a:rPr lang="en-US" sz="1500" b="1" dirty="0" smtClean="0">
                <a:latin typeface="Courier New" panose="02070309020205020404" pitchFamily="49" charset="0"/>
              </a:rPr>
              <a:t>(</a:t>
            </a:r>
            <a:r>
              <a:rPr lang="en-US" sz="1500" b="1" dirty="0" err="1" smtClean="0">
                <a:latin typeface="Courier New" panose="02070309020205020404" pitchFamily="49" charset="0"/>
              </a:rPr>
              <a:t>DrawingPanel</a:t>
            </a:r>
            <a:r>
              <a:rPr lang="en-US" sz="1500" b="1" dirty="0" smtClean="0">
                <a:latin typeface="Courier New" panose="02070309020205020404" pitchFamily="49" charset="0"/>
              </a:rPr>
              <a:t> panel):</a:t>
            </a:r>
            <a:endParaRPr lang="en-US" sz="1500" b="1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</a:rPr>
              <a:t>p.canvas.create_rectangle</a:t>
            </a:r>
            <a:r>
              <a:rPr lang="en-US" sz="1600" dirty="0">
                <a:latin typeface="Courier New" panose="02070309020205020404" pitchFamily="49" charset="0"/>
              </a:rPr>
              <a:t>(10, 30, 110, 80, fill="black")</a:t>
            </a:r>
          </a:p>
          <a:p>
            <a:pPr>
              <a:lnSpc>
                <a:spcPct val="70000"/>
              </a:lnSpc>
              <a:buNone/>
            </a:pPr>
            <a:r>
              <a:rPr lang="en-US" sz="600" dirty="0">
                <a:latin typeface="Courier New" panose="02070309020205020404" pitchFamily="49" charset="0"/>
              </a:rPr>
              <a:t>      </a:t>
            </a:r>
          </a:p>
          <a:p>
            <a:pPr>
              <a:lnSpc>
                <a:spcPct val="7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</a:rPr>
              <a:t>p.canvas.create_oval</a:t>
            </a:r>
            <a:r>
              <a:rPr lang="en-US" sz="1600" dirty="0">
                <a:latin typeface="Courier New" panose="02070309020205020404" pitchFamily="49" charset="0"/>
              </a:rPr>
              <a:t>(20, 70, 40, 90, fill="red", width=0)</a:t>
            </a:r>
          </a:p>
          <a:p>
            <a:pPr>
              <a:lnSpc>
                <a:spcPct val="7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</a:rPr>
              <a:t>p.canvas.create_oval</a:t>
            </a:r>
            <a:r>
              <a:rPr lang="en-US" sz="1600" dirty="0">
                <a:latin typeface="Courier New" panose="02070309020205020404" pitchFamily="49" charset="0"/>
              </a:rPr>
              <a:t>(80, 70, 100, 90, fill="red", width=0)</a:t>
            </a:r>
          </a:p>
          <a:p>
            <a:pPr>
              <a:lnSpc>
                <a:spcPct val="70000"/>
              </a:lnSpc>
              <a:buNone/>
            </a:pPr>
            <a:r>
              <a:rPr lang="en-US" sz="600" dirty="0">
                <a:latin typeface="Courier New" panose="02070309020205020404" pitchFamily="49" charset="0"/>
              </a:rPr>
              <a:t>        </a:t>
            </a:r>
          </a:p>
          <a:p>
            <a:pPr>
              <a:lnSpc>
                <a:spcPct val="7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</a:rPr>
              <a:t>p.canvas.create_rectangle</a:t>
            </a:r>
            <a:r>
              <a:rPr lang="en-US" sz="1600" dirty="0">
                <a:latin typeface="Courier New" panose="02070309020205020404" pitchFamily="49" charset="0"/>
              </a:rPr>
              <a:t>(80, 40, 110, 60, fill="cyan", width=0)</a:t>
            </a:r>
            <a:endParaRPr lang="en-US" sz="1500" dirty="0">
              <a:latin typeface="Courier New" panose="02070309020205020404" pitchFamily="49" charset="0"/>
            </a:endParaRPr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8950" y="4124011"/>
            <a:ext cx="1974850" cy="163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97173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Parameterized figures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Modify the car-drawing </a:t>
            </a:r>
            <a:r>
              <a:rPr lang="en-US" dirty="0" smtClean="0"/>
              <a:t>function so </a:t>
            </a:r>
            <a:r>
              <a:rPr lang="en-US" dirty="0" smtClean="0"/>
              <a:t>that it can draw many cars, such as in the following image.</a:t>
            </a:r>
          </a:p>
          <a:p>
            <a:pPr lvl="1" eaLnBrk="1" hangingPunct="1"/>
            <a:r>
              <a:rPr lang="en-US" dirty="0" smtClean="0"/>
              <a:t>Top-left corners: (10, 30), (150, 10)</a:t>
            </a:r>
          </a:p>
          <a:p>
            <a:pPr lvl="1" eaLnBrk="1" hangingPunct="1"/>
            <a:r>
              <a:rPr lang="en-US" dirty="0" smtClean="0"/>
              <a:t>Hint: We must modify our </a:t>
            </a:r>
            <a:r>
              <a:rPr lang="en-US" dirty="0" err="1" smtClean="0">
                <a:latin typeface="Courier New" panose="02070309020205020404" pitchFamily="49" charset="0"/>
              </a:rPr>
              <a:t>draw_car</a:t>
            </a:r>
            <a:r>
              <a:rPr lang="en-US" dirty="0" smtClean="0"/>
              <a:t> function </a:t>
            </a:r>
            <a:r>
              <a:rPr lang="en-US" dirty="0" smtClean="0"/>
              <a:t>to accept x/y coordinates as parameters.</a:t>
            </a:r>
          </a:p>
        </p:txBody>
      </p:sp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1" y="4724401"/>
            <a:ext cx="2532063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03694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Parameterized answer</a:t>
            </a:r>
          </a:p>
        </p:txBody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>
          <a:xfrm>
            <a:off x="838199" y="1825625"/>
            <a:ext cx="10707357" cy="4351338"/>
          </a:xfrm>
        </p:spPr>
        <p:txBody>
          <a:bodyPr>
            <a:normAutofit/>
          </a:bodyPr>
          <a:lstStyle/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main():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panel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err="1" smtClean="0">
                <a:latin typeface="Courier New" panose="02070309020205020404" pitchFamily="49" charset="0"/>
              </a:rPr>
              <a:t>DrawingPanel</a:t>
            </a:r>
            <a:r>
              <a:rPr lang="en-US" sz="1800" dirty="0" smtClean="0">
                <a:latin typeface="Courier New" panose="02070309020205020404" pitchFamily="49" charset="0"/>
              </a:rPr>
              <a:t>(260</a:t>
            </a:r>
            <a:r>
              <a:rPr lang="en-US" sz="1800" dirty="0">
                <a:latin typeface="Courier New" panose="02070309020205020404" pitchFamily="49" charset="0"/>
              </a:rPr>
              <a:t>, </a:t>
            </a:r>
            <a:r>
              <a:rPr lang="en-US" sz="1800" dirty="0" smtClean="0">
                <a:latin typeface="Courier New" panose="02070309020205020404" pitchFamily="49" charset="0"/>
              </a:rPr>
              <a:t>100, background="light gray")    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</a:rPr>
              <a:t>   </a:t>
            </a:r>
            <a:r>
              <a:rPr lang="en-US" sz="1800" dirty="0" err="1" smtClean="0">
                <a:latin typeface="Courier New" panose="02070309020205020404" pitchFamily="49" charset="0"/>
              </a:rPr>
              <a:t>draw_car</a:t>
            </a:r>
            <a:r>
              <a:rPr lang="en-US" sz="1800" dirty="0" smtClean="0">
                <a:latin typeface="Courier New" panose="02070309020205020404" pitchFamily="49" charset="0"/>
              </a:rPr>
              <a:t>(panel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, </a:t>
            </a: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</a:rPr>
              <a:t>10, 30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</a:rPr>
              <a:t>draw_car</a:t>
            </a:r>
            <a:r>
              <a:rPr lang="en-US" sz="1800" dirty="0" smtClean="0">
                <a:latin typeface="Courier New" panose="02070309020205020404" pitchFamily="49" charset="0"/>
              </a:rPr>
              <a:t>(panel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, </a:t>
            </a: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</a:rPr>
              <a:t>150, 10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700" dirty="0" smtClean="0">
                <a:latin typeface="Courier New" panose="02070309020205020404" pitchFamily="49" charset="0"/>
              </a:rPr>
              <a:t>    </a:t>
            </a:r>
            <a:endParaRPr lang="en-US" sz="7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 err="1" smtClean="0">
                <a:latin typeface="Courier New" panose="02070309020205020404" pitchFamily="49" charset="0"/>
              </a:rPr>
              <a:t>draw_car</a:t>
            </a:r>
            <a:r>
              <a:rPr lang="en-US" sz="1800" dirty="0" smtClean="0">
                <a:latin typeface="Courier New" panose="02070309020205020404" pitchFamily="49" charset="0"/>
              </a:rPr>
              <a:t>(p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, x</a:t>
            </a: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</a:rPr>
              <a:t>, 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y</a:t>
            </a:r>
            <a:r>
              <a:rPr lang="en-US" sz="1800" dirty="0" smtClean="0">
                <a:latin typeface="Courier New" panose="02070309020205020404" pitchFamily="49" charset="0"/>
              </a:rPr>
              <a:t>):</a:t>
            </a:r>
          </a:p>
          <a:p>
            <a:pPr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</a:rPr>
              <a:t>   </a:t>
            </a:r>
            <a:r>
              <a:rPr lang="en-US" sz="1800" dirty="0" err="1" smtClean="0">
                <a:latin typeface="Courier New" panose="02070309020205020404" pitchFamily="49" charset="0"/>
              </a:rPr>
              <a:t>p.canvas.create_rectangle</a:t>
            </a:r>
            <a:r>
              <a:rPr lang="en-US" sz="1800" dirty="0" smtClean="0">
                <a:latin typeface="Courier New" panose="02070309020205020404" pitchFamily="49" charset="0"/>
              </a:rPr>
              <a:t>(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x</a:t>
            </a: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</a:rPr>
              <a:t>, y</a:t>
            </a:r>
            <a:r>
              <a:rPr lang="en-US" sz="1800" dirty="0">
                <a:latin typeface="Courier New" panose="02070309020205020404" pitchFamily="49" charset="0"/>
              </a:rPr>
              <a:t>, 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100 + x, 50 + y</a:t>
            </a:r>
            <a:r>
              <a:rPr lang="en-US" sz="1800" dirty="0" smtClean="0">
                <a:latin typeface="Courier New" panose="02070309020205020404" pitchFamily="49" charset="0"/>
              </a:rPr>
              <a:t>, </a:t>
            </a:r>
            <a:r>
              <a:rPr lang="en-US" sz="1800" dirty="0">
                <a:latin typeface="Courier New" panose="02070309020205020404" pitchFamily="49" charset="0"/>
              </a:rPr>
              <a:t>fill="black")</a:t>
            </a:r>
          </a:p>
          <a:p>
            <a:pPr>
              <a:lnSpc>
                <a:spcPct val="70000"/>
              </a:lnSpc>
              <a:buNone/>
            </a:pPr>
            <a:r>
              <a:rPr lang="en-US" sz="700" dirty="0">
                <a:latin typeface="Courier New" panose="02070309020205020404" pitchFamily="49" charset="0"/>
              </a:rPr>
              <a:t>      </a:t>
            </a:r>
          </a:p>
          <a:p>
            <a:pPr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</a:rPr>
              <a:t>p.canvas.create_oval</a:t>
            </a:r>
            <a:r>
              <a:rPr lang="en-US" sz="1800" dirty="0" smtClean="0">
                <a:latin typeface="Courier New" panose="02070309020205020404" pitchFamily="49" charset="0"/>
              </a:rPr>
              <a:t>(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x </a:t>
            </a: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</a:rPr>
              <a:t>+ 10, y + 40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, x + 30, y + 60</a:t>
            </a:r>
            <a:r>
              <a:rPr lang="en-US" sz="1800" dirty="0" smtClean="0">
                <a:latin typeface="Courier New" panose="02070309020205020404" pitchFamily="49" charset="0"/>
              </a:rPr>
              <a:t>, fill</a:t>
            </a:r>
            <a:r>
              <a:rPr lang="en-US" sz="1800" dirty="0">
                <a:latin typeface="Courier New" panose="02070309020205020404" pitchFamily="49" charset="0"/>
              </a:rPr>
              <a:t>="red", width=0)</a:t>
            </a:r>
          </a:p>
          <a:p>
            <a:pPr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</a:rPr>
              <a:t>p.canvas.create_oval</a:t>
            </a:r>
            <a:r>
              <a:rPr lang="en-US" sz="1800" dirty="0" smtClean="0">
                <a:latin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</a:rPr>
              <a:t>x + 70, y + 40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, x + 90, y + 60</a:t>
            </a:r>
            <a:r>
              <a:rPr lang="en-US" sz="1800" dirty="0" smtClean="0">
                <a:latin typeface="Courier New" panose="02070309020205020404" pitchFamily="49" charset="0"/>
              </a:rPr>
              <a:t>, </a:t>
            </a:r>
            <a:r>
              <a:rPr lang="en-US" sz="1800" dirty="0">
                <a:latin typeface="Courier New" panose="02070309020205020404" pitchFamily="49" charset="0"/>
              </a:rPr>
              <a:t>fill="red</a:t>
            </a:r>
            <a:r>
              <a:rPr lang="en-US" sz="1800" dirty="0" smtClean="0">
                <a:latin typeface="Courier New" panose="02070309020205020404" pitchFamily="49" charset="0"/>
              </a:rPr>
              <a:t>", width=0</a:t>
            </a:r>
            <a:r>
              <a:rPr lang="en-US" sz="1800" dirty="0">
                <a:latin typeface="Courier New" panose="02070309020205020404" pitchFamily="49" charset="0"/>
              </a:rPr>
              <a:t>)</a:t>
            </a:r>
          </a:p>
          <a:p>
            <a:pPr>
              <a:lnSpc>
                <a:spcPct val="70000"/>
              </a:lnSpc>
              <a:buNone/>
            </a:pPr>
            <a:r>
              <a:rPr lang="en-US" sz="700" dirty="0">
                <a:latin typeface="Courier New" panose="02070309020205020404" pitchFamily="49" charset="0"/>
              </a:rPr>
              <a:t>        </a:t>
            </a:r>
          </a:p>
          <a:p>
            <a:pPr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</a:rPr>
              <a:t>p.canvas.create_rectangle</a:t>
            </a:r>
            <a:r>
              <a:rPr lang="en-US" sz="1800" dirty="0" smtClean="0">
                <a:latin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</a:rPr>
              <a:t>x + 70, y + 10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, x + 100, y + 30</a:t>
            </a:r>
            <a:r>
              <a:rPr lang="en-US" sz="1800" dirty="0" smtClean="0">
                <a:latin typeface="Courier New" panose="02070309020205020404" pitchFamily="49" charset="0"/>
              </a:rPr>
              <a:t>, </a:t>
            </a:r>
            <a:r>
              <a:rPr lang="en-US" sz="1800" dirty="0">
                <a:latin typeface="Courier New" panose="02070309020205020404" pitchFamily="49" charset="0"/>
              </a:rPr>
              <a:t>fill="cyan", </a:t>
            </a:r>
            <a:endParaRPr lang="en-US" sz="1800" dirty="0" smtClean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</a:rPr>
              <a:t>                             width=0)</a:t>
            </a:r>
            <a:endParaRPr lang="en-US" sz="1800" dirty="0">
              <a:latin typeface="Courier New" panose="02070309020205020404" pitchFamily="49" charset="0"/>
            </a:endParaRPr>
          </a:p>
        </p:txBody>
      </p:sp>
      <p:pic>
        <p:nvPicPr>
          <p:cNvPr id="3072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0990" y="1027906"/>
            <a:ext cx="2532063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38525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charset="0"/>
              <a:buChar char=""/>
              <a:defRPr/>
            </a:pPr>
            <a:r>
              <a:rPr lang="en-US" dirty="0">
                <a:ea typeface="ＭＳ Ｐゴシック" charset="0"/>
                <a:cs typeface="+mn-cs"/>
              </a:rPr>
              <a:t>Modify </a:t>
            </a:r>
            <a:r>
              <a:rPr lang="en-US" dirty="0" err="1" smtClean="0">
                <a:latin typeface="Courier New" charset="0"/>
                <a:ea typeface="ＭＳ Ｐゴシック" charset="0"/>
                <a:cs typeface="+mn-cs"/>
              </a:rPr>
              <a:t>draw_car</a:t>
            </a:r>
            <a:r>
              <a:rPr lang="en-US" dirty="0" smtClean="0">
                <a:ea typeface="ＭＳ Ｐゴシック" charset="0"/>
                <a:cs typeface="+mn-cs"/>
              </a:rPr>
              <a:t> </a:t>
            </a:r>
            <a:r>
              <a:rPr lang="en-US" dirty="0">
                <a:ea typeface="ＭＳ Ｐゴシック" charset="0"/>
                <a:cs typeface="+mn-cs"/>
              </a:rPr>
              <a:t>to allow the car to be drawn at any size.</a:t>
            </a:r>
          </a:p>
          <a:p>
            <a:pPr lvl="1" eaLnBrk="1" hangingPunct="1">
              <a:lnSpc>
                <a:spcPct val="90000"/>
              </a:lnSpc>
              <a:buFont typeface="Wingdings 2" charset="0"/>
              <a:buChar char=""/>
              <a:defRPr/>
            </a:pPr>
            <a:r>
              <a:rPr lang="en-US" dirty="0">
                <a:ea typeface="ＭＳ Ｐゴシック" charset="0"/>
              </a:rPr>
              <a:t>Existing car: size 100.  Second car: (150, 10), size 50.</a:t>
            </a:r>
          </a:p>
          <a:p>
            <a:pPr lvl="1" eaLnBrk="1" hangingPunct="1">
              <a:lnSpc>
                <a:spcPct val="90000"/>
              </a:lnSpc>
              <a:buFont typeface="Wingdings 2" charset="0"/>
              <a:buChar char=""/>
              <a:defRPr/>
            </a:pPr>
            <a:endParaRPr lang="en-US" sz="800" dirty="0"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buFont typeface="Wingdings 2" charset="0"/>
              <a:buChar char=""/>
              <a:defRPr/>
            </a:pPr>
            <a:r>
              <a:rPr lang="en-US" dirty="0">
                <a:ea typeface="ＭＳ Ｐゴシック" charset="0"/>
                <a:cs typeface="+mn-cs"/>
              </a:rPr>
              <a:t>Once you have this working, use a </a:t>
            </a:r>
            <a:r>
              <a:rPr lang="en-US" dirty="0">
                <a:latin typeface="Courier New" charset="0"/>
                <a:ea typeface="ＭＳ Ｐゴシック" charset="0"/>
                <a:cs typeface="+mn-cs"/>
              </a:rPr>
              <a:t>for</a:t>
            </a:r>
            <a:r>
              <a:rPr lang="en-US" dirty="0">
                <a:ea typeface="ＭＳ Ｐゴシック" charset="0"/>
                <a:cs typeface="+mn-cs"/>
              </a:rPr>
              <a:t> loop with your </a:t>
            </a:r>
            <a:r>
              <a:rPr lang="en-US" dirty="0" smtClean="0">
                <a:ea typeface="ＭＳ Ｐゴシック" charset="0"/>
                <a:cs typeface="+mn-cs"/>
              </a:rPr>
              <a:t>function to </a:t>
            </a:r>
            <a:r>
              <a:rPr lang="en-US" dirty="0">
                <a:ea typeface="ＭＳ Ｐゴシック" charset="0"/>
                <a:cs typeface="+mn-cs"/>
              </a:rPr>
              <a:t>draw a line of cars, like the picture at right.</a:t>
            </a:r>
          </a:p>
          <a:p>
            <a:pPr lvl="1" eaLnBrk="1" hangingPunct="1">
              <a:lnSpc>
                <a:spcPct val="90000"/>
              </a:lnSpc>
              <a:buFont typeface="Wingdings 2" charset="0"/>
              <a:buChar char=""/>
              <a:defRPr/>
            </a:pPr>
            <a:r>
              <a:rPr lang="en-US" dirty="0">
                <a:ea typeface="ＭＳ Ｐゴシック" charset="0"/>
              </a:rPr>
              <a:t>Start at (10, 130), each size 40, separated by 50px.</a:t>
            </a:r>
          </a:p>
        </p:txBody>
      </p:sp>
      <p:sp>
        <p:nvSpPr>
          <p:cNvPr id="31747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Drawing parameter question</a:t>
            </a:r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267201"/>
            <a:ext cx="2057400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3886200"/>
            <a:ext cx="2057400" cy="202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37426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7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7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706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Drawing parameter answer</a:t>
            </a:r>
          </a:p>
        </p:txBody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70000"/>
              </a:lnSpc>
              <a:buNone/>
            </a:pPr>
            <a:r>
              <a:rPr lang="en-US" sz="1600" dirty="0" err="1">
                <a:latin typeface="Courier New" panose="02070309020205020404" pitchFamily="49" charset="0"/>
              </a:rPr>
              <a:t>def</a:t>
            </a:r>
            <a:r>
              <a:rPr lang="en-US" sz="1600" dirty="0">
                <a:latin typeface="Courier New" panose="02070309020205020404" pitchFamily="49" charset="0"/>
              </a:rPr>
              <a:t> main():</a:t>
            </a:r>
          </a:p>
          <a:p>
            <a:pPr>
              <a:lnSpc>
                <a:spcPct val="7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panel = </a:t>
            </a:r>
            <a:r>
              <a:rPr lang="en-US" sz="1600" dirty="0" err="1">
                <a:latin typeface="Courier New" panose="02070309020205020404" pitchFamily="49" charset="0"/>
              </a:rPr>
              <a:t>DrawingPanel</a:t>
            </a:r>
            <a:r>
              <a:rPr lang="en-US" sz="1600" dirty="0">
                <a:latin typeface="Courier New" panose="02070309020205020404" pitchFamily="49" charset="0"/>
              </a:rPr>
              <a:t>(260, 100, background="light gray")    </a:t>
            </a:r>
          </a:p>
          <a:p>
            <a:pPr>
              <a:lnSpc>
                <a:spcPct val="7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</a:rPr>
              <a:t>draw_car</a:t>
            </a:r>
            <a:r>
              <a:rPr lang="en-US" sz="1600" dirty="0">
                <a:latin typeface="Courier New" panose="02070309020205020404" pitchFamily="49" charset="0"/>
              </a:rPr>
              <a:t>(panel</a:t>
            </a: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</a:rPr>
              <a:t>, 10, </a:t>
            </a:r>
            <a:r>
              <a:rPr lang="en-US" sz="16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30, 100</a:t>
            </a:r>
            <a:r>
              <a:rPr lang="en-US" sz="1600" dirty="0" smtClean="0">
                <a:latin typeface="Courier New" panose="02070309020205020404" pitchFamily="49" charset="0"/>
              </a:rPr>
              <a:t>)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</a:rPr>
              <a:t>draw_car</a:t>
            </a:r>
            <a:r>
              <a:rPr lang="en-US" sz="1600" dirty="0">
                <a:latin typeface="Courier New" panose="02070309020205020404" pitchFamily="49" charset="0"/>
              </a:rPr>
              <a:t>(panel</a:t>
            </a: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</a:rPr>
              <a:t>, 150, </a:t>
            </a:r>
            <a:r>
              <a:rPr lang="en-US" sz="16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10, 50</a:t>
            </a:r>
            <a:r>
              <a:rPr lang="en-US" sz="1600" dirty="0" smtClean="0">
                <a:latin typeface="Courier New" panose="02070309020205020404" pitchFamily="49" charset="0"/>
              </a:rPr>
              <a:t>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50000"/>
              </a:lnSpc>
              <a:buFont typeface="Wingdings 2" panose="05020102010507070707" pitchFamily="18" charset="2"/>
              <a:buNone/>
            </a:pP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   for </a:t>
            </a:r>
            <a:r>
              <a:rPr lang="en-US" sz="15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i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in range(0, 5):</a:t>
            </a:r>
            <a:endParaRPr lang="en-US" sz="1500" b="1" dirty="0">
              <a:solidFill>
                <a:srgbClr val="003399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50000"/>
              </a:lnSpc>
              <a:buFont typeface="Wingdings 2" panose="05020102010507070707" pitchFamily="18" charset="2"/>
              <a:buNone/>
            </a:pPr>
            <a:r>
              <a:rPr lang="en-US" sz="1500" b="1" dirty="0">
                <a:solidFill>
                  <a:srgbClr val="003399"/>
                </a:solidFill>
                <a:latin typeface="Courier New" panose="02070309020205020404" pitchFamily="49" charset="0"/>
              </a:rPr>
              <a:t>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      </a:t>
            </a:r>
            <a:r>
              <a:rPr lang="en-US" sz="15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draw_car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(panel, </a:t>
            </a:r>
            <a:r>
              <a:rPr lang="en-US" sz="1500" b="1" dirty="0">
                <a:solidFill>
                  <a:srgbClr val="003399"/>
                </a:solidFill>
                <a:latin typeface="Courier New" panose="02070309020205020404" pitchFamily="49" charset="0"/>
              </a:rPr>
              <a:t>10 + </a:t>
            </a:r>
            <a:r>
              <a:rPr lang="en-US" sz="1500" b="1" dirty="0" err="1">
                <a:solidFill>
                  <a:srgbClr val="003399"/>
                </a:solidFill>
                <a:latin typeface="Courier New" panose="02070309020205020404" pitchFamily="49" charset="0"/>
              </a:rPr>
              <a:t>i</a:t>
            </a:r>
            <a:r>
              <a:rPr lang="en-US" sz="1500" b="1" dirty="0">
                <a:solidFill>
                  <a:srgbClr val="003399"/>
                </a:solidFill>
                <a:latin typeface="Courier New" panose="02070309020205020404" pitchFamily="49" charset="0"/>
              </a:rPr>
              <a:t> * 50, 130, 40);</a:t>
            </a:r>
          </a:p>
          <a:p>
            <a:pPr eaLnBrk="1" hangingPunct="1">
              <a:lnSpc>
                <a:spcPct val="50000"/>
              </a:lnSpc>
              <a:buFont typeface="Wingdings 2" panose="05020102010507070707" pitchFamily="18" charset="2"/>
              <a:buNone/>
            </a:pPr>
            <a:r>
              <a:rPr lang="en-US" sz="1500" dirty="0" smtClean="0">
                <a:latin typeface="Courier New" panose="02070309020205020404" pitchFamily="49" charset="0"/>
              </a:rPr>
              <a:t>    </a:t>
            </a:r>
            <a:endParaRPr lang="en-US" sz="1500" dirty="0">
              <a:latin typeface="Courier New" panose="02070309020205020404" pitchFamily="49" charset="0"/>
            </a:endParaRPr>
          </a:p>
          <a:p>
            <a:pPr>
              <a:lnSpc>
                <a:spcPct val="50000"/>
              </a:lnSpc>
              <a:buNone/>
            </a:pPr>
            <a:r>
              <a:rPr lang="en-US" sz="1500" dirty="0" err="1">
                <a:latin typeface="Courier New" panose="02070309020205020404" pitchFamily="49" charset="0"/>
              </a:rPr>
              <a:t>def</a:t>
            </a:r>
            <a:r>
              <a:rPr lang="en-US" sz="1500" dirty="0">
                <a:latin typeface="Courier New" panose="02070309020205020404" pitchFamily="49" charset="0"/>
              </a:rPr>
              <a:t> </a:t>
            </a:r>
            <a:r>
              <a:rPr lang="en-US" sz="1500" dirty="0" err="1">
                <a:latin typeface="Courier New" panose="02070309020205020404" pitchFamily="49" charset="0"/>
              </a:rPr>
              <a:t>draw_car</a:t>
            </a:r>
            <a:r>
              <a:rPr lang="en-US" sz="1500" dirty="0">
                <a:latin typeface="Courier New" panose="02070309020205020404" pitchFamily="49" charset="0"/>
              </a:rPr>
              <a:t>(p, x, </a:t>
            </a:r>
            <a:r>
              <a:rPr lang="en-US" sz="1500" dirty="0" smtClean="0">
                <a:latin typeface="Courier New" panose="02070309020205020404" pitchFamily="49" charset="0"/>
              </a:rPr>
              <a:t>y, </a:t>
            </a:r>
            <a:r>
              <a:rPr lang="en-US" sz="1500" b="1" dirty="0">
                <a:solidFill>
                  <a:srgbClr val="003399"/>
                </a:solidFill>
                <a:latin typeface="Courier New" panose="02070309020205020404" pitchFamily="49" charset="0"/>
              </a:rPr>
              <a:t>size</a:t>
            </a:r>
            <a:r>
              <a:rPr lang="en-US" sz="1500" dirty="0" smtClean="0">
                <a:latin typeface="Courier New" panose="02070309020205020404" pitchFamily="49" charset="0"/>
              </a:rPr>
              <a:t>):</a:t>
            </a:r>
            <a:endParaRPr lang="en-US" sz="1500" dirty="0">
              <a:latin typeface="Courier New" panose="02070309020205020404" pitchFamily="49" charset="0"/>
            </a:endParaRPr>
          </a:p>
          <a:p>
            <a:pPr>
              <a:lnSpc>
                <a:spcPct val="50000"/>
              </a:lnSpc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err="1">
                <a:latin typeface="Courier New" panose="02070309020205020404" pitchFamily="49" charset="0"/>
              </a:rPr>
              <a:t>p.canvas.create_rectangle</a:t>
            </a:r>
            <a:r>
              <a:rPr lang="en-US" sz="1500" dirty="0">
                <a:latin typeface="Courier New" panose="02070309020205020404" pitchFamily="49" charset="0"/>
              </a:rPr>
              <a:t>(x, y, </a:t>
            </a:r>
            <a:r>
              <a:rPr lang="en-US" sz="1500" dirty="0" smtClean="0">
                <a:latin typeface="Courier New" panose="02070309020205020404" pitchFamily="49" charset="0"/>
              </a:rPr>
              <a:t>x + </a:t>
            </a:r>
            <a:r>
              <a:rPr lang="en-US" sz="1500" b="1" dirty="0">
                <a:solidFill>
                  <a:srgbClr val="003399"/>
                </a:solidFill>
                <a:latin typeface="Courier New" panose="02070309020205020404" pitchFamily="49" charset="0"/>
              </a:rPr>
              <a:t>size</a:t>
            </a:r>
            <a:r>
              <a:rPr lang="en-US" sz="1500" dirty="0" smtClean="0">
                <a:latin typeface="Courier New" panose="02070309020205020404" pitchFamily="49" charset="0"/>
              </a:rPr>
              <a:t>, y +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size / 2</a:t>
            </a:r>
            <a:r>
              <a:rPr lang="en-US" sz="1500" dirty="0" smtClean="0">
                <a:latin typeface="Courier New" panose="02070309020205020404" pitchFamily="49" charset="0"/>
              </a:rPr>
              <a:t>, </a:t>
            </a:r>
            <a:r>
              <a:rPr lang="en-US" sz="1500" dirty="0">
                <a:latin typeface="Courier New" panose="02070309020205020404" pitchFamily="49" charset="0"/>
              </a:rPr>
              <a:t>fill="black")</a:t>
            </a:r>
          </a:p>
          <a:p>
            <a:pPr>
              <a:lnSpc>
                <a:spcPct val="50000"/>
              </a:lnSpc>
              <a:buNone/>
            </a:pPr>
            <a:r>
              <a:rPr lang="en-US" sz="1500" dirty="0">
                <a:latin typeface="Courier New" panose="02070309020205020404" pitchFamily="49" charset="0"/>
              </a:rPr>
              <a:t>      </a:t>
            </a:r>
          </a:p>
          <a:p>
            <a:pPr>
              <a:lnSpc>
                <a:spcPct val="50000"/>
              </a:lnSpc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err="1">
                <a:latin typeface="Courier New" panose="02070309020205020404" pitchFamily="49" charset="0"/>
              </a:rPr>
              <a:t>p.canvas.create_oval</a:t>
            </a:r>
            <a:r>
              <a:rPr lang="en-US" sz="1500" dirty="0">
                <a:latin typeface="Courier New" panose="02070309020205020404" pitchFamily="49" charset="0"/>
              </a:rPr>
              <a:t>(x +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size / 10</a:t>
            </a:r>
            <a:r>
              <a:rPr lang="en-US" sz="1500" dirty="0" smtClean="0">
                <a:latin typeface="Courier New" panose="02070309020205020404" pitchFamily="49" charset="0"/>
              </a:rPr>
              <a:t>, </a:t>
            </a:r>
            <a:r>
              <a:rPr lang="en-US" sz="1500" dirty="0">
                <a:latin typeface="Courier New" panose="02070309020205020404" pitchFamily="49" charset="0"/>
              </a:rPr>
              <a:t>y +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size / 10 * 4</a:t>
            </a:r>
            <a:r>
              <a:rPr lang="en-US" sz="1500" dirty="0" smtClean="0">
                <a:latin typeface="Courier New" panose="02070309020205020404" pitchFamily="49" charset="0"/>
              </a:rPr>
              <a:t>, </a:t>
            </a:r>
            <a:r>
              <a:rPr lang="en-US" sz="1500" dirty="0">
                <a:latin typeface="Courier New" panose="02070309020205020404" pitchFamily="49" charset="0"/>
              </a:rPr>
              <a:t>x </a:t>
            </a:r>
            <a:r>
              <a:rPr lang="en-US" sz="1500" dirty="0" smtClean="0">
                <a:latin typeface="Courier New" panose="02070309020205020404" pitchFamily="49" charset="0"/>
              </a:rPr>
              <a:t>+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size / 10 * 3</a:t>
            </a:r>
            <a:r>
              <a:rPr lang="en-US" sz="1500" dirty="0" smtClean="0">
                <a:latin typeface="Courier New" panose="02070309020205020404" pitchFamily="49" charset="0"/>
              </a:rPr>
              <a:t>, y +  </a:t>
            </a:r>
          </a:p>
          <a:p>
            <a:pPr>
              <a:lnSpc>
                <a:spcPct val="50000"/>
              </a:lnSpc>
              <a:buNone/>
            </a:pPr>
            <a:r>
              <a:rPr lang="en-US" sz="1500" b="1" dirty="0">
                <a:solidFill>
                  <a:srgbClr val="003399"/>
                </a:solidFill>
                <a:latin typeface="Courier New" panose="02070309020205020404" pitchFamily="49" charset="0"/>
              </a:rPr>
              <a:t>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                       size / 10 * 6</a:t>
            </a:r>
            <a:r>
              <a:rPr lang="en-US" sz="1500" dirty="0" smtClean="0">
                <a:latin typeface="Courier New" panose="02070309020205020404" pitchFamily="49" charset="0"/>
              </a:rPr>
              <a:t>, fill</a:t>
            </a:r>
            <a:r>
              <a:rPr lang="en-US" sz="1500" dirty="0">
                <a:latin typeface="Courier New" panose="02070309020205020404" pitchFamily="49" charset="0"/>
              </a:rPr>
              <a:t>="red", width=0)</a:t>
            </a:r>
          </a:p>
          <a:p>
            <a:pPr>
              <a:lnSpc>
                <a:spcPct val="50000"/>
              </a:lnSpc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err="1">
                <a:latin typeface="Courier New" panose="02070309020205020404" pitchFamily="49" charset="0"/>
              </a:rPr>
              <a:t>p.canvas.create_oval</a:t>
            </a:r>
            <a:r>
              <a:rPr lang="en-US" sz="1500" dirty="0">
                <a:latin typeface="Courier New" panose="02070309020205020404" pitchFamily="49" charset="0"/>
              </a:rPr>
              <a:t>(x +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size / 10 * 7</a:t>
            </a:r>
            <a:r>
              <a:rPr lang="en-US" sz="1500" dirty="0" smtClean="0">
                <a:latin typeface="Courier New" panose="02070309020205020404" pitchFamily="49" charset="0"/>
              </a:rPr>
              <a:t>, </a:t>
            </a:r>
            <a:r>
              <a:rPr lang="en-US" sz="1500" dirty="0">
                <a:latin typeface="Courier New" panose="02070309020205020404" pitchFamily="49" charset="0"/>
              </a:rPr>
              <a:t>y +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size / 10 * 4</a:t>
            </a:r>
            <a:r>
              <a:rPr lang="en-US" sz="1500" dirty="0" smtClean="0">
                <a:latin typeface="Courier New" panose="02070309020205020404" pitchFamily="49" charset="0"/>
              </a:rPr>
              <a:t>, </a:t>
            </a:r>
            <a:r>
              <a:rPr lang="en-US" sz="1500" dirty="0">
                <a:latin typeface="Courier New" panose="02070309020205020404" pitchFamily="49" charset="0"/>
              </a:rPr>
              <a:t>x </a:t>
            </a:r>
            <a:r>
              <a:rPr lang="en-US" sz="1500" dirty="0" smtClean="0">
                <a:latin typeface="Courier New" panose="02070309020205020404" pitchFamily="49" charset="0"/>
              </a:rPr>
              <a:t>+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size / 10 * 9</a:t>
            </a:r>
            <a:r>
              <a:rPr lang="en-US" sz="1500" dirty="0" smtClean="0">
                <a:latin typeface="Courier New" panose="02070309020205020404" pitchFamily="49" charset="0"/>
              </a:rPr>
              <a:t>, </a:t>
            </a:r>
          </a:p>
          <a:p>
            <a:pPr>
              <a:lnSpc>
                <a:spcPct val="50000"/>
              </a:lnSpc>
              <a:buNone/>
            </a:pPr>
            <a:r>
              <a:rPr lang="en-US" sz="1500" dirty="0">
                <a:latin typeface="Courier New" panose="02070309020205020404" pitchFamily="49" charset="0"/>
              </a:rPr>
              <a:t> </a:t>
            </a:r>
            <a:r>
              <a:rPr lang="en-US" sz="1500" dirty="0" smtClean="0">
                <a:latin typeface="Courier New" panose="02070309020205020404" pitchFamily="49" charset="0"/>
              </a:rPr>
              <a:t>                        y </a:t>
            </a:r>
            <a:r>
              <a:rPr lang="en-US" sz="1500" dirty="0">
                <a:latin typeface="Courier New" panose="02070309020205020404" pitchFamily="49" charset="0"/>
              </a:rPr>
              <a:t>+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size / 10 * 6</a:t>
            </a:r>
            <a:r>
              <a:rPr lang="en-US" sz="1500" dirty="0" smtClean="0">
                <a:latin typeface="Courier New" panose="02070309020205020404" pitchFamily="49" charset="0"/>
              </a:rPr>
              <a:t>, fill</a:t>
            </a:r>
            <a:r>
              <a:rPr lang="en-US" sz="1500" dirty="0">
                <a:latin typeface="Courier New" panose="02070309020205020404" pitchFamily="49" charset="0"/>
              </a:rPr>
              <a:t>="red", width=0)</a:t>
            </a:r>
          </a:p>
          <a:p>
            <a:pPr>
              <a:lnSpc>
                <a:spcPct val="50000"/>
              </a:lnSpc>
              <a:buNone/>
            </a:pPr>
            <a:r>
              <a:rPr lang="en-US" sz="1500" dirty="0">
                <a:latin typeface="Courier New" panose="02070309020205020404" pitchFamily="49" charset="0"/>
              </a:rPr>
              <a:t>        </a:t>
            </a:r>
          </a:p>
          <a:p>
            <a:pPr>
              <a:lnSpc>
                <a:spcPct val="50000"/>
              </a:lnSpc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err="1">
                <a:latin typeface="Courier New" panose="02070309020205020404" pitchFamily="49" charset="0"/>
              </a:rPr>
              <a:t>p.canvas.create_rectangle</a:t>
            </a:r>
            <a:r>
              <a:rPr lang="en-US" sz="1500" dirty="0">
                <a:latin typeface="Courier New" panose="02070309020205020404" pitchFamily="49" charset="0"/>
              </a:rPr>
              <a:t>(x +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size / 10 * 7</a:t>
            </a:r>
            <a:r>
              <a:rPr lang="en-US" sz="1500" dirty="0" smtClean="0">
                <a:latin typeface="Courier New" panose="02070309020205020404" pitchFamily="49" charset="0"/>
              </a:rPr>
              <a:t>, </a:t>
            </a:r>
            <a:r>
              <a:rPr lang="en-US" sz="1500" dirty="0">
                <a:latin typeface="Courier New" panose="02070309020205020404" pitchFamily="49" charset="0"/>
              </a:rPr>
              <a:t>y +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size / 10</a:t>
            </a:r>
            <a:r>
              <a:rPr lang="en-US" sz="1500" dirty="0" smtClean="0">
                <a:latin typeface="Courier New" panose="02070309020205020404" pitchFamily="49" charset="0"/>
              </a:rPr>
              <a:t>, </a:t>
            </a:r>
            <a:r>
              <a:rPr lang="en-US" sz="1500" dirty="0">
                <a:latin typeface="Courier New" panose="02070309020205020404" pitchFamily="49" charset="0"/>
              </a:rPr>
              <a:t>x +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size</a:t>
            </a:r>
            <a:r>
              <a:rPr lang="en-US" sz="1500" dirty="0" smtClean="0">
                <a:latin typeface="Courier New" panose="02070309020205020404" pitchFamily="49" charset="0"/>
              </a:rPr>
              <a:t>,</a:t>
            </a:r>
          </a:p>
          <a:p>
            <a:pPr>
              <a:lnSpc>
                <a:spcPct val="50000"/>
              </a:lnSpc>
              <a:buNone/>
            </a:pPr>
            <a:r>
              <a:rPr lang="en-US" sz="1500" dirty="0">
                <a:latin typeface="Courier New" panose="02070309020205020404" pitchFamily="49" charset="0"/>
              </a:rPr>
              <a:t> </a:t>
            </a:r>
            <a:r>
              <a:rPr lang="en-US" sz="1500" dirty="0" smtClean="0">
                <a:latin typeface="Courier New" panose="02070309020205020404" pitchFamily="49" charset="0"/>
              </a:rPr>
              <a:t>                             y </a:t>
            </a:r>
            <a:r>
              <a:rPr lang="en-US" sz="1500" dirty="0">
                <a:latin typeface="Courier New" panose="02070309020205020404" pitchFamily="49" charset="0"/>
              </a:rPr>
              <a:t>+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size / 10 * 3</a:t>
            </a:r>
            <a:r>
              <a:rPr lang="en-US" sz="1500" dirty="0" smtClean="0">
                <a:latin typeface="Courier New" panose="02070309020205020404" pitchFamily="49" charset="0"/>
              </a:rPr>
              <a:t>, </a:t>
            </a:r>
            <a:r>
              <a:rPr lang="en-US" sz="1500" dirty="0">
                <a:latin typeface="Courier New" panose="02070309020205020404" pitchFamily="49" charset="0"/>
              </a:rPr>
              <a:t>fill="cyan</a:t>
            </a:r>
            <a:r>
              <a:rPr lang="en-US" sz="1500" dirty="0" smtClean="0">
                <a:latin typeface="Courier New" panose="02070309020205020404" pitchFamily="49" charset="0"/>
              </a:rPr>
              <a:t>", </a:t>
            </a:r>
            <a:r>
              <a:rPr lang="en-US" sz="1500" dirty="0">
                <a:latin typeface="Courier New" panose="02070309020205020404" pitchFamily="49" charset="0"/>
              </a:rPr>
              <a:t>width=0)   </a:t>
            </a:r>
          </a:p>
        </p:txBody>
      </p:sp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5066" y="812006"/>
            <a:ext cx="2057400" cy="202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5463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Animation with </a:t>
            </a:r>
            <a:r>
              <a:rPr lang="en-US" smtClean="0">
                <a:latin typeface="Courier New" panose="02070309020205020404" pitchFamily="49" charset="0"/>
              </a:rPr>
              <a:t>sleep</a:t>
            </a:r>
          </a:p>
        </p:txBody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err="1" smtClean="0">
                <a:latin typeface="Courier New" panose="02070309020205020404" pitchFamily="49" charset="0"/>
              </a:rPr>
              <a:t>DrawingPanel</a:t>
            </a:r>
            <a:r>
              <a:rPr lang="en-US" dirty="0" err="1" smtClean="0"/>
              <a:t>'s</a:t>
            </a:r>
            <a:r>
              <a:rPr lang="en-US" dirty="0" smtClean="0"/>
              <a:t> </a:t>
            </a:r>
            <a:r>
              <a:rPr lang="en-US" dirty="0" smtClean="0">
                <a:latin typeface="Courier New" panose="02070309020205020404" pitchFamily="49" charset="0"/>
              </a:rPr>
              <a:t>sleep</a:t>
            </a:r>
            <a:r>
              <a:rPr lang="en-US" dirty="0" smtClean="0"/>
              <a:t> </a:t>
            </a:r>
            <a:r>
              <a:rPr lang="en-US" dirty="0" smtClean="0"/>
              <a:t>function pauses </a:t>
            </a:r>
            <a:r>
              <a:rPr lang="en-US" dirty="0" smtClean="0"/>
              <a:t>your program for a given number of milliseconds.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You can use </a:t>
            </a:r>
            <a:r>
              <a:rPr lang="en-US" dirty="0" smtClean="0">
                <a:latin typeface="Courier New" panose="02070309020205020404" pitchFamily="49" charset="0"/>
              </a:rPr>
              <a:t>sleep</a:t>
            </a:r>
            <a:r>
              <a:rPr lang="en-US" dirty="0" smtClean="0"/>
              <a:t> to create simple animations.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panel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err="1" smtClean="0">
                <a:latin typeface="Courier New" panose="02070309020205020404" pitchFamily="49" charset="0"/>
              </a:rPr>
              <a:t>DrawingPanel</a:t>
            </a:r>
            <a:r>
              <a:rPr lang="en-US" sz="1800" dirty="0" smtClean="0">
                <a:latin typeface="Courier New" panose="02070309020205020404" pitchFamily="49" charset="0"/>
              </a:rPr>
              <a:t>(250</a:t>
            </a:r>
            <a:r>
              <a:rPr lang="en-US" sz="1800" dirty="0">
                <a:latin typeface="Courier New" panose="02070309020205020404" pitchFamily="49" charset="0"/>
              </a:rPr>
              <a:t>, 200</a:t>
            </a:r>
            <a:r>
              <a:rPr lang="en-US" sz="1800" dirty="0" smtClean="0">
                <a:latin typeface="Courier New" panose="02070309020205020404" pitchFamily="49" charset="0"/>
              </a:rPr>
              <a:t>)        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for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 in range(1, NUM_CIRCLES + 1):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</a:rPr>
              <a:t>panel.canvas.create_oval</a:t>
            </a:r>
            <a:r>
              <a:rPr lang="en-US" sz="1800" dirty="0" smtClean="0">
                <a:latin typeface="Courier New" panose="02070309020205020404" pitchFamily="49" charset="0"/>
              </a:rPr>
              <a:t>(15 *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, 15 *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, 30 + 15 *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, 30 + 15 *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</a:rPr>
              <a:t>    </a:t>
            </a:r>
            <a:r>
              <a:rPr lang="en-US" sz="1800" b="1" dirty="0" err="1" smtClean="0">
                <a:latin typeface="Courier New" panose="02070309020205020404" pitchFamily="49" charset="0"/>
              </a:rPr>
              <a:t>panel.sleep</a:t>
            </a:r>
            <a:r>
              <a:rPr lang="en-US" sz="1800" b="1" dirty="0" smtClean="0">
                <a:latin typeface="Courier New" panose="02070309020205020404" pitchFamily="49" charset="0"/>
              </a:rPr>
              <a:t>(500</a:t>
            </a:r>
            <a:r>
              <a:rPr lang="en-US" sz="1800" b="1" dirty="0">
                <a:latin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dirty="0" smtClean="0"/>
              <a:t>Try adding </a:t>
            </a:r>
            <a:r>
              <a:rPr lang="en-US" dirty="0" smtClean="0">
                <a:latin typeface="Courier New" panose="02070309020205020404" pitchFamily="49" charset="0"/>
              </a:rPr>
              <a:t>sleep</a:t>
            </a:r>
            <a:r>
              <a:rPr lang="en-US" dirty="0" smtClean="0"/>
              <a:t> commands to loops in past exercises in this chapter and watch the panel draw itself piece by piece.</a:t>
            </a:r>
          </a:p>
        </p:txBody>
      </p:sp>
    </p:spTree>
    <p:extLst>
      <p:ext uri="{BB962C8B-B14F-4D97-AF65-F5344CB8AC3E}">
        <p14:creationId xmlns:p14="http://schemas.microsoft.com/office/powerpoint/2010/main" val="1737067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Graphical objects</a:t>
            </a:r>
          </a:p>
        </p:txBody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  <a:tabLst>
                <a:tab pos="1828800" algn="l"/>
              </a:tabLst>
            </a:pPr>
            <a:r>
              <a:rPr lang="en-US" dirty="0" smtClean="0"/>
              <a:t>We will draw graphics in Python using a new kind of object:</a:t>
            </a:r>
          </a:p>
          <a:p>
            <a:pPr>
              <a:buNone/>
              <a:tabLst>
                <a:tab pos="1828800" algn="l"/>
              </a:tabLst>
            </a:pPr>
            <a:endParaRPr lang="en-US" sz="1600" dirty="0"/>
          </a:p>
          <a:p>
            <a:pPr>
              <a:tabLst>
                <a:tab pos="1828800" algn="l"/>
              </a:tabLst>
            </a:pPr>
            <a:r>
              <a:rPr lang="en-US" dirty="0" err="1" smtClean="0">
                <a:latin typeface="Courier New" panose="02070309020205020404" pitchFamily="49" charset="0"/>
              </a:rPr>
              <a:t>DrawingPanel</a:t>
            </a:r>
            <a:r>
              <a:rPr lang="en-US" dirty="0" smtClean="0"/>
              <a:t>: A window on the screen.</a:t>
            </a:r>
          </a:p>
          <a:p>
            <a:pPr lvl="1">
              <a:tabLst>
                <a:tab pos="1828800" algn="l"/>
              </a:tabLst>
            </a:pPr>
            <a:r>
              <a:rPr lang="en-US" dirty="0" smtClean="0"/>
              <a:t>Not part of Python; provided by the instructor.  See class web site.</a:t>
            </a:r>
          </a:p>
          <a:p>
            <a:pPr lvl="1">
              <a:tabLst>
                <a:tab pos="1828800" algn="l"/>
              </a:tabLst>
            </a:pPr>
            <a:endParaRPr lang="en-US" sz="800" dirty="0"/>
          </a:p>
          <a:p>
            <a:pPr marL="457200" lvl="1" indent="0">
              <a:buNone/>
              <a:tabLst>
                <a:tab pos="1828800" algn="l"/>
              </a:tabLst>
            </a:pPr>
            <a:endParaRPr lang="en-US" sz="800" dirty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3581401"/>
            <a:ext cx="2338388" cy="280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43522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DrawingPanel</a:t>
            </a:r>
          </a:p>
        </p:txBody>
      </p:sp>
      <p:sp>
        <p:nvSpPr>
          <p:cNvPr id="1024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/>
              <a:t>To create a window:</a:t>
            </a:r>
            <a:endParaRPr lang="en-US" sz="900" dirty="0"/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sz="1700" b="1" i="1" dirty="0" smtClean="0"/>
              <a:t>&lt;name</a:t>
            </a:r>
            <a:r>
              <a:rPr lang="en-US" sz="1700" b="1" i="1" dirty="0"/>
              <a:t>&gt;</a:t>
            </a:r>
            <a:r>
              <a:rPr lang="en-US" sz="1700" dirty="0">
                <a:latin typeface="Courier New" panose="02070309020205020404" pitchFamily="49" charset="0"/>
              </a:rPr>
              <a:t> = </a:t>
            </a:r>
            <a:r>
              <a:rPr lang="en-US" sz="1700" dirty="0" err="1" smtClean="0">
                <a:latin typeface="Courier New" panose="02070309020205020404" pitchFamily="49" charset="0"/>
              </a:rPr>
              <a:t>DrawingPanel</a:t>
            </a:r>
            <a:r>
              <a:rPr lang="en-US" sz="1700" dirty="0">
                <a:latin typeface="Courier New" panose="02070309020205020404" pitchFamily="49" charset="0"/>
              </a:rPr>
              <a:t>(</a:t>
            </a:r>
            <a:r>
              <a:rPr lang="en-US" sz="1700" b="1" i="1" dirty="0"/>
              <a:t>&lt;width&gt;</a:t>
            </a:r>
            <a:r>
              <a:rPr lang="en-US" sz="1700" dirty="0"/>
              <a:t>, </a:t>
            </a:r>
            <a:r>
              <a:rPr lang="en-US" sz="1700" b="1" i="1" dirty="0"/>
              <a:t>&lt;height</a:t>
            </a:r>
            <a:r>
              <a:rPr lang="en-US" sz="1700" b="1" i="1" dirty="0" smtClean="0"/>
              <a:t>&gt;</a:t>
            </a:r>
            <a:r>
              <a:rPr lang="en-US" sz="1700" dirty="0" smtClean="0"/>
              <a:t>)</a:t>
            </a:r>
          </a:p>
          <a:p>
            <a:pPr lvl="1">
              <a:buNone/>
            </a:pPr>
            <a:r>
              <a:rPr lang="en-US" sz="1700" b="1" i="1" dirty="0" smtClean="0"/>
              <a:t>&lt;name&gt;</a:t>
            </a:r>
            <a:r>
              <a:rPr lang="en-US" sz="1700" dirty="0" smtClean="0">
                <a:latin typeface="Courier New" panose="02070309020205020404" pitchFamily="49" charset="0"/>
              </a:rPr>
              <a:t> = </a:t>
            </a:r>
            <a:r>
              <a:rPr lang="en-US" sz="1700" dirty="0" err="1" smtClean="0">
                <a:latin typeface="Courier New" panose="02070309020205020404" pitchFamily="49" charset="0"/>
              </a:rPr>
              <a:t>DrawingPanel</a:t>
            </a:r>
            <a:r>
              <a:rPr lang="en-US" sz="1700" dirty="0" smtClean="0">
                <a:latin typeface="Courier New" panose="02070309020205020404" pitchFamily="49" charset="0"/>
              </a:rPr>
              <a:t>(</a:t>
            </a:r>
            <a:r>
              <a:rPr lang="en-US" sz="1700" b="1" i="1" dirty="0" smtClean="0"/>
              <a:t>&lt;width&gt;</a:t>
            </a:r>
            <a:r>
              <a:rPr lang="en-US" sz="1700" dirty="0" smtClean="0"/>
              <a:t>, </a:t>
            </a:r>
            <a:r>
              <a:rPr lang="en-US" sz="1700" b="1" i="1" dirty="0" smtClean="0"/>
              <a:t>&lt;height&gt;,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background=</a:t>
            </a:r>
            <a:r>
              <a:rPr lang="en-US" sz="1700" b="1" i="1" dirty="0" smtClean="0"/>
              <a:t>"color"</a:t>
            </a:r>
            <a:r>
              <a:rPr lang="en-US" sz="1700" dirty="0" smtClean="0"/>
              <a:t>)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1700" dirty="0"/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/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Example:</a:t>
            </a:r>
            <a:endParaRPr lang="en-US" sz="800" dirty="0"/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panel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err="1" smtClean="0">
                <a:latin typeface="Courier New" panose="02070309020205020404" pitchFamily="49" charset="0"/>
              </a:rPr>
              <a:t>DrawingPanel</a:t>
            </a:r>
            <a:r>
              <a:rPr lang="en-US" sz="1800" dirty="0" smtClean="0">
                <a:latin typeface="Courier New" panose="02070309020205020404" pitchFamily="49" charset="0"/>
              </a:rPr>
              <a:t>(300</a:t>
            </a:r>
            <a:r>
              <a:rPr lang="en-US" sz="1800" dirty="0">
                <a:latin typeface="Courier New" panose="02070309020205020404" pitchFamily="49" charset="0"/>
              </a:rPr>
              <a:t>, 200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/>
            <a:endParaRPr lang="en-US" sz="1800" dirty="0"/>
          </a:p>
          <a:p>
            <a:pPr marL="457200" lvl="1" indent="0" eaLnBrk="1" hangingPunct="1">
              <a:buNone/>
            </a:pPr>
            <a:endParaRPr lang="en-US" sz="1800" dirty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The window has nothing on it.</a:t>
            </a:r>
          </a:p>
          <a:p>
            <a:pPr lvl="1" eaLnBrk="1" hangingPunct="1"/>
            <a:r>
              <a:rPr lang="en-US" dirty="0" smtClean="0"/>
              <a:t>We can draw shapes and </a:t>
            </a:r>
            <a:br>
              <a:rPr lang="en-US" dirty="0" smtClean="0"/>
            </a:br>
            <a:r>
              <a:rPr lang="en-US" dirty="0" smtClean="0"/>
              <a:t>lines on it. </a:t>
            </a:r>
          </a:p>
          <a:p>
            <a:r>
              <a:rPr lang="en-US" dirty="0" smtClean="0"/>
              <a:t>If passed the optional third parameter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it will have a background color</a:t>
            </a: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1" y="3733800"/>
            <a:ext cx="2925763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57878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xfrm>
            <a:off x="-86249" y="2666197"/>
            <a:ext cx="2285792" cy="1325563"/>
          </a:xfrm>
        </p:spPr>
        <p:txBody>
          <a:bodyPr/>
          <a:lstStyle/>
          <a:p>
            <a:pPr algn="r" eaLnBrk="1" hangingPunct="1"/>
            <a:r>
              <a:rPr lang="en-US" dirty="0" smtClean="0"/>
              <a:t>Named colors</a:t>
            </a:r>
            <a:endParaRPr lang="en-US" dirty="0" smtClean="0"/>
          </a:p>
        </p:txBody>
      </p:sp>
      <p:pic>
        <p:nvPicPr>
          <p:cNvPr id="1026" name="Picture 2" descr="TkInterColorChart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0655" y="537149"/>
            <a:ext cx="9305820" cy="618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27499" y="6411097"/>
            <a:ext cx="23201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Chart credit </a:t>
            </a:r>
            <a:r>
              <a:rPr lang="en-US" sz="1400" dirty="0" smtClean="0">
                <a:hlinkClick r:id="rId4"/>
              </a:rPr>
              <a:t>Smith.edu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2924570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Custom colors</a:t>
            </a:r>
          </a:p>
        </p:txBody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You can construct </a:t>
            </a:r>
            <a:r>
              <a:rPr lang="en-US" dirty="0" smtClean="0"/>
              <a:t>custom colors using hex.</a:t>
            </a:r>
            <a:endParaRPr lang="en-US" dirty="0" smtClean="0"/>
          </a:p>
          <a:p>
            <a:pPr lvl="1" eaLnBrk="1" hangingPunct="1"/>
            <a:r>
              <a:rPr lang="en-US" dirty="0" smtClean="0"/>
              <a:t># followed by six numbers 0 – 9 and letters A – F</a:t>
            </a:r>
          </a:p>
          <a:p>
            <a:pPr lvl="2"/>
            <a:r>
              <a:rPr lang="en-US" dirty="0" smtClean="0"/>
              <a:t>A is 10, B is 11 and so on</a:t>
            </a:r>
          </a:p>
          <a:p>
            <a:pPr lvl="2"/>
            <a:r>
              <a:rPr lang="en-US" dirty="0" smtClean="0"/>
              <a:t>#000000 is black</a:t>
            </a:r>
          </a:p>
          <a:p>
            <a:pPr lvl="2"/>
            <a:r>
              <a:rPr lang="en-US" dirty="0" smtClean="0"/>
              <a:t>#FFFFFF is white</a:t>
            </a:r>
          </a:p>
          <a:p>
            <a:pPr lvl="2"/>
            <a:r>
              <a:rPr lang="en-US" dirty="0" smtClean="0"/>
              <a:t>Colors get darker as the number gets lower</a:t>
            </a:r>
          </a:p>
          <a:p>
            <a:pPr lvl="2"/>
            <a:r>
              <a:rPr lang="en-US" dirty="0" smtClean="0"/>
              <a:t>The first two digits are the amount of red, the next two green, the last two blue</a:t>
            </a:r>
            <a:endParaRPr lang="en-US" dirty="0" smtClean="0"/>
          </a:p>
          <a:p>
            <a:pPr lvl="2" eaLnBrk="1" hangingPunct="1">
              <a:buFont typeface="Wingdings 2" panose="05020102010507070707" pitchFamily="18" charset="2"/>
              <a:buNone/>
            </a:pPr>
            <a:endParaRPr lang="en-US" sz="800" dirty="0"/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</a:rPr>
              <a:t>panel </a:t>
            </a:r>
            <a:r>
              <a:rPr lang="en-US" dirty="0" smtClean="0">
                <a:latin typeface="Courier New" panose="02070309020205020404" pitchFamily="49" charset="0"/>
              </a:rPr>
              <a:t>= </a:t>
            </a:r>
            <a:r>
              <a:rPr lang="en-US" dirty="0" err="1" smtClean="0">
                <a:latin typeface="Courier New" panose="02070309020205020404" pitchFamily="49" charset="0"/>
              </a:rPr>
              <a:t>DrawingPanel</a:t>
            </a:r>
            <a:r>
              <a:rPr lang="en-US" dirty="0" smtClean="0">
                <a:latin typeface="Courier New" panose="02070309020205020404" pitchFamily="49" charset="0"/>
              </a:rPr>
              <a:t>(80</a:t>
            </a:r>
            <a:r>
              <a:rPr lang="en-US" dirty="0" smtClean="0">
                <a:latin typeface="Courier New" panose="02070309020205020404" pitchFamily="49" charset="0"/>
              </a:rPr>
              <a:t>, </a:t>
            </a:r>
            <a:r>
              <a:rPr lang="en-US" dirty="0" smtClean="0">
                <a:latin typeface="Courier New" panose="02070309020205020404" pitchFamily="49" charset="0"/>
              </a:rPr>
              <a:t>50, background="#3367D3")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b="1" dirty="0" smtClean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3252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/>
          </p:nvPr>
        </p:nvSpPr>
        <p:spPr>
          <a:xfrm>
            <a:off x="818103" y="154109"/>
            <a:ext cx="10515600" cy="1325563"/>
          </a:xfrm>
        </p:spPr>
        <p:txBody>
          <a:bodyPr/>
          <a:lstStyle/>
          <a:p>
            <a:pPr eaLnBrk="1" hangingPunct="1"/>
            <a:r>
              <a:rPr lang="en-US" dirty="0" smtClean="0"/>
              <a:t>Drawing shapes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51149" y="1225689"/>
            <a:ext cx="867172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urier New" charset="0"/>
                <a:ea typeface="ＭＳ Ｐゴシック" charset="0"/>
              </a:rPr>
              <a:t>panel.canvas.create_line</a:t>
            </a:r>
            <a:r>
              <a:rPr lang="en-US" dirty="0">
                <a:latin typeface="Courier New" charset="0"/>
                <a:ea typeface="ＭＳ Ｐゴシック" charset="0"/>
              </a:rPr>
              <a:t>(</a:t>
            </a:r>
            <a:r>
              <a:rPr lang="en-US" i="1" dirty="0">
                <a:latin typeface="Verdana" charset="0"/>
                <a:ea typeface="ＭＳ Ｐゴシック" charset="0"/>
              </a:rPr>
              <a:t>x1</a:t>
            </a:r>
            <a:r>
              <a:rPr lang="en-US" dirty="0">
                <a:latin typeface="Verdana" charset="0"/>
                <a:ea typeface="ＭＳ Ｐゴシック" charset="0"/>
              </a:rPr>
              <a:t>, </a:t>
            </a:r>
            <a:r>
              <a:rPr lang="en-US" i="1" dirty="0">
                <a:latin typeface="Verdana" charset="0"/>
                <a:ea typeface="ＭＳ Ｐゴシック" charset="0"/>
              </a:rPr>
              <a:t>y1</a:t>
            </a:r>
            <a:r>
              <a:rPr lang="en-US" dirty="0">
                <a:latin typeface="Verdana" charset="0"/>
                <a:ea typeface="ＭＳ Ｐゴシック" charset="0"/>
              </a:rPr>
              <a:t>, </a:t>
            </a:r>
            <a:r>
              <a:rPr lang="en-US" i="1" dirty="0">
                <a:latin typeface="Verdana" charset="0"/>
                <a:ea typeface="ＭＳ Ｐゴシック" charset="0"/>
              </a:rPr>
              <a:t>x2</a:t>
            </a:r>
            <a:r>
              <a:rPr lang="en-US" dirty="0">
                <a:latin typeface="Verdana" charset="0"/>
                <a:ea typeface="ＭＳ Ｐゴシック" charset="0"/>
              </a:rPr>
              <a:t>, </a:t>
            </a:r>
            <a:r>
              <a:rPr lang="en-US" i="1" dirty="0" smtClean="0">
                <a:latin typeface="Verdana" charset="0"/>
                <a:ea typeface="ＭＳ Ｐゴシック" charset="0"/>
              </a:rPr>
              <a:t>y2, </a:t>
            </a:r>
            <a:r>
              <a:rPr lang="en-US" dirty="0" smtClean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fill="</a:t>
            </a:r>
            <a:r>
              <a:rPr lang="en-US" i="1" dirty="0">
                <a:latin typeface="Verdana" charset="0"/>
                <a:ea typeface="ＭＳ Ｐゴシック" charset="0"/>
              </a:rPr>
              <a:t>color</a:t>
            </a:r>
            <a:r>
              <a:rPr lang="en-US" dirty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"</a:t>
            </a:r>
            <a:r>
              <a:rPr lang="en-US" i="1" dirty="0" smtClean="0">
                <a:latin typeface="Verdana" charset="0"/>
                <a:ea typeface="ＭＳ Ｐゴシック" charset="0"/>
              </a:rPr>
              <a:t>)</a:t>
            </a:r>
          </a:p>
          <a:p>
            <a:endParaRPr lang="en-US" i="1" dirty="0" smtClean="0">
              <a:latin typeface="Verdana" charset="0"/>
              <a:ea typeface="ＭＳ Ｐゴシック" charset="0"/>
            </a:endParaRPr>
          </a:p>
          <a:p>
            <a:pPr lvl="0"/>
            <a:r>
              <a:rPr lang="en-US" i="1" dirty="0">
                <a:latin typeface="Verdana" charset="0"/>
                <a:ea typeface="ＭＳ Ｐゴシック" charset="0"/>
              </a:rPr>
              <a:t>	</a:t>
            </a:r>
            <a:r>
              <a:rPr lang="en-US" dirty="0">
                <a:latin typeface="Verdana" charset="0"/>
                <a:ea typeface="ＭＳ Ｐゴシック" charset="0"/>
              </a:rPr>
              <a:t>line between points (</a:t>
            </a:r>
            <a:r>
              <a:rPr lang="en-US" i="1" dirty="0">
                <a:latin typeface="Verdana" charset="0"/>
                <a:ea typeface="ＭＳ Ｐゴシック" charset="0"/>
              </a:rPr>
              <a:t>x1</a:t>
            </a:r>
            <a:r>
              <a:rPr lang="en-US" dirty="0">
                <a:latin typeface="Verdana" charset="0"/>
                <a:ea typeface="ＭＳ Ｐゴシック" charset="0"/>
              </a:rPr>
              <a:t>, </a:t>
            </a:r>
            <a:r>
              <a:rPr lang="en-US" i="1" dirty="0">
                <a:latin typeface="Verdana" charset="0"/>
                <a:ea typeface="ＭＳ Ｐゴシック" charset="0"/>
              </a:rPr>
              <a:t>y1</a:t>
            </a:r>
            <a:r>
              <a:rPr lang="en-US" dirty="0">
                <a:latin typeface="Verdana" charset="0"/>
                <a:ea typeface="ＭＳ Ｐゴシック" charset="0"/>
              </a:rPr>
              <a:t>), (</a:t>
            </a:r>
            <a:r>
              <a:rPr lang="en-US" i="1" dirty="0">
                <a:latin typeface="Verdana" charset="0"/>
                <a:ea typeface="ＭＳ Ｐゴシック" charset="0"/>
              </a:rPr>
              <a:t>x2</a:t>
            </a:r>
            <a:r>
              <a:rPr lang="en-US" dirty="0">
                <a:latin typeface="Verdana" charset="0"/>
                <a:ea typeface="ＭＳ Ｐゴシック" charset="0"/>
              </a:rPr>
              <a:t>, </a:t>
            </a:r>
            <a:r>
              <a:rPr lang="en-US" i="1" dirty="0">
                <a:latin typeface="Verdana" charset="0"/>
                <a:ea typeface="ＭＳ Ｐゴシック" charset="0"/>
              </a:rPr>
              <a:t>y2</a:t>
            </a:r>
            <a:r>
              <a:rPr lang="en-US" dirty="0" smtClean="0">
                <a:latin typeface="Verdana" charset="0"/>
                <a:ea typeface="ＭＳ Ｐゴシック" charset="0"/>
              </a:rPr>
              <a:t>) in color </a:t>
            </a:r>
            <a:endParaRPr lang="en-US" dirty="0">
              <a:latin typeface="Verdana" charset="0"/>
              <a:ea typeface="ＭＳ Ｐゴシック" charset="0"/>
            </a:endParaRPr>
          </a:p>
          <a:p>
            <a:endParaRPr lang="en-US" i="1" dirty="0" smtClean="0">
              <a:latin typeface="Verdana" charset="0"/>
              <a:ea typeface="ＭＳ Ｐゴシック" charset="0"/>
            </a:endParaRPr>
          </a:p>
          <a:p>
            <a:endParaRPr lang="en-US" i="1" dirty="0">
              <a:latin typeface="Verdana" charset="0"/>
              <a:ea typeface="ＭＳ Ｐゴシック" charset="0"/>
            </a:endParaRPr>
          </a:p>
          <a:p>
            <a:pPr lvl="0"/>
            <a:r>
              <a:rPr lang="en-US" dirty="0" err="1">
                <a:latin typeface="Courier New" charset="0"/>
                <a:ea typeface="ＭＳ Ｐゴシック" charset="0"/>
              </a:rPr>
              <a:t>panel.canvas.create_oval</a:t>
            </a:r>
            <a:r>
              <a:rPr lang="en-US" dirty="0">
                <a:latin typeface="Courier New" charset="0"/>
                <a:ea typeface="ＭＳ Ｐゴシック" charset="0"/>
              </a:rPr>
              <a:t>(</a:t>
            </a:r>
            <a:r>
              <a:rPr lang="en-US" i="1" dirty="0">
                <a:latin typeface="Verdana" charset="0"/>
                <a:ea typeface="ＭＳ Ｐゴシック" charset="0"/>
              </a:rPr>
              <a:t>x1</a:t>
            </a:r>
            <a:r>
              <a:rPr lang="en-US" dirty="0">
                <a:latin typeface="Verdana" charset="0"/>
                <a:ea typeface="ＭＳ Ｐゴシック" charset="0"/>
              </a:rPr>
              <a:t>, </a:t>
            </a:r>
            <a:r>
              <a:rPr lang="en-US" i="1" dirty="0">
                <a:latin typeface="Verdana" charset="0"/>
                <a:ea typeface="ＭＳ Ｐゴシック" charset="0"/>
              </a:rPr>
              <a:t>y1</a:t>
            </a:r>
            <a:r>
              <a:rPr lang="en-US" dirty="0">
                <a:latin typeface="Verdana" charset="0"/>
                <a:ea typeface="ＭＳ Ｐゴシック" charset="0"/>
              </a:rPr>
              <a:t>, x2, y2</a:t>
            </a:r>
            <a:r>
              <a:rPr lang="en-US" i="1" dirty="0">
                <a:latin typeface="Verdana" charset="0"/>
                <a:ea typeface="ＭＳ Ｐゴシック" charset="0"/>
              </a:rPr>
              <a:t>, </a:t>
            </a:r>
            <a:r>
              <a:rPr lang="en-US" sz="1600" dirty="0" smtClean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outline="</a:t>
            </a:r>
            <a:r>
              <a:rPr lang="en-US" i="1" dirty="0">
                <a:latin typeface="Verdana" charset="0"/>
                <a:ea typeface="ＭＳ Ｐゴシック" charset="0"/>
              </a:rPr>
              <a:t>color</a:t>
            </a:r>
            <a:r>
              <a:rPr lang="en-US" sz="1600" dirty="0" smtClean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"</a:t>
            </a:r>
            <a:r>
              <a:rPr lang="en-US" dirty="0" smtClean="0">
                <a:latin typeface="Courier New" charset="0"/>
                <a:ea typeface="ＭＳ Ｐゴシック" charset="0"/>
              </a:rPr>
              <a:t>)</a:t>
            </a:r>
          </a:p>
          <a:p>
            <a:pPr lvl="0"/>
            <a:endParaRPr lang="en-US" dirty="0" smtClean="0">
              <a:latin typeface="Courier New" charset="0"/>
              <a:ea typeface="ＭＳ Ｐゴシック" charset="0"/>
            </a:endParaRPr>
          </a:p>
          <a:p>
            <a:r>
              <a:rPr lang="en-US" dirty="0">
                <a:latin typeface="Courier New" charset="0"/>
                <a:ea typeface="ＭＳ Ｐゴシック" charset="0"/>
              </a:rPr>
              <a:t>	</a:t>
            </a:r>
            <a:r>
              <a:rPr lang="en-US" dirty="0">
                <a:latin typeface="Verdana" charset="0"/>
                <a:ea typeface="ＭＳ Ｐゴシック" charset="0"/>
              </a:rPr>
              <a:t>outline largest oval that fits in a box with top-left at (</a:t>
            </a:r>
            <a:r>
              <a:rPr lang="en-US" i="1" dirty="0">
                <a:latin typeface="Verdana" charset="0"/>
                <a:ea typeface="ＭＳ Ｐゴシック" charset="0"/>
              </a:rPr>
              <a:t>x1</a:t>
            </a:r>
            <a:r>
              <a:rPr lang="en-US" dirty="0">
                <a:latin typeface="Verdana" charset="0"/>
                <a:ea typeface="ＭＳ Ｐゴシック" charset="0"/>
              </a:rPr>
              <a:t>, </a:t>
            </a:r>
            <a:r>
              <a:rPr lang="en-US" i="1" dirty="0">
                <a:latin typeface="Verdana" charset="0"/>
                <a:ea typeface="ＭＳ Ｐゴシック" charset="0"/>
              </a:rPr>
              <a:t>y1</a:t>
            </a:r>
            <a:r>
              <a:rPr lang="en-US" dirty="0">
                <a:latin typeface="Verdana" charset="0"/>
                <a:ea typeface="ＭＳ Ｐゴシック" charset="0"/>
              </a:rPr>
              <a:t>) </a:t>
            </a:r>
            <a:r>
              <a:rPr lang="en-US" dirty="0" smtClean="0">
                <a:latin typeface="Verdana" charset="0"/>
                <a:ea typeface="ＭＳ Ｐゴシック" charset="0"/>
              </a:rPr>
              <a:t>and	lower </a:t>
            </a:r>
            <a:r>
              <a:rPr lang="en-US" dirty="0">
                <a:latin typeface="Verdana" charset="0"/>
                <a:ea typeface="ＭＳ Ｐゴシック" charset="0"/>
              </a:rPr>
              <a:t>right at (x2, y2</a:t>
            </a:r>
            <a:r>
              <a:rPr lang="en-US" dirty="0" smtClean="0">
                <a:latin typeface="Verdana" charset="0"/>
                <a:ea typeface="ＭＳ Ｐゴシック" charset="0"/>
              </a:rPr>
              <a:t>) outlined in color</a:t>
            </a:r>
            <a:endParaRPr lang="en-US" dirty="0">
              <a:latin typeface="Verdana" charset="0"/>
              <a:ea typeface="ＭＳ Ｐゴシック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pPr lvl="0"/>
            <a:r>
              <a:rPr lang="en-US" dirty="0" err="1">
                <a:latin typeface="Courier New" charset="0"/>
                <a:ea typeface="ＭＳ Ｐゴシック" charset="0"/>
              </a:rPr>
              <a:t>panel.canvas.create_rectangle</a:t>
            </a:r>
            <a:r>
              <a:rPr lang="en-US" dirty="0">
                <a:latin typeface="Courier New" charset="0"/>
                <a:ea typeface="ＭＳ Ｐゴシック" charset="0"/>
              </a:rPr>
              <a:t>(</a:t>
            </a:r>
            <a:r>
              <a:rPr lang="en-US" i="1" dirty="0">
                <a:latin typeface="Verdana" charset="0"/>
                <a:ea typeface="ＭＳ Ｐゴシック" charset="0"/>
              </a:rPr>
              <a:t>x1</a:t>
            </a:r>
            <a:r>
              <a:rPr lang="en-US" dirty="0">
                <a:latin typeface="Verdana" charset="0"/>
                <a:ea typeface="ＭＳ Ｐゴシック" charset="0"/>
              </a:rPr>
              <a:t>, </a:t>
            </a:r>
            <a:r>
              <a:rPr lang="en-US" i="1" dirty="0">
                <a:latin typeface="Verdana" charset="0"/>
                <a:ea typeface="ＭＳ Ｐゴシック" charset="0"/>
              </a:rPr>
              <a:t>y1</a:t>
            </a:r>
            <a:r>
              <a:rPr lang="en-US" dirty="0">
                <a:latin typeface="Verdana" charset="0"/>
                <a:ea typeface="ＭＳ Ｐゴシック" charset="0"/>
              </a:rPr>
              <a:t>, x2, y2</a:t>
            </a:r>
            <a:r>
              <a:rPr lang="en-US" i="1" dirty="0">
                <a:latin typeface="Verdana" charset="0"/>
                <a:ea typeface="ＭＳ Ｐゴシック" charset="0"/>
              </a:rPr>
              <a:t>, </a:t>
            </a:r>
            <a:r>
              <a:rPr lang="en-US" sz="1600" dirty="0" smtClean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outline="</a:t>
            </a:r>
            <a:r>
              <a:rPr lang="en-US" i="1" dirty="0">
                <a:latin typeface="Verdana" charset="0"/>
                <a:ea typeface="ＭＳ Ｐゴシック" charset="0"/>
              </a:rPr>
              <a:t>color</a:t>
            </a:r>
            <a:r>
              <a:rPr lang="en-US" sz="1600" dirty="0" smtClean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"</a:t>
            </a:r>
            <a:r>
              <a:rPr lang="en-US" dirty="0" smtClean="0">
                <a:latin typeface="Courier New" charset="0"/>
                <a:ea typeface="ＭＳ Ｐゴシック" charset="0"/>
              </a:rPr>
              <a:t>)</a:t>
            </a:r>
          </a:p>
          <a:p>
            <a:pPr lvl="0"/>
            <a:endParaRPr lang="en-US" dirty="0" smtClean="0">
              <a:latin typeface="Courier New" charset="0"/>
              <a:ea typeface="ＭＳ Ｐゴシック" charset="0"/>
            </a:endParaRPr>
          </a:p>
          <a:p>
            <a:r>
              <a:rPr lang="en-US" dirty="0">
                <a:latin typeface="Courier New" charset="0"/>
                <a:ea typeface="ＭＳ Ｐゴシック" charset="0"/>
              </a:rPr>
              <a:t>	</a:t>
            </a:r>
            <a:r>
              <a:rPr lang="en-US" dirty="0">
                <a:latin typeface="Verdana" charset="0"/>
                <a:ea typeface="ＭＳ Ｐゴシック" charset="0"/>
              </a:rPr>
              <a:t>outline of rectangle with top-left at (</a:t>
            </a:r>
            <a:r>
              <a:rPr lang="en-US" i="1" dirty="0">
                <a:latin typeface="Verdana" charset="0"/>
                <a:ea typeface="ＭＳ Ｐゴシック" charset="0"/>
              </a:rPr>
              <a:t>x1</a:t>
            </a:r>
            <a:r>
              <a:rPr lang="en-US" dirty="0">
                <a:latin typeface="Verdana" charset="0"/>
                <a:ea typeface="ＭＳ Ｐゴシック" charset="0"/>
              </a:rPr>
              <a:t>, </a:t>
            </a:r>
            <a:r>
              <a:rPr lang="en-US" i="1" dirty="0">
                <a:latin typeface="Verdana" charset="0"/>
                <a:ea typeface="ＭＳ Ｐゴシック" charset="0"/>
              </a:rPr>
              <a:t>y1</a:t>
            </a:r>
            <a:r>
              <a:rPr lang="en-US" dirty="0">
                <a:latin typeface="Verdana" charset="0"/>
                <a:ea typeface="ＭＳ Ｐゴシック" charset="0"/>
              </a:rPr>
              <a:t>) and bottom right at </a:t>
            </a:r>
            <a:r>
              <a:rPr lang="en-US" dirty="0" smtClean="0">
                <a:latin typeface="Verdana" charset="0"/>
                <a:ea typeface="ＭＳ Ｐゴシック" charset="0"/>
              </a:rPr>
              <a:t>	(</a:t>
            </a:r>
            <a:r>
              <a:rPr lang="en-US" dirty="0">
                <a:latin typeface="Verdana" charset="0"/>
                <a:ea typeface="ＭＳ Ｐゴシック" charset="0"/>
              </a:rPr>
              <a:t>x2, y2</a:t>
            </a:r>
            <a:r>
              <a:rPr lang="en-US" dirty="0" smtClean="0">
                <a:latin typeface="Verdana" charset="0"/>
                <a:ea typeface="ＭＳ Ｐゴシック" charset="0"/>
              </a:rPr>
              <a:t>)</a:t>
            </a:r>
            <a:r>
              <a:rPr lang="en-US" dirty="0">
                <a:latin typeface="Verdana" charset="0"/>
                <a:ea typeface="ＭＳ Ｐゴシック" charset="0"/>
              </a:rPr>
              <a:t> outlined in </a:t>
            </a:r>
            <a:r>
              <a:rPr lang="en-US" dirty="0" smtClean="0">
                <a:latin typeface="Verdana" charset="0"/>
                <a:ea typeface="ＭＳ Ｐゴシック" charset="0"/>
              </a:rPr>
              <a:t>color</a:t>
            </a:r>
            <a:endParaRPr lang="en-US" dirty="0" smtClean="0">
              <a:latin typeface="Courier New" charset="0"/>
              <a:ea typeface="ＭＳ Ｐゴシック" charset="0"/>
            </a:endParaRPr>
          </a:p>
          <a:p>
            <a:pPr lvl="0"/>
            <a:endParaRPr lang="en-US" dirty="0" smtClean="0">
              <a:latin typeface="Courier New" charset="0"/>
              <a:ea typeface="ＭＳ Ｐゴシック" charset="0"/>
            </a:endParaRPr>
          </a:p>
          <a:p>
            <a:pPr lvl="0"/>
            <a:endParaRPr lang="en-US" dirty="0">
              <a:latin typeface="Courier New" charset="0"/>
              <a:ea typeface="ＭＳ Ｐゴシック" charset="0"/>
            </a:endParaRPr>
          </a:p>
          <a:p>
            <a:pPr lvl="0"/>
            <a:r>
              <a:rPr lang="en-US" dirty="0" err="1">
                <a:latin typeface="Courier New" charset="0"/>
                <a:ea typeface="ＭＳ Ｐゴシック" charset="0"/>
              </a:rPr>
              <a:t>panel.canvas.create_text</a:t>
            </a:r>
            <a:r>
              <a:rPr lang="en-US" dirty="0">
                <a:latin typeface="Courier New" charset="0"/>
                <a:ea typeface="ＭＳ Ｐゴシック" charset="0"/>
              </a:rPr>
              <a:t>(</a:t>
            </a:r>
            <a:r>
              <a:rPr lang="en-US" i="1" dirty="0">
                <a:latin typeface="Verdana" charset="0"/>
                <a:ea typeface="ＭＳ Ｐゴシック" charset="0"/>
              </a:rPr>
              <a:t>x</a:t>
            </a:r>
            <a:r>
              <a:rPr lang="en-US" dirty="0">
                <a:latin typeface="Verdana" charset="0"/>
                <a:ea typeface="ＭＳ Ｐゴシック" charset="0"/>
              </a:rPr>
              <a:t>, </a:t>
            </a:r>
            <a:r>
              <a:rPr lang="en-US" i="1" dirty="0">
                <a:latin typeface="Verdana" charset="0"/>
                <a:ea typeface="ＭＳ Ｐゴシック" charset="0"/>
              </a:rPr>
              <a:t>y, </a:t>
            </a:r>
            <a:r>
              <a:rPr lang="en-US" dirty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text="</a:t>
            </a:r>
            <a:r>
              <a:rPr lang="en-US" i="1" dirty="0">
                <a:latin typeface="Verdana" charset="0"/>
                <a:ea typeface="ＭＳ Ｐゴシック" charset="0"/>
              </a:rPr>
              <a:t>string</a:t>
            </a:r>
            <a:r>
              <a:rPr lang="en-US" i="1" dirty="0" smtClean="0">
                <a:latin typeface="Verdana" charset="0"/>
                <a:ea typeface="ＭＳ Ｐゴシック" charset="0"/>
              </a:rPr>
              <a:t>"</a:t>
            </a:r>
            <a:r>
              <a:rPr lang="en-US" dirty="0" smtClean="0">
                <a:latin typeface="Courier New" charset="0"/>
                <a:ea typeface="ＭＳ Ｐゴシック" charset="0"/>
              </a:rPr>
              <a:t>)</a:t>
            </a:r>
          </a:p>
          <a:p>
            <a:pPr lvl="0"/>
            <a:endParaRPr lang="en-US" dirty="0">
              <a:latin typeface="Courier New" charset="0"/>
              <a:ea typeface="ＭＳ Ｐゴシック" charset="0"/>
            </a:endParaRPr>
          </a:p>
          <a:p>
            <a:pPr lvl="0"/>
            <a:r>
              <a:rPr lang="en-US" dirty="0" smtClean="0"/>
              <a:t>	</a:t>
            </a:r>
            <a:r>
              <a:rPr lang="en-US" dirty="0">
                <a:latin typeface="Verdana" charset="0"/>
                <a:ea typeface="ＭＳ Ｐゴシック" charset="0"/>
              </a:rPr>
              <a:t>text centered vertically and horizontally around (x, y</a:t>
            </a:r>
            <a:r>
              <a:rPr lang="en-US" dirty="0" smtClean="0">
                <a:latin typeface="Verdana" charset="0"/>
                <a:ea typeface="ＭＳ Ｐゴシック" charset="0"/>
              </a:rPr>
              <a:t>)</a:t>
            </a:r>
            <a:endParaRPr lang="en-US" dirty="0">
              <a:latin typeface="Verdan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7019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Coordinate system</a:t>
            </a:r>
          </a:p>
        </p:txBody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Each (x, y) position is a </a:t>
            </a:r>
            <a:r>
              <a:rPr lang="en-US" i="1" dirty="0" smtClean="0"/>
              <a:t>pixel</a:t>
            </a:r>
            <a:r>
              <a:rPr lang="en-US" dirty="0" smtClean="0"/>
              <a:t> ("picture element").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(0, 0) is at the window's top-left corner.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x increases rightward and the y increases </a:t>
            </a:r>
            <a:r>
              <a:rPr lang="en-US" u="sng" dirty="0" smtClean="0"/>
              <a:t>downward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The rectangle from (0, 0) to (200, 100) looks like this: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(0, 0)             x+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          (200, 100)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y+</a:t>
            </a:r>
          </a:p>
        </p:txBody>
      </p:sp>
      <p:grpSp>
        <p:nvGrpSpPr>
          <p:cNvPr id="16388" name="Group 4"/>
          <p:cNvGrpSpPr>
            <a:grpSpLocks/>
          </p:cNvGrpSpPr>
          <p:nvPr/>
        </p:nvGrpSpPr>
        <p:grpSpPr bwMode="auto">
          <a:xfrm>
            <a:off x="2122505" y="4839329"/>
            <a:ext cx="1371600" cy="914400"/>
            <a:chOff x="864" y="2544"/>
            <a:chExt cx="864" cy="576"/>
          </a:xfrm>
        </p:grpSpPr>
        <p:sp>
          <p:nvSpPr>
            <p:cNvPr id="16389" name="Rectangle 5"/>
            <p:cNvSpPr>
              <a:spLocks noChangeArrowheads="1"/>
            </p:cNvSpPr>
            <p:nvPr/>
          </p:nvSpPr>
          <p:spPr bwMode="auto">
            <a:xfrm>
              <a:off x="912" y="2592"/>
              <a:ext cx="816" cy="5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>
                <a:cs typeface="Times New Roman" panose="02020603050405020304" pitchFamily="18" charset="0"/>
              </a:endParaRPr>
            </a:p>
          </p:txBody>
        </p:sp>
        <p:sp>
          <p:nvSpPr>
            <p:cNvPr id="16390" name="Line 6"/>
            <p:cNvSpPr>
              <a:spLocks noChangeShapeType="1"/>
            </p:cNvSpPr>
            <p:nvPr/>
          </p:nvSpPr>
          <p:spPr bwMode="auto">
            <a:xfrm>
              <a:off x="912" y="2544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391" name="Line 7"/>
            <p:cNvSpPr>
              <a:spLocks noChangeShapeType="1"/>
            </p:cNvSpPr>
            <p:nvPr/>
          </p:nvSpPr>
          <p:spPr bwMode="auto">
            <a:xfrm>
              <a:off x="864" y="2592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262410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Filled in shapes</a:t>
            </a:r>
            <a:endParaRPr lang="en-US" dirty="0" smtClean="0"/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To draw a shape with a fill </a:t>
            </a:r>
            <a:r>
              <a:rPr lang="en-US" dirty="0" smtClean="0"/>
              <a:t>set its 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fill</a:t>
            </a:r>
            <a:r>
              <a:rPr lang="en-US" dirty="0" smtClean="0"/>
              <a:t> instead of 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outline</a:t>
            </a:r>
            <a:r>
              <a:rPr lang="en-US" dirty="0" smtClean="0"/>
              <a:t>.</a:t>
            </a:r>
            <a:endParaRPr lang="en-US" dirty="0" smtClean="0"/>
          </a:p>
          <a:p>
            <a:pPr lvl="1" eaLnBrk="1" hangingPunct="1"/>
            <a:endParaRPr lang="en-US" sz="800" dirty="0"/>
          </a:p>
          <a:p>
            <a:pPr>
              <a:lnSpc>
                <a:spcPct val="70000"/>
              </a:lnSpc>
              <a:buNone/>
            </a:pPr>
            <a:r>
              <a:rPr lang="en-US" sz="2000" dirty="0">
                <a:latin typeface="Courier New" panose="02070309020205020404" pitchFamily="49" charset="0"/>
              </a:rPr>
              <a:t>from </a:t>
            </a:r>
            <a:r>
              <a:rPr lang="en-US" sz="2000" dirty="0" err="1">
                <a:latin typeface="Courier New" panose="02070309020205020404" pitchFamily="49" charset="0"/>
              </a:rPr>
              <a:t>drawingpanel</a:t>
            </a:r>
            <a:r>
              <a:rPr lang="en-US" sz="2000" dirty="0">
                <a:latin typeface="Courier New" panose="02070309020205020404" pitchFamily="49" charset="0"/>
              </a:rPr>
              <a:t> import </a:t>
            </a:r>
            <a:r>
              <a:rPr lang="en-US" sz="2000" dirty="0" smtClean="0">
                <a:latin typeface="Courier New" panose="02070309020205020404" pitchFamily="49" charset="0"/>
              </a:rPr>
              <a:t>*      </a:t>
            </a:r>
            <a:r>
              <a:rPr 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so I can use Graphics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7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main():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    p </a:t>
            </a:r>
            <a:r>
              <a:rPr lang="en-US" sz="2000" dirty="0">
                <a:latin typeface="Courier New" panose="02070309020205020404" pitchFamily="49" charset="0"/>
              </a:rPr>
              <a:t>= </a:t>
            </a:r>
            <a:r>
              <a:rPr lang="en-US" sz="2000" dirty="0" err="1" smtClean="0">
                <a:latin typeface="Courier New" panose="02070309020205020404" pitchFamily="49" charset="0"/>
              </a:rPr>
              <a:t>DrawingPanel</a:t>
            </a:r>
            <a:r>
              <a:rPr lang="en-US" sz="2000" dirty="0" smtClean="0">
                <a:latin typeface="Courier New" panose="02070309020205020404" pitchFamily="49" charset="0"/>
              </a:rPr>
              <a:t>(150</a:t>
            </a:r>
            <a:r>
              <a:rPr lang="en-US" sz="2000" dirty="0">
                <a:latin typeface="Courier New" panose="02070309020205020404" pitchFamily="49" charset="0"/>
              </a:rPr>
              <a:t>, 70</a:t>
            </a:r>
            <a:r>
              <a:rPr lang="en-US" sz="2000" dirty="0" smtClean="0">
                <a:latin typeface="Courier New" panose="02070309020205020404" pitchFamily="49" charset="0"/>
              </a:rPr>
              <a:t>)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700" dirty="0">
                <a:latin typeface="Courier New" panose="02070309020205020404" pitchFamily="49" charset="0"/>
              </a:rPr>
              <a:t>        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   # </a:t>
            </a:r>
            <a:r>
              <a:rPr 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inner red fill</a:t>
            </a:r>
          </a:p>
          <a:p>
            <a:pPr>
              <a:lnSpc>
                <a:spcPct val="70000"/>
              </a:lnSpc>
              <a:buNone/>
            </a:pPr>
            <a:r>
              <a:rPr lang="en-US" sz="2000" b="1" dirty="0">
                <a:latin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</a:rPr>
              <a:t>   </a:t>
            </a:r>
            <a:r>
              <a:rPr lang="en-US" sz="2000" b="1" dirty="0" err="1" smtClean="0">
                <a:latin typeface="Courier New" panose="02070309020205020404" pitchFamily="49" charset="0"/>
              </a:rPr>
              <a:t>p.canvas.create_rectangle</a:t>
            </a:r>
            <a:r>
              <a:rPr lang="en-US" sz="2000" b="1" dirty="0" smtClean="0">
                <a:latin typeface="Courier New" panose="02070309020205020404" pitchFamily="49" charset="0"/>
              </a:rPr>
              <a:t>(20, 10</a:t>
            </a:r>
            <a:r>
              <a:rPr lang="en-US" sz="2000" b="1" dirty="0">
                <a:latin typeface="Courier New" panose="02070309020205020404" pitchFamily="49" charset="0"/>
              </a:rPr>
              <a:t>, </a:t>
            </a:r>
            <a:r>
              <a:rPr lang="en-US" sz="2000" b="1" dirty="0" smtClean="0">
                <a:latin typeface="Courier New" panose="02070309020205020404" pitchFamily="49" charset="0"/>
              </a:rPr>
              <a:t>120, 60, fill="</a:t>
            </a:r>
            <a:r>
              <a:rPr lang="en-US" sz="2000" b="1" dirty="0">
                <a:latin typeface="Courier New" panose="02070309020205020404" pitchFamily="49" charset="0"/>
              </a:rPr>
              <a:t>red")</a:t>
            </a:r>
            <a:endParaRPr lang="en-US" sz="700" b="1" dirty="0">
              <a:latin typeface="Courier New" panose="02070309020205020404" pitchFamily="49" charset="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endParaRPr lang="en-US" sz="2000" dirty="0" smtClean="0">
              <a:latin typeface="Courier New" panose="02070309020205020404" pitchFamily="49" charset="0"/>
            </a:endParaRP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This will automatically fill the shape but give it a black border. To remove the border add </a:t>
            </a:r>
            <a:r>
              <a:rPr lang="en-US" sz="26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width=0.</a:t>
            </a:r>
          </a:p>
          <a:p>
            <a:pPr marL="0" lvl="0" indent="0">
              <a:buNone/>
            </a:pPr>
            <a:r>
              <a:rPr lang="en-US" sz="2000" b="1" dirty="0">
                <a:latin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</a:rPr>
              <a:t>   </a:t>
            </a:r>
            <a:r>
              <a:rPr lang="en-US" sz="2000" b="1" dirty="0" err="1" smtClean="0">
                <a:latin typeface="Courier New" panose="02070309020205020404" pitchFamily="49" charset="0"/>
              </a:rPr>
              <a:t>p.canvas.create_rectangle</a:t>
            </a:r>
            <a:r>
              <a:rPr lang="en-US" sz="2000" b="1" dirty="0" smtClean="0">
                <a:latin typeface="Courier New" panose="02070309020205020404" pitchFamily="49" charset="0"/>
              </a:rPr>
              <a:t>(20</a:t>
            </a:r>
            <a:r>
              <a:rPr lang="en-US" sz="2000" b="1" dirty="0">
                <a:latin typeface="Courier New" panose="02070309020205020404" pitchFamily="49" charset="0"/>
              </a:rPr>
              <a:t>, 10, 120, 60, fill="red</a:t>
            </a:r>
            <a:r>
              <a:rPr lang="en-US" sz="2000" b="1" dirty="0" smtClean="0">
                <a:latin typeface="Courier New" panose="02070309020205020404" pitchFamily="49" charset="0"/>
              </a:rPr>
              <a:t>", width=0)</a:t>
            </a:r>
            <a:endParaRPr lang="en-US" sz="700" b="1" dirty="0">
              <a:latin typeface="Courier New" panose="02070309020205020404" pitchFamily="49" charset="0"/>
            </a:endParaRPr>
          </a:p>
          <a:p>
            <a:pPr marL="0" lvl="0" indent="0">
              <a:buNone/>
            </a:pPr>
            <a:endParaRPr lang="en-US" sz="2000" dirty="0">
              <a:latin typeface="Courier New" panose="02070309020205020404" pitchFamily="49" charset="0"/>
            </a:endParaRPr>
          </a:p>
        </p:txBody>
      </p:sp>
      <p:pic>
        <p:nvPicPr>
          <p:cNvPr id="20484" name="Picture 4" descr="draw_outl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4020" y="3137694"/>
            <a:ext cx="1981200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99984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Superimposing shapes</a:t>
            </a:r>
          </a:p>
        </p:txBody>
      </p:sp>
      <p:sp>
        <p:nvSpPr>
          <p:cNvPr id="21507" name="Rectangle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When two shapes occupy the same pixels, the last one drawn is seen.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endParaRPr lang="en-US" sz="9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from </a:t>
            </a:r>
            <a:r>
              <a:rPr lang="en-US" sz="1800" dirty="0" err="1">
                <a:latin typeface="Courier New" panose="02070309020205020404" pitchFamily="49" charset="0"/>
              </a:rPr>
              <a:t>drawingpanel</a:t>
            </a:r>
            <a:r>
              <a:rPr lang="en-US" sz="1800" dirty="0">
                <a:latin typeface="Courier New" panose="02070309020205020404" pitchFamily="49" charset="0"/>
              </a:rPr>
              <a:t> import *</a:t>
            </a:r>
            <a:endParaRPr lang="en-US" sz="9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800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main():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p = </a:t>
            </a:r>
            <a:r>
              <a:rPr lang="en-US" sz="1800" dirty="0" err="1">
                <a:latin typeface="Courier New" panose="02070309020205020404" pitchFamily="49" charset="0"/>
              </a:rPr>
              <a:t>DrawingPanel</a:t>
            </a:r>
            <a:r>
              <a:rPr lang="en-US" sz="1800" dirty="0">
                <a:latin typeface="Courier New" panose="02070309020205020404" pitchFamily="49" charset="0"/>
              </a:rPr>
              <a:t>(200, </a:t>
            </a:r>
            <a:r>
              <a:rPr lang="en-US" sz="1800" dirty="0" smtClean="0">
                <a:latin typeface="Courier New" panose="02070309020205020404" pitchFamily="49" charset="0"/>
              </a:rPr>
              <a:t>100, background="light gray")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700" dirty="0" smtClean="0">
                <a:latin typeface="Courier New" panose="02070309020205020404" pitchFamily="49" charset="0"/>
              </a:rPr>
              <a:t>        </a:t>
            </a:r>
            <a:endParaRPr lang="en-US" sz="7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</a:rPr>
              <a:t>p.canvas.create_rectangle</a:t>
            </a:r>
            <a:r>
              <a:rPr lang="en-US" sz="1800" dirty="0" smtClean="0">
                <a:latin typeface="Courier New" panose="02070309020205020404" pitchFamily="49" charset="0"/>
              </a:rPr>
              <a:t>(10</a:t>
            </a:r>
            <a:r>
              <a:rPr lang="en-US" sz="1800" dirty="0">
                <a:latin typeface="Courier New" panose="02070309020205020404" pitchFamily="49" charset="0"/>
              </a:rPr>
              <a:t>, 30, </a:t>
            </a:r>
            <a:r>
              <a:rPr lang="en-US" sz="1800" dirty="0" smtClean="0">
                <a:latin typeface="Courier New" panose="02070309020205020404" pitchFamily="49" charset="0"/>
              </a:rPr>
              <a:t>110</a:t>
            </a:r>
            <a:r>
              <a:rPr lang="en-US" sz="1800" dirty="0">
                <a:latin typeface="Courier New" panose="02070309020205020404" pitchFamily="49" charset="0"/>
              </a:rPr>
              <a:t>, </a:t>
            </a:r>
            <a:r>
              <a:rPr lang="en-US" sz="1800" dirty="0" smtClean="0">
                <a:latin typeface="Courier New" panose="02070309020205020404" pitchFamily="49" charset="0"/>
              </a:rPr>
              <a:t>80, fill="black")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700" dirty="0" smtClean="0">
                <a:latin typeface="Courier New" panose="02070309020205020404" pitchFamily="49" charset="0"/>
              </a:rPr>
              <a:t>      </a:t>
            </a:r>
            <a:endParaRPr lang="en-US" sz="7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</a:rPr>
              <a:t>p.canvas.create_oval</a:t>
            </a:r>
            <a:r>
              <a:rPr lang="en-US" sz="1800" dirty="0" smtClean="0">
                <a:latin typeface="Courier New" panose="02070309020205020404" pitchFamily="49" charset="0"/>
              </a:rPr>
              <a:t>(</a:t>
            </a:r>
            <a:r>
              <a:rPr lang="en-US" sz="1800" dirty="0" smtClean="0">
                <a:latin typeface="Courier New" panose="02070309020205020404" pitchFamily="49" charset="0"/>
              </a:rPr>
              <a:t>20</a:t>
            </a:r>
            <a:r>
              <a:rPr lang="en-US" sz="1800" dirty="0">
                <a:latin typeface="Courier New" panose="02070309020205020404" pitchFamily="49" charset="0"/>
              </a:rPr>
              <a:t>, 70, </a:t>
            </a:r>
            <a:r>
              <a:rPr lang="en-US" sz="1800" dirty="0" smtClean="0">
                <a:latin typeface="Courier New" panose="02070309020205020404" pitchFamily="49" charset="0"/>
              </a:rPr>
              <a:t>40</a:t>
            </a:r>
            <a:r>
              <a:rPr lang="en-US" sz="1800" dirty="0">
                <a:latin typeface="Courier New" panose="02070309020205020404" pitchFamily="49" charset="0"/>
              </a:rPr>
              <a:t>, </a:t>
            </a:r>
            <a:r>
              <a:rPr lang="en-US" sz="1800" dirty="0" smtClean="0">
                <a:latin typeface="Courier New" panose="02070309020205020404" pitchFamily="49" charset="0"/>
              </a:rPr>
              <a:t>90, fill="red", width=0)</a:t>
            </a:r>
            <a:endParaRPr lang="en-US" sz="18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</a:rPr>
              <a:t>p.canvas.create_oval</a:t>
            </a:r>
            <a:r>
              <a:rPr lang="en-US" sz="1800" dirty="0" smtClean="0">
                <a:latin typeface="Courier New" panose="02070309020205020404" pitchFamily="49" charset="0"/>
              </a:rPr>
              <a:t>(</a:t>
            </a:r>
            <a:r>
              <a:rPr lang="en-US" sz="1800" dirty="0" smtClean="0">
                <a:latin typeface="Courier New" panose="02070309020205020404" pitchFamily="49" charset="0"/>
              </a:rPr>
              <a:t>80</a:t>
            </a:r>
            <a:r>
              <a:rPr lang="en-US" sz="1800" dirty="0">
                <a:latin typeface="Courier New" panose="02070309020205020404" pitchFamily="49" charset="0"/>
              </a:rPr>
              <a:t>, 70, </a:t>
            </a:r>
            <a:r>
              <a:rPr lang="en-US" sz="1800" dirty="0" smtClean="0">
                <a:latin typeface="Courier New" panose="02070309020205020404" pitchFamily="49" charset="0"/>
              </a:rPr>
              <a:t>100</a:t>
            </a:r>
            <a:r>
              <a:rPr lang="en-US" sz="1800" dirty="0">
                <a:latin typeface="Courier New" panose="02070309020205020404" pitchFamily="49" charset="0"/>
              </a:rPr>
              <a:t>, </a:t>
            </a:r>
            <a:r>
              <a:rPr lang="en-US" sz="1800" dirty="0" smtClean="0">
                <a:latin typeface="Courier New" panose="02070309020205020404" pitchFamily="49" charset="0"/>
              </a:rPr>
              <a:t>90, fill="</a:t>
            </a:r>
            <a:r>
              <a:rPr lang="en-US" sz="1800" dirty="0">
                <a:latin typeface="Courier New" panose="02070309020205020404" pitchFamily="49" charset="0"/>
              </a:rPr>
              <a:t>red</a:t>
            </a:r>
            <a:r>
              <a:rPr lang="en-US" sz="1800" dirty="0" smtClean="0">
                <a:latin typeface="Courier New" panose="02070309020205020404" pitchFamily="49" charset="0"/>
              </a:rPr>
              <a:t>", </a:t>
            </a:r>
            <a:r>
              <a:rPr lang="en-US" sz="1800" dirty="0">
                <a:latin typeface="Courier New" panose="02070309020205020404" pitchFamily="49" charset="0"/>
              </a:rPr>
              <a:t>width=0)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700" dirty="0">
                <a:latin typeface="Courier New" panose="02070309020205020404" pitchFamily="49" charset="0"/>
              </a:rPr>
              <a:t>        </a:t>
            </a:r>
          </a:p>
          <a:p>
            <a:pPr>
              <a:lnSpc>
                <a:spcPct val="70000"/>
              </a:lnSpc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</a:rPr>
              <a:t>p.canvas.create_rectangle</a:t>
            </a:r>
            <a:r>
              <a:rPr lang="en-US" sz="1800" dirty="0" smtClean="0">
                <a:latin typeface="Courier New" panose="02070309020205020404" pitchFamily="49" charset="0"/>
              </a:rPr>
              <a:t>(</a:t>
            </a:r>
            <a:r>
              <a:rPr lang="en-US" sz="1800" dirty="0" smtClean="0">
                <a:latin typeface="Courier New" panose="02070309020205020404" pitchFamily="49" charset="0"/>
              </a:rPr>
              <a:t>80</a:t>
            </a:r>
            <a:r>
              <a:rPr lang="en-US" sz="1800" dirty="0">
                <a:latin typeface="Courier New" panose="02070309020205020404" pitchFamily="49" charset="0"/>
              </a:rPr>
              <a:t>, 40, </a:t>
            </a:r>
            <a:r>
              <a:rPr lang="en-US" sz="1800" dirty="0" smtClean="0">
                <a:latin typeface="Courier New" panose="02070309020205020404" pitchFamily="49" charset="0"/>
              </a:rPr>
              <a:t>110</a:t>
            </a:r>
            <a:r>
              <a:rPr lang="en-US" sz="1800" dirty="0">
                <a:latin typeface="Courier New" panose="02070309020205020404" pitchFamily="49" charset="0"/>
              </a:rPr>
              <a:t>, </a:t>
            </a:r>
            <a:r>
              <a:rPr lang="en-US" sz="1800" dirty="0">
                <a:latin typeface="Courier New" panose="02070309020205020404" pitchFamily="49" charset="0"/>
              </a:rPr>
              <a:t>6</a:t>
            </a:r>
            <a:r>
              <a:rPr lang="en-US" sz="1800" dirty="0" smtClean="0">
                <a:latin typeface="Courier New" panose="02070309020205020404" pitchFamily="49" charset="0"/>
              </a:rPr>
              <a:t>0, fill="</a:t>
            </a:r>
            <a:r>
              <a:rPr lang="en-US" sz="1800" dirty="0">
                <a:latin typeface="Courier New" panose="02070309020205020404" pitchFamily="49" charset="0"/>
              </a:rPr>
              <a:t>cyan</a:t>
            </a:r>
            <a:r>
              <a:rPr lang="en-US" sz="1800" dirty="0" smtClean="0">
                <a:latin typeface="Courier New" panose="02070309020205020404" pitchFamily="49" charset="0"/>
              </a:rPr>
              <a:t>", </a:t>
            </a:r>
            <a:r>
              <a:rPr lang="en-US" sz="1800" dirty="0">
                <a:latin typeface="Courier New" panose="02070309020205020404" pitchFamily="49" charset="0"/>
              </a:rPr>
              <a:t>width=0)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800" dirty="0"/>
          </a:p>
        </p:txBody>
      </p:sp>
      <p:pic>
        <p:nvPicPr>
          <p:cNvPr id="2150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8581" y="2859000"/>
            <a:ext cx="1974850" cy="163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51780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12237</TotalTime>
  <Words>1386</Words>
  <Application>Microsoft Office PowerPoint</Application>
  <PresentationFormat>Widescreen</PresentationFormat>
  <Paragraphs>211</Paragraphs>
  <Slides>19</Slides>
  <Notes>9</Notes>
  <HiddenSlides>2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0" baseType="lpstr">
      <vt:lpstr>ＭＳ Ｐゴシック</vt:lpstr>
      <vt:lpstr>ＭＳ Ｐゴシック</vt:lpstr>
      <vt:lpstr>Arial</vt:lpstr>
      <vt:lpstr>Calibri</vt:lpstr>
      <vt:lpstr>Calibri Light</vt:lpstr>
      <vt:lpstr>Courier New</vt:lpstr>
      <vt:lpstr>Times New Roman</vt:lpstr>
      <vt:lpstr>Verdana</vt:lpstr>
      <vt:lpstr>Wingdings</vt:lpstr>
      <vt:lpstr>Wingdings 2</vt:lpstr>
      <vt:lpstr>Office Theme</vt:lpstr>
      <vt:lpstr>CSc 110, Autumn 2016</vt:lpstr>
      <vt:lpstr>Graphical objects</vt:lpstr>
      <vt:lpstr>DrawingPanel</vt:lpstr>
      <vt:lpstr>Named colors</vt:lpstr>
      <vt:lpstr>Custom colors</vt:lpstr>
      <vt:lpstr>Drawing shapes</vt:lpstr>
      <vt:lpstr>Coordinate system</vt:lpstr>
      <vt:lpstr>Filled in shapes</vt:lpstr>
      <vt:lpstr>Superimposing shapes</vt:lpstr>
      <vt:lpstr>Drawing with loops</vt:lpstr>
      <vt:lpstr>Loops that begin at 0</vt:lpstr>
      <vt:lpstr>Drawing w/ loops questions</vt:lpstr>
      <vt:lpstr>Drawing w/ loops answers</vt:lpstr>
      <vt:lpstr>Drawing with functions</vt:lpstr>
      <vt:lpstr>Parameterized figures</vt:lpstr>
      <vt:lpstr>Parameterized answer</vt:lpstr>
      <vt:lpstr>Drawing parameter question</vt:lpstr>
      <vt:lpstr>Drawing parameter answer</vt:lpstr>
      <vt:lpstr>Animation with sleep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allison</cp:lastModifiedBy>
  <cp:revision>18</cp:revision>
  <dcterms:created xsi:type="dcterms:W3CDTF">2016-08-14T01:54:03Z</dcterms:created>
  <dcterms:modified xsi:type="dcterms:W3CDTF">2016-09-07T04:56:22Z</dcterms:modified>
</cp:coreProperties>
</file>