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2" r:id="rId6"/>
    <p:sldId id="278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DD23-07CB-4A59-8605-92B880048640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1DB-D825-4C6D-BCF3-963F8C75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92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1661757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3223968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5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3139841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8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2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4E6C-B701-4E5F-94BB-7A47834810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70190"/>
            <a:ext cx="9144000" cy="92750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2533" y="1517301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9:</a:t>
            </a:r>
            <a:r>
              <a:rPr lang="en-US" dirty="0" smtClean="0">
                <a:latin typeface="Courier New" panose="02070309020205020404" pitchFamily="49" charset="0"/>
              </a:rPr>
              <a:t> input</a:t>
            </a:r>
            <a:r>
              <a:rPr lang="en-US" dirty="0" smtClean="0"/>
              <a:t>;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endParaRPr lang="en-US" dirty="0">
              <a:latin typeface="Courier New" panose="02070309020205020404" pitchFamily="49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2050" name="Picture 2" descr="Image result for comic about dec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21" y="2482239"/>
            <a:ext cx="4532225" cy="42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expressions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87475" y="1393546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&lt;= 10</a:t>
            </a:r>
            <a:r>
              <a:rPr lang="en-US" dirty="0" smtClean="0">
                <a:latin typeface="Courier New" panose="02070309020205020404" pitchFamily="49" charset="0"/>
              </a:rPr>
              <a:t>):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</a:t>
            </a:r>
            <a:r>
              <a:rPr lang="en-US" dirty="0" smtClean="0"/>
              <a:t>: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96808"/>
              </p:ext>
            </p:extLst>
          </p:nvPr>
        </p:nvGraphicFramePr>
        <p:xfrm>
          <a:off x="2255855" y="3569215"/>
          <a:ext cx="7924799" cy="2889786"/>
        </p:xfrm>
        <a:graphic>
          <a:graphicData uri="http://schemas.openxmlformats.org/drawingml/2006/table">
            <a:tbl>
              <a:tblPr/>
              <a:tblGrid>
                <a:gridCol w="1568897"/>
                <a:gridCol w="3468384"/>
                <a:gridCol w="1822909"/>
                <a:gridCol w="1064609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&lt;&gt;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&lt;&gt; 2.5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02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866" name="Picture 2" descr="nested_i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1970088"/>
            <a:ext cx="1563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Misuse of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endParaRPr lang="en-US" smtClean="0"/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What's wrong with the following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float(input("What percentage did you earn?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90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A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80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B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if </a:t>
            </a:r>
            <a:r>
              <a:rPr lang="en-US" sz="1800" b="1" dirty="0">
                <a:latin typeface="Courier New" panose="02070309020205020404" pitchFamily="49" charset="0"/>
              </a:rPr>
              <a:t>(percent &gt;= 70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print("You </a:t>
            </a:r>
            <a:r>
              <a:rPr lang="en-US" sz="1800" dirty="0">
                <a:latin typeface="Courier New" panose="02070309020205020404" pitchFamily="49" charset="0"/>
              </a:rPr>
              <a:t>got a C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60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D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(percent </a:t>
            </a:r>
            <a:r>
              <a:rPr lang="en-US" sz="1800" b="1" dirty="0">
                <a:latin typeface="Courier New" panose="02070309020205020404" pitchFamily="49" charset="0"/>
              </a:rPr>
              <a:t>&lt; 60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F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7327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Chooses between outcomes using many tests</a:t>
            </a:r>
          </a:p>
          <a:p>
            <a:pPr lvl="1" eaLnBrk="1" hangingPunct="1">
              <a:lnSpc>
                <a:spcPct val="90000"/>
              </a:lnSpc>
            </a:pPr>
            <a:endParaRPr lang="en-US" sz="800" i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(x &gt; 0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Positive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</a:rPr>
              <a:t>(x &lt; 0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Negative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Zero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5604" name="Picture 4" descr="nested_if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678" y="2472507"/>
            <a:ext cx="4604898" cy="359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88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if/else/if</a:t>
            </a:r>
          </a:p>
        </p:txBody>
      </p:sp>
      <p:sp>
        <p:nvSpPr>
          <p:cNvPr id="27651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else</a:t>
            </a:r>
            <a:r>
              <a:rPr lang="en-US" sz="1800" dirty="0"/>
              <a:t>, exactly one path must be taken.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if</a:t>
            </a:r>
            <a:r>
              <a:rPr lang="en-US" sz="1800" dirty="0"/>
              <a:t>, the code might not execute any path.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</a:t>
            </a:r>
            <a:r>
              <a:rPr lang="en-US" sz="1800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</a:rPr>
              <a:t>test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/>
              <a:t>	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(place == 1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Gold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</a:rPr>
              <a:t>(place == 2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Silver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</a:rPr>
              <a:t>(place == 3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Bronze medal</a:t>
            </a:r>
            <a:r>
              <a:rPr lang="en-US" sz="1700" dirty="0" smtClean="0">
                <a:latin typeface="Courier New" panose="02070309020205020404" pitchFamily="49" charset="0"/>
              </a:rPr>
              <a:t>.")</a:t>
            </a:r>
            <a:endParaRPr lang="en-US" sz="1700" dirty="0">
              <a:latin typeface="Courier New" panose="02070309020205020404" pitchFamily="49" charset="0"/>
            </a:endParaRPr>
          </a:p>
        </p:txBody>
      </p:sp>
      <p:pic>
        <p:nvPicPr>
          <p:cNvPr id="27652" name="Picture 3" descr="nested_i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2950"/>
            <a:ext cx="3276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59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structures</a:t>
            </a:r>
          </a:p>
        </p:txBody>
      </p:sp>
      <p:graphicFrame>
        <p:nvGraphicFramePr>
          <p:cNvPr id="6810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812484"/>
              </p:ext>
            </p:extLst>
          </p:nvPr>
        </p:nvGraphicFramePr>
        <p:xfrm>
          <a:off x="1524000" y="1295401"/>
          <a:ext cx="9144000" cy="511492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31665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exactly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else: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 or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272">
                <a:tc gridSpan="2">
                  <a:txBody>
                    <a:bodyPr/>
                    <a:lstStyle/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0, 1, or many paths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(independent tests; not exclusive)</a:t>
                      </a:r>
                    </a:p>
                    <a:p>
                      <a:pPr marL="2743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95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?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(1) if/if/if   (2) nested if/else   (3) nested if/else/if</a:t>
            </a:r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/>
          </a:p>
          <a:p>
            <a:pPr lvl="1" eaLnBrk="1" hangingPunct="1"/>
            <a:r>
              <a:rPr lang="en-US" sz="1800"/>
              <a:t>Whether a user is lower, middle, or upper-class based on income.</a:t>
            </a:r>
          </a:p>
          <a:p>
            <a:pPr lvl="2" eaLnBrk="1" hangingPunct="1"/>
            <a:r>
              <a:rPr lang="en-US" b="1" smtClean="0"/>
              <a:t>(2)	</a:t>
            </a:r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 / else if / else</a:t>
            </a:r>
            <a:br>
              <a:rPr lang="en-US" smtClean="0">
                <a:latin typeface="Courier New" panose="02070309020205020404" pitchFamily="49" charset="0"/>
              </a:rPr>
            </a:br>
            <a:endParaRPr 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/>
              <a:t>Whether you made the dean's list (GPA ≥ 3.8) or honor roll (3.5-3.8).</a:t>
            </a:r>
          </a:p>
          <a:p>
            <a:pPr lvl="2" eaLnBrk="1" hangingPunct="1"/>
            <a:r>
              <a:rPr lang="en-US" b="1" smtClean="0"/>
              <a:t>(3)	</a:t>
            </a:r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 / else if</a:t>
            </a:r>
            <a:br>
              <a:rPr lang="en-US" smtClean="0">
                <a:latin typeface="Courier New" panose="02070309020205020404" pitchFamily="49" charset="0"/>
              </a:rPr>
            </a:br>
            <a:endParaRPr 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/>
              <a:t>Whether a number is divisible by 2, 3, and/or 5.</a:t>
            </a:r>
          </a:p>
          <a:p>
            <a:pPr lvl="2" eaLnBrk="1" hangingPunct="1"/>
            <a:r>
              <a:rPr lang="en-US" b="1" smtClean="0"/>
              <a:t>(1)	</a:t>
            </a:r>
            <a:r>
              <a:rPr lang="en-US" smtClean="0"/>
              <a:t>sequential </a:t>
            </a:r>
            <a:r>
              <a:rPr lang="en-US" smtClean="0">
                <a:latin typeface="Courier New" panose="02070309020205020404" pitchFamily="49" charset="0"/>
              </a:rPr>
              <a:t>if / if / if</a:t>
            </a:r>
            <a:br>
              <a:rPr lang="en-US" smtClean="0">
                <a:latin typeface="Courier New" panose="02070309020205020404" pitchFamily="49" charset="0"/>
              </a:rPr>
            </a:br>
            <a:endParaRPr 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/>
              <a:t>Computing a grade of A, B, C, D, or F based on a percentage.</a:t>
            </a:r>
          </a:p>
          <a:p>
            <a:pPr lvl="2" eaLnBrk="1" hangingPunct="1"/>
            <a:r>
              <a:rPr lang="en-US" b="1" smtClean="0"/>
              <a:t>(2)	</a:t>
            </a:r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 / else if / else if / else if / else</a:t>
            </a:r>
          </a:p>
        </p:txBody>
      </p:sp>
    </p:spTree>
    <p:extLst>
      <p:ext uri="{BB962C8B-B14F-4D97-AF65-F5344CB8AC3E}">
        <p14:creationId xmlns:p14="http://schemas.microsoft.com/office/powerpoint/2010/main" val="1768898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Interactive Programs with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196650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457201"/>
            <a:ext cx="82296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3562546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4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 </a:t>
            </a:r>
            <a:r>
              <a:rPr lang="en-US" sz="1600" dirty="0">
                <a:latin typeface="Courier New" panose="02070309020205020404" pitchFamily="49" charset="0"/>
              </a:rPr>
              <a:t>+ 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45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(years) </a:t>
            </a:r>
            <a:r>
              <a:rPr lang="en-US" sz="1600" dirty="0">
                <a:latin typeface="Courier New" panose="02070309020205020404" pitchFamily="49" charset="0"/>
              </a:rPr>
              <a:t>+ 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80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3978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statement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a block of statements only if a test is true</a:t>
            </a:r>
            <a:endParaRPr lang="en-US" sz="900" i="1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</a:t>
            </a:r>
            <a:r>
              <a:rPr lang="en-US" sz="1900" dirty="0" smtClean="0">
                <a:latin typeface="Courier New" panose="02070309020205020404" pitchFamily="49" charset="0"/>
              </a:rPr>
              <a:t>float(input("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? 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(</a:t>
            </a:r>
            <a:r>
              <a:rPr lang="en-US" sz="1900" b="1" dirty="0" err="1">
                <a:latin typeface="Courier New" panose="02070309020205020404" pitchFamily="49" charset="0"/>
              </a:rPr>
              <a:t>gpa</a:t>
            </a:r>
            <a:r>
              <a:rPr lang="en-US" sz="1900" b="1" dirty="0">
                <a:latin typeface="Courier New" panose="02070309020205020404" pitchFamily="49" charset="0"/>
              </a:rPr>
              <a:t> &gt;= 2.0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accepted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18436" name="Picture 4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287" y="2803071"/>
            <a:ext cx="3093879" cy="289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9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one block if a test is true, another if false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float(input("</a:t>
            </a:r>
            <a:r>
              <a:rPr lang="en-US" sz="1900" dirty="0" err="1">
                <a:latin typeface="Courier New" panose="02070309020205020404" pitchFamily="49" charset="0"/>
              </a:rPr>
              <a:t>gpa</a:t>
            </a:r>
            <a:r>
              <a:rPr lang="en-US" sz="1900" dirty="0">
                <a:latin typeface="Courier New" panose="02070309020205020404" pitchFamily="49" charset="0"/>
              </a:rPr>
              <a:t>? </a:t>
            </a:r>
            <a:r>
              <a:rPr lang="en-US" sz="1900" dirty="0" smtClean="0">
                <a:latin typeface="Courier New" panose="02070309020205020404" pitchFamily="49" charset="0"/>
              </a:rPr>
              <a:t>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(</a:t>
            </a:r>
            <a:r>
              <a:rPr lang="en-US" sz="1900" b="1" dirty="0" err="1">
                <a:latin typeface="Courier New" panose="02070309020205020404" pitchFamily="49" charset="0"/>
              </a:rPr>
              <a:t>gpa</a:t>
            </a:r>
            <a:r>
              <a:rPr lang="en-US" sz="1900" b="1" dirty="0">
                <a:latin typeface="Courier New" panose="02070309020205020404" pitchFamily="49" charset="0"/>
              </a:rPr>
              <a:t> &gt;= 2.0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Welcome to Mars University</a:t>
            </a:r>
            <a:r>
              <a:rPr lang="en-US" sz="1900" dirty="0" smtClean="0">
                <a:latin typeface="Courier New" panose="02070309020205020404" pitchFamily="49" charset="0"/>
              </a:rPr>
              <a:t>!")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</a:t>
            </a:r>
            <a:r>
              <a:rPr lang="en-US" sz="1900" b="1" dirty="0" smtClean="0">
                <a:latin typeface="Courier New" panose="02070309020205020404" pitchFamily="49" charset="0"/>
              </a:rPr>
              <a:t>else: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denied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20484" name="Picture 3" descr="if_e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3" y="2616376"/>
            <a:ext cx="3254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6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599</Words>
  <Application>Microsoft Office PowerPoint</Application>
  <PresentationFormat>Widescreen</PresentationFormat>
  <Paragraphs>236</Paragraphs>
  <Slides>15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 2</vt:lpstr>
      <vt:lpstr>Office Theme</vt:lpstr>
      <vt:lpstr>CSc 110, Autumn 2016</vt:lpstr>
      <vt:lpstr>Interactive Programs with input</vt:lpstr>
      <vt:lpstr>Interactive programs</vt:lpstr>
      <vt:lpstr>input</vt:lpstr>
      <vt:lpstr>input example</vt:lpstr>
      <vt:lpstr>input example</vt:lpstr>
      <vt:lpstr>The if/else statement</vt:lpstr>
      <vt:lpstr>The if statement</vt:lpstr>
      <vt:lpstr>The if/else statement</vt:lpstr>
      <vt:lpstr>Relational expressions</vt:lpstr>
      <vt:lpstr>Misuse of if</vt:lpstr>
      <vt:lpstr>Nested if/else</vt:lpstr>
      <vt:lpstr>Nested if/else/if</vt:lpstr>
      <vt:lpstr>Nested if structures</vt:lpstr>
      <vt:lpstr>Which nested if/else?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11</cp:revision>
  <dcterms:created xsi:type="dcterms:W3CDTF">2016-08-14T22:02:08Z</dcterms:created>
  <dcterms:modified xsi:type="dcterms:W3CDTF">2016-10-04T05:45:49Z</dcterms:modified>
</cp:coreProperties>
</file>