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9E34F9-9C24-4513-AFEF-6C94A3C00A33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E63F7-71CF-41A0-A0BF-D30CD91A5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420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2" tIns="49521" rIns="99042" bIns="49521" anchor="b"/>
          <a:lstStyle>
            <a:lvl1pPr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94B4212-83FC-471E-BF6B-45CD40EF66ED}" type="slidenum">
              <a:rPr kumimoji="0" lang="en-US" sz="1300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kumimoji="0" lang="en-US" sz="13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967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common PrintStream bug:</a:t>
            </a:r>
          </a:p>
          <a:p>
            <a:r>
              <a:rPr lang="en-US" smtClean="0">
                <a:latin typeface="Arial" panose="020B0604020202020204" pitchFamily="34" charset="0"/>
              </a:rPr>
              <a:t>- declaring it in a method that gets called many times.  This causes the file to be re-opened and wipes the past contents.  So only the last line shows up in the file.</a:t>
            </a:r>
          </a:p>
        </p:txBody>
      </p:sp>
    </p:spTree>
    <p:extLst>
      <p:ext uri="{BB962C8B-B14F-4D97-AF65-F5344CB8AC3E}">
        <p14:creationId xmlns:p14="http://schemas.microsoft.com/office/powerpoint/2010/main" val="1697913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0AD11-919B-449B-B8A6-DE9D3469EDB3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E0F6-C107-46BF-ABE0-524BB64C3B2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291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0AD11-919B-449B-B8A6-DE9D3469EDB3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E0F6-C107-46BF-ABE0-524BB64C3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22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0AD11-919B-449B-B8A6-DE9D3469EDB3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E0F6-C107-46BF-ABE0-524BB64C3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611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0AD11-919B-449B-B8A6-DE9D3469EDB3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E0F6-C107-46BF-ABE0-524BB64C3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21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0AD11-919B-449B-B8A6-DE9D3469EDB3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E0F6-C107-46BF-ABE0-524BB64C3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08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0AD11-919B-449B-B8A6-DE9D3469EDB3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E0F6-C107-46BF-ABE0-524BB64C3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0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0AD11-919B-449B-B8A6-DE9D3469EDB3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E0F6-C107-46BF-ABE0-524BB64C3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142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0AD11-919B-449B-B8A6-DE9D3469EDB3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E0F6-C107-46BF-ABE0-524BB64C3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15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0AD11-919B-449B-B8A6-DE9D3469EDB3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E0F6-C107-46BF-ABE0-524BB64C3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64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0AD11-919B-449B-B8A6-DE9D3469EDB3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E0F6-C107-46BF-ABE0-524BB64C3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9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0AD11-919B-449B-B8A6-DE9D3469EDB3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E0F6-C107-46BF-ABE0-524BB64C3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09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0AD11-919B-449B-B8A6-DE9D3469EDB3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BE0F6-C107-46BF-ABE0-524BB64C3B2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419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1524000" y="724485"/>
            <a:ext cx="9144000" cy="967694"/>
          </a:xfrm>
        </p:spPr>
        <p:txBody>
          <a:bodyPr/>
          <a:lstStyle/>
          <a:p>
            <a:pPr eaLnBrk="1" hangingPunct="1"/>
            <a:r>
              <a:rPr lang="en-US" dirty="0" err="1" smtClean="0"/>
              <a:t>CSc</a:t>
            </a:r>
            <a:r>
              <a:rPr lang="en-US" dirty="0" smtClean="0"/>
              <a:t> 110, Autumn 2016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524000" y="1692179"/>
            <a:ext cx="9144000" cy="1655762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smtClean="0"/>
              <a:t>Lecture </a:t>
            </a:r>
            <a:r>
              <a:rPr lang="en-US" smtClean="0"/>
              <a:t>18: </a:t>
            </a:r>
            <a:r>
              <a:rPr lang="en-US" dirty="0" smtClean="0"/>
              <a:t>Line-Based File Input</a:t>
            </a: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</p:txBody>
      </p:sp>
      <p:pic>
        <p:nvPicPr>
          <p:cNvPr id="4" name="Picture 4" descr="egg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1033" y="2563428"/>
            <a:ext cx="3551360" cy="405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5"/>
          <p:cNvSpPr txBox="1">
            <a:spLocks/>
          </p:cNvSpPr>
          <p:nvPr/>
        </p:nvSpPr>
        <p:spPr>
          <a:xfrm>
            <a:off x="7898947" y="4520623"/>
            <a:ext cx="4280598" cy="13180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Programming feel like that?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4211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 to files</a:t>
            </a:r>
            <a:endParaRPr lang="en-US" dirty="0" smtClean="0">
              <a:latin typeface="Courier New" panose="02070309020205020404" pitchFamily="49" charset="0"/>
            </a:endParaRP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  <a:tabLst>
                <a:tab pos="3775075" algn="l"/>
              </a:tabLst>
            </a:pPr>
            <a:r>
              <a:rPr lang="en-US" sz="2200" dirty="0">
                <a:latin typeface="Courier New" panose="02070309020205020404" pitchFamily="49" charset="0"/>
              </a:rPr>
              <a:t>	</a:t>
            </a:r>
            <a:r>
              <a:rPr lang="en-US" sz="2200" b="1" dirty="0" err="1"/>
              <a:t>name</a:t>
            </a:r>
            <a:r>
              <a:rPr lang="en-US" sz="2200" dirty="0" err="1">
                <a:latin typeface="Courier New" panose="02070309020205020404" pitchFamily="49" charset="0"/>
              </a:rPr>
              <a:t>.write</a:t>
            </a:r>
            <a:r>
              <a:rPr lang="en-US" sz="2200" dirty="0">
                <a:latin typeface="Courier New" panose="02070309020205020404" pitchFamily="49" charset="0"/>
              </a:rPr>
              <a:t>(</a:t>
            </a:r>
            <a:r>
              <a:rPr lang="en-US" sz="2200" b="1" dirty="0" err="1">
                <a:latin typeface="Verdana" panose="020B0604030504040204" pitchFamily="34" charset="0"/>
              </a:rPr>
              <a:t>str</a:t>
            </a:r>
            <a:r>
              <a:rPr lang="en-US" sz="2200" dirty="0">
                <a:latin typeface="Courier New" panose="02070309020205020404" pitchFamily="49" charset="0"/>
              </a:rPr>
              <a:t>)	- </a:t>
            </a:r>
            <a:r>
              <a:rPr lang="en-US" sz="2200" dirty="0"/>
              <a:t>writes the given string to the file</a:t>
            </a:r>
          </a:p>
          <a:p>
            <a:pPr>
              <a:buNone/>
              <a:tabLst>
                <a:tab pos="3775075" algn="l"/>
              </a:tabLst>
            </a:pPr>
            <a:r>
              <a:rPr lang="en-US" sz="2200" dirty="0">
                <a:latin typeface="Courier New" panose="02070309020205020404" pitchFamily="49" charset="0"/>
              </a:rPr>
              <a:t>	</a:t>
            </a:r>
            <a:r>
              <a:rPr lang="en-US" sz="2200" b="1" dirty="0" err="1"/>
              <a:t>name</a:t>
            </a:r>
            <a:r>
              <a:rPr lang="en-US" sz="2200" dirty="0" err="1">
                <a:latin typeface="Courier New" panose="02070309020205020404" pitchFamily="49" charset="0"/>
              </a:rPr>
              <a:t>.close</a:t>
            </a:r>
            <a:r>
              <a:rPr lang="en-US" sz="2200" dirty="0">
                <a:latin typeface="Courier New" panose="02070309020205020404" pitchFamily="49" charset="0"/>
              </a:rPr>
              <a:t>()	- </a:t>
            </a:r>
            <a:r>
              <a:rPr lang="en-US" sz="2200" dirty="0"/>
              <a:t>closes file once writing is done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r>
              <a:rPr lang="en-US" sz="2200" dirty="0" smtClean="0"/>
              <a:t>Example:</a:t>
            </a:r>
          </a:p>
          <a:p>
            <a:pPr marL="0" indent="0" eaLnBrk="1" hangingPunct="1">
              <a:buNone/>
            </a:pPr>
            <a:endParaRPr lang="en-US" sz="2200" dirty="0"/>
          </a:p>
          <a:p>
            <a:pPr lvl="1">
              <a:spcBef>
                <a:spcPct val="0"/>
              </a:spcBef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out </a:t>
            </a:r>
            <a:r>
              <a:rPr lang="en-US" sz="2000" dirty="0">
                <a:latin typeface="Courier New" panose="02070309020205020404" pitchFamily="49" charset="0"/>
              </a:rPr>
              <a:t>= open("output.txt", "w")</a:t>
            </a:r>
          </a:p>
          <a:p>
            <a:pPr lvl="1">
              <a:spcBef>
                <a:spcPct val="0"/>
              </a:spcBef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out.write</a:t>
            </a:r>
            <a:r>
              <a:rPr lang="en-US" sz="2000" dirty="0">
                <a:latin typeface="Courier New" panose="02070309020205020404" pitchFamily="49" charset="0"/>
              </a:rPr>
              <a:t>("Hello, world!\n")</a:t>
            </a:r>
          </a:p>
          <a:p>
            <a:pPr lvl="1">
              <a:spcBef>
                <a:spcPct val="0"/>
              </a:spcBef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out.write</a:t>
            </a:r>
            <a:r>
              <a:rPr lang="en-US" sz="2000" dirty="0">
                <a:latin typeface="Courier New" panose="02070309020205020404" pitchFamily="49" charset="0"/>
              </a:rPr>
              <a:t>("How are you?")</a:t>
            </a:r>
          </a:p>
          <a:p>
            <a:pPr lvl="1">
              <a:spcBef>
                <a:spcPct val="0"/>
              </a:spcBef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out.close</a:t>
            </a:r>
            <a:r>
              <a:rPr lang="en-US" sz="2000" dirty="0">
                <a:latin typeface="Courier New" panose="02070309020205020404" pitchFamily="49" charset="0"/>
              </a:rPr>
              <a:t>()</a:t>
            </a:r>
          </a:p>
          <a:p>
            <a:pPr>
              <a:spcBef>
                <a:spcPct val="0"/>
              </a:spcBef>
              <a:buNone/>
            </a:pPr>
            <a:endParaRPr lang="en-US" sz="1000" dirty="0" smtClean="0">
              <a:latin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</a:rPr>
              <a:t>t</a:t>
            </a:r>
            <a:r>
              <a:rPr lang="en-US" sz="2000" dirty="0" smtClean="0">
                <a:latin typeface="Courier New" panose="02070309020205020404" pitchFamily="49" charset="0"/>
              </a:rPr>
              <a:t>ext = open</a:t>
            </a:r>
            <a:r>
              <a:rPr lang="en-US" sz="2000" dirty="0">
                <a:latin typeface="Courier New" panose="02070309020205020404" pitchFamily="49" charset="0"/>
              </a:rPr>
              <a:t>("output.txt").read</a:t>
            </a:r>
            <a:r>
              <a:rPr lang="en-US" sz="2000" dirty="0" smtClean="0">
                <a:latin typeface="Courier New" panose="02070309020205020404" pitchFamily="49" charset="0"/>
              </a:rPr>
              <a:t>()  </a:t>
            </a:r>
            <a:r>
              <a:rPr lang="en-US" sz="2000" b="1" dirty="0" smtClean="0">
                <a:solidFill>
                  <a:srgbClr val="009999"/>
                </a:solidFill>
                <a:latin typeface="Courier New" panose="02070309020205020404" pitchFamily="49" charset="0"/>
              </a:rPr>
              <a:t># </a:t>
            </a:r>
            <a:r>
              <a:rPr lang="nb-NO" sz="2000" b="1" dirty="0" smtClean="0">
                <a:solidFill>
                  <a:srgbClr val="009999"/>
                </a:solidFill>
                <a:latin typeface="Courier New" panose="02070309020205020404" pitchFamily="49" charset="0"/>
              </a:rPr>
              <a:t>Hello</a:t>
            </a:r>
            <a:r>
              <a:rPr lang="nb-NO" sz="2000" b="1" dirty="0">
                <a:solidFill>
                  <a:srgbClr val="009999"/>
                </a:solidFill>
                <a:latin typeface="Courier New" panose="02070309020205020404" pitchFamily="49" charset="0"/>
              </a:rPr>
              <a:t>, world!\nHow are you</a:t>
            </a:r>
            <a:r>
              <a:rPr lang="nb-NO" sz="2000" b="1" dirty="0" smtClean="0">
                <a:solidFill>
                  <a:srgbClr val="009999"/>
                </a:solidFill>
                <a:latin typeface="Courier New" panose="02070309020205020404" pitchFamily="49" charset="0"/>
              </a:rPr>
              <a:t>?</a:t>
            </a:r>
            <a:endParaRPr lang="nb-NO" sz="2000" b="1" dirty="0">
              <a:solidFill>
                <a:srgbClr val="009999"/>
              </a:solidFill>
              <a:latin typeface="Courier New" panose="02070309020205020404" pitchFamily="49" charset="0"/>
            </a:endParaRPr>
          </a:p>
          <a:p>
            <a:pPr marL="0" indent="0" eaLnBrk="1" hangingPunct="1"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2541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short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lot of algorithms that process language ignore very common words like "and". </a:t>
            </a:r>
          </a:p>
          <a:p>
            <a:r>
              <a:rPr lang="en-US" dirty="0" smtClean="0"/>
              <a:t>Write </a:t>
            </a:r>
            <a:r>
              <a:rPr lang="en-US" dirty="0"/>
              <a:t>a program that reads a file and displays the words of that file as a list.</a:t>
            </a:r>
          </a:p>
          <a:p>
            <a:pPr lvl="1"/>
            <a:r>
              <a:rPr lang="en-US" dirty="0" smtClean="0"/>
              <a:t>Then </a:t>
            </a:r>
            <a:r>
              <a:rPr lang="en-US" dirty="0"/>
              <a:t>display them with all </a:t>
            </a:r>
            <a:r>
              <a:rPr lang="en-US" dirty="0" smtClean="0"/>
              <a:t>words shorter than 4 characters </a:t>
            </a:r>
            <a:r>
              <a:rPr lang="en-US" dirty="0"/>
              <a:t>removed.</a:t>
            </a:r>
          </a:p>
        </p:txBody>
      </p:sp>
    </p:spTree>
    <p:extLst>
      <p:ext uri="{BB962C8B-B14F-4D97-AF65-F5344CB8AC3E}">
        <p14:creationId xmlns:p14="http://schemas.microsoft.com/office/powerpoint/2010/main" val="612805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08668" y="2006548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file = open("text.txt")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words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file.read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().split()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print(words)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while(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(words)):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word = words[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(word) &lt; 4: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words.remove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(word)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-= 1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+= 1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print(words)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Rectangle 5"/>
          <p:cNvSpPr/>
          <p:nvPr/>
        </p:nvSpPr>
        <p:spPr>
          <a:xfrm>
            <a:off x="1108668" y="733159"/>
            <a:ext cx="524502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prstClr val="black"/>
                </a:solidFill>
                <a:latin typeface="Calibri Light" panose="020F0302020204030204"/>
              </a:rPr>
              <a:t>Removing short words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856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IMDb movies problem</a:t>
            </a:r>
          </a:p>
        </p:txBody>
      </p:sp>
      <p:sp>
        <p:nvSpPr>
          <p:cNvPr id="92774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tabLst>
                <a:tab pos="1828800" algn="l"/>
                <a:tab pos="2971800" algn="l"/>
                <a:tab pos="4114800" algn="l"/>
              </a:tabLst>
            </a:pPr>
            <a:r>
              <a:rPr lang="en-US" sz="2000"/>
              <a:t>Consider the following Internet Movie Database (IMDb) data: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endParaRPr lang="en-US" sz="80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8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1 9.1 196376 The Shawshank Redemption (1994)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2 9.0 139085 The Godfather: Part II (1974)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3 8.8 81507 Casablanca (1942)</a:t>
            </a:r>
          </a:p>
          <a:p>
            <a:pPr marL="742950" lvl="1" indent="-285750">
              <a:buNone/>
              <a:tabLst>
                <a:tab pos="1828800" algn="l"/>
                <a:tab pos="2971800" algn="l"/>
                <a:tab pos="4114800" algn="l"/>
              </a:tabLst>
            </a:pPr>
            <a:endParaRPr lang="en-US" sz="800">
              <a:latin typeface="Courier New" panose="02070309020205020404" pitchFamily="49" charset="0"/>
            </a:endParaRPr>
          </a:p>
          <a:p>
            <a:pPr marL="342900" indent="-342900">
              <a:tabLst>
                <a:tab pos="1828800" algn="l"/>
                <a:tab pos="2971800" algn="l"/>
                <a:tab pos="4114800" algn="l"/>
              </a:tabLst>
            </a:pPr>
            <a:r>
              <a:rPr lang="en-US" sz="2000"/>
              <a:t>Write a program that displays any movies containing a phrase:</a:t>
            </a:r>
          </a:p>
          <a:p>
            <a:pPr marL="742950" lvl="1" indent="-285750">
              <a:buNone/>
              <a:tabLst>
                <a:tab pos="1828800" algn="l"/>
                <a:tab pos="2971800" algn="l"/>
                <a:tab pos="4114800" algn="l"/>
              </a:tabLst>
            </a:pPr>
            <a:endParaRPr lang="en-US" sz="80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Search word? </a:t>
            </a:r>
            <a:r>
              <a:rPr lang="en-US" sz="1800" b="1" u="sng">
                <a:latin typeface="Courier New" panose="02070309020205020404" pitchFamily="49" charset="0"/>
              </a:rPr>
              <a:t>part</a:t>
            </a:r>
            <a:r>
              <a:rPr lang="en-US" sz="1800">
                <a:latin typeface="Courier New" panose="02070309020205020404" pitchFamily="49" charset="0"/>
              </a:rPr>
              <a:t> 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800">
                <a:latin typeface="Courier New" panose="02070309020205020404" pitchFamily="49" charset="0"/>
              </a:rPr>
              <a:t>	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Rank    Votes   Rating  Title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2       139085  9.0     The Godfather: Part II (1974)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40      129172  8.5     The Departed (2006)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95      20401   8.2     The Apartment (1960)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192     30587   8.0     Spartacus (1960)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4 matches.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endParaRPr lang="en-US" sz="180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80000"/>
              </a:lnSpc>
              <a:tabLst>
                <a:tab pos="1828800" algn="l"/>
                <a:tab pos="2971800" algn="l"/>
                <a:tab pos="4114800" algn="l"/>
              </a:tabLst>
            </a:pPr>
            <a:r>
              <a:rPr lang="en-US" sz="1800"/>
              <a:t>Is this a token or line-based problem?</a:t>
            </a:r>
            <a:endParaRPr lang="en-US" sz="180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9787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"Chaining"</a:t>
            </a:r>
          </a:p>
        </p:txBody>
      </p:sp>
      <p:sp>
        <p:nvSpPr>
          <p:cNvPr id="939011" name="Rectangle 3"/>
          <p:cNvSpPr>
            <a:spLocks noGrp="1"/>
          </p:cNvSpPr>
          <p:nvPr>
            <p:ph type="body" idx="1"/>
          </p:nvPr>
        </p:nvSpPr>
        <p:spPr>
          <a:xfrm>
            <a:off x="838200" y="1326382"/>
            <a:ext cx="10515600" cy="4850581"/>
          </a:xfrm>
        </p:spPr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</a:rPr>
              <a:t>main</a:t>
            </a:r>
            <a:r>
              <a:rPr lang="en-US" dirty="0" smtClean="0"/>
              <a:t> should be a concise summary of your program.</a:t>
            </a:r>
          </a:p>
          <a:p>
            <a:pPr lvl="1"/>
            <a:r>
              <a:rPr lang="en-US" dirty="0" smtClean="0"/>
              <a:t>It is bad if each function calls the next without ever returning (we call this </a:t>
            </a:r>
            <a:r>
              <a:rPr lang="en-US" i="1" dirty="0" smtClean="0"/>
              <a:t>chaining</a:t>
            </a:r>
            <a:r>
              <a:rPr lang="en-US" dirty="0" smtClean="0"/>
              <a:t>):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r>
              <a:rPr lang="en-US" dirty="0" smtClean="0"/>
              <a:t>A better structure has </a:t>
            </a:r>
            <a:r>
              <a:rPr lang="en-US" dirty="0" smtClean="0">
                <a:latin typeface="Courier New" panose="02070309020205020404" pitchFamily="49" charset="0"/>
              </a:rPr>
              <a:t>main</a:t>
            </a:r>
            <a:r>
              <a:rPr lang="en-US" dirty="0" smtClean="0"/>
              <a:t> make most of the calls.</a:t>
            </a:r>
          </a:p>
          <a:p>
            <a:pPr lvl="1"/>
            <a:r>
              <a:rPr lang="en-US" dirty="0" smtClean="0"/>
              <a:t>Functions must return values to </a:t>
            </a:r>
            <a:r>
              <a:rPr lang="en-US" dirty="0" smtClean="0">
                <a:latin typeface="Courier New" panose="02070309020205020404" pitchFamily="49" charset="0"/>
              </a:rPr>
              <a:t>main</a:t>
            </a:r>
            <a:r>
              <a:rPr lang="en-US" dirty="0" smtClean="0"/>
              <a:t> to be passed on later.</a:t>
            </a:r>
          </a:p>
        </p:txBody>
      </p:sp>
      <p:grpSp>
        <p:nvGrpSpPr>
          <p:cNvPr id="8196" name="Group 50"/>
          <p:cNvGrpSpPr>
            <a:grpSpLocks/>
          </p:cNvGrpSpPr>
          <p:nvPr/>
        </p:nvGrpSpPr>
        <p:grpSpPr bwMode="auto">
          <a:xfrm>
            <a:off x="1646239" y="2627313"/>
            <a:ext cx="9234492" cy="1149350"/>
            <a:chOff x="240" y="1680"/>
            <a:chExt cx="5817" cy="724"/>
          </a:xfrm>
        </p:grpSpPr>
        <p:sp>
          <p:nvSpPr>
            <p:cNvPr id="8211" name="Text Box 5"/>
            <p:cNvSpPr txBox="1">
              <a:spLocks noChangeArrowheads="1"/>
            </p:cNvSpPr>
            <p:nvPr/>
          </p:nvSpPr>
          <p:spPr bwMode="auto">
            <a:xfrm>
              <a:off x="240" y="1680"/>
              <a:ext cx="512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1260475" indent="-246063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374775" indent="-246063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489075" indent="-20955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1462088" indent="-20955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19192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3764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28336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2908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rPr>
                <a:t>main</a:t>
              </a:r>
            </a:p>
          </p:txBody>
        </p:sp>
        <p:grpSp>
          <p:nvGrpSpPr>
            <p:cNvPr id="8212" name="Group 20"/>
            <p:cNvGrpSpPr>
              <a:grpSpLocks/>
            </p:cNvGrpSpPr>
            <p:nvPr/>
          </p:nvGrpSpPr>
          <p:grpSpPr bwMode="auto">
            <a:xfrm>
              <a:off x="768" y="1772"/>
              <a:ext cx="1325" cy="252"/>
              <a:chOff x="1008" y="1266"/>
              <a:chExt cx="1325" cy="252"/>
            </a:xfrm>
          </p:grpSpPr>
          <p:sp>
            <p:nvSpPr>
              <p:cNvPr id="8222" name="Line 6"/>
              <p:cNvSpPr>
                <a:spLocks noChangeShapeType="1"/>
              </p:cNvSpPr>
              <p:nvPr/>
            </p:nvSpPr>
            <p:spPr bwMode="auto">
              <a:xfrm>
                <a:off x="1008" y="1296"/>
                <a:ext cx="3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23" name="Text Box 7"/>
              <p:cNvSpPr txBox="1">
                <a:spLocks noChangeArrowheads="1"/>
              </p:cNvSpPr>
              <p:nvPr/>
            </p:nvSpPr>
            <p:spPr bwMode="auto">
              <a:xfrm>
                <a:off x="1344" y="1266"/>
                <a:ext cx="989" cy="2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2000" dirty="0" err="1" smtClean="0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functionA</a:t>
                </a:r>
                <a:endPara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213" name="Group 21"/>
            <p:cNvGrpSpPr>
              <a:grpSpLocks/>
            </p:cNvGrpSpPr>
            <p:nvPr/>
          </p:nvGrpSpPr>
          <p:grpSpPr bwMode="auto">
            <a:xfrm>
              <a:off x="2093" y="1892"/>
              <a:ext cx="1325" cy="252"/>
              <a:chOff x="1143" y="1290"/>
              <a:chExt cx="1325" cy="252"/>
            </a:xfrm>
          </p:grpSpPr>
          <p:sp>
            <p:nvSpPr>
              <p:cNvPr id="8220" name="Line 22"/>
              <p:cNvSpPr>
                <a:spLocks noChangeShapeType="1"/>
              </p:cNvSpPr>
              <p:nvPr/>
            </p:nvSpPr>
            <p:spPr bwMode="auto">
              <a:xfrm>
                <a:off x="1143" y="1320"/>
                <a:ext cx="3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21" name="Text Box 23"/>
              <p:cNvSpPr txBox="1">
                <a:spLocks noChangeArrowheads="1"/>
              </p:cNvSpPr>
              <p:nvPr/>
            </p:nvSpPr>
            <p:spPr bwMode="auto">
              <a:xfrm>
                <a:off x="1479" y="1290"/>
                <a:ext cx="989" cy="2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2000" dirty="0" err="1" smtClean="0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functionB</a:t>
                </a:r>
                <a:endPara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214" name="Group 24"/>
            <p:cNvGrpSpPr>
              <a:grpSpLocks/>
            </p:cNvGrpSpPr>
            <p:nvPr/>
          </p:nvGrpSpPr>
          <p:grpSpPr bwMode="auto">
            <a:xfrm>
              <a:off x="3418" y="2018"/>
              <a:ext cx="1316" cy="252"/>
              <a:chOff x="1281" y="1320"/>
              <a:chExt cx="1316" cy="252"/>
            </a:xfrm>
          </p:grpSpPr>
          <p:sp>
            <p:nvSpPr>
              <p:cNvPr id="8218" name="Line 25"/>
              <p:cNvSpPr>
                <a:spLocks noChangeShapeType="1"/>
              </p:cNvSpPr>
              <p:nvPr/>
            </p:nvSpPr>
            <p:spPr bwMode="auto">
              <a:xfrm>
                <a:off x="1281" y="1326"/>
                <a:ext cx="3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19" name="Text Box 26"/>
              <p:cNvSpPr txBox="1">
                <a:spLocks noChangeArrowheads="1"/>
              </p:cNvSpPr>
              <p:nvPr/>
            </p:nvSpPr>
            <p:spPr bwMode="auto">
              <a:xfrm>
                <a:off x="1608" y="1320"/>
                <a:ext cx="989" cy="2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2000" dirty="0" err="1" smtClean="0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functionC</a:t>
                </a:r>
                <a:endPara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215" name="Group 27"/>
            <p:cNvGrpSpPr>
              <a:grpSpLocks/>
            </p:cNvGrpSpPr>
            <p:nvPr/>
          </p:nvGrpSpPr>
          <p:grpSpPr bwMode="auto">
            <a:xfrm>
              <a:off x="4729" y="2152"/>
              <a:ext cx="1328" cy="252"/>
              <a:chOff x="1405" y="1358"/>
              <a:chExt cx="1328" cy="252"/>
            </a:xfrm>
          </p:grpSpPr>
          <p:sp>
            <p:nvSpPr>
              <p:cNvPr id="8216" name="Line 28"/>
              <p:cNvSpPr>
                <a:spLocks noChangeShapeType="1"/>
              </p:cNvSpPr>
              <p:nvPr/>
            </p:nvSpPr>
            <p:spPr bwMode="auto">
              <a:xfrm>
                <a:off x="1405" y="1358"/>
                <a:ext cx="3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17" name="Text Box 29"/>
              <p:cNvSpPr txBox="1">
                <a:spLocks noChangeArrowheads="1"/>
              </p:cNvSpPr>
              <p:nvPr/>
            </p:nvSpPr>
            <p:spPr bwMode="auto">
              <a:xfrm>
                <a:off x="1744" y="1358"/>
                <a:ext cx="989" cy="2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2000" dirty="0" err="1" smtClean="0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functionD</a:t>
                </a:r>
                <a:endPara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939061" name="Group 53"/>
          <p:cNvGrpSpPr>
            <a:grpSpLocks/>
          </p:cNvGrpSpPr>
          <p:nvPr/>
        </p:nvGrpSpPr>
        <p:grpSpPr bwMode="auto">
          <a:xfrm>
            <a:off x="1651001" y="4998323"/>
            <a:ext cx="5118104" cy="1619250"/>
            <a:chOff x="240" y="2946"/>
            <a:chExt cx="3224" cy="1020"/>
          </a:xfrm>
        </p:grpSpPr>
        <p:sp>
          <p:nvSpPr>
            <p:cNvPr id="8198" name="Text Box 33"/>
            <p:cNvSpPr txBox="1">
              <a:spLocks noChangeArrowheads="1"/>
            </p:cNvSpPr>
            <p:nvPr/>
          </p:nvSpPr>
          <p:spPr bwMode="auto">
            <a:xfrm>
              <a:off x="240" y="2946"/>
              <a:ext cx="512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1260475" indent="-246063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374775" indent="-246063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489075" indent="-20955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1462088" indent="-20955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19192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3764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28336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2908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>
                  <a:latin typeface="Courier New" panose="02070309020205020404" pitchFamily="49" charset="0"/>
                  <a:cs typeface="Times New Roman" panose="02020603050405020304" pitchFamily="18" charset="0"/>
                </a:rPr>
                <a:t>main</a:t>
              </a:r>
            </a:p>
          </p:txBody>
        </p:sp>
        <p:grpSp>
          <p:nvGrpSpPr>
            <p:cNvPr id="8199" name="Group 52"/>
            <p:cNvGrpSpPr>
              <a:grpSpLocks/>
            </p:cNvGrpSpPr>
            <p:nvPr/>
          </p:nvGrpSpPr>
          <p:grpSpPr bwMode="auto">
            <a:xfrm>
              <a:off x="768" y="3038"/>
              <a:ext cx="1325" cy="252"/>
              <a:chOff x="768" y="3038"/>
              <a:chExt cx="1325" cy="252"/>
            </a:xfrm>
          </p:grpSpPr>
          <p:sp>
            <p:nvSpPr>
              <p:cNvPr id="8209" name="Line 35"/>
              <p:cNvSpPr>
                <a:spLocks noChangeShapeType="1"/>
              </p:cNvSpPr>
              <p:nvPr/>
            </p:nvSpPr>
            <p:spPr bwMode="auto">
              <a:xfrm>
                <a:off x="768" y="3068"/>
                <a:ext cx="3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10" name="Text Box 36"/>
              <p:cNvSpPr txBox="1">
                <a:spLocks noChangeArrowheads="1"/>
              </p:cNvSpPr>
              <p:nvPr/>
            </p:nvSpPr>
            <p:spPr bwMode="auto">
              <a:xfrm>
                <a:off x="1104" y="3038"/>
                <a:ext cx="989" cy="2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2000" dirty="0" err="1" smtClean="0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functionA</a:t>
                </a:r>
                <a:endPara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200" name="Group 51"/>
            <p:cNvGrpSpPr>
              <a:grpSpLocks/>
            </p:cNvGrpSpPr>
            <p:nvPr/>
          </p:nvGrpSpPr>
          <p:grpSpPr bwMode="auto">
            <a:xfrm>
              <a:off x="768" y="3168"/>
              <a:ext cx="1325" cy="462"/>
              <a:chOff x="768" y="3168"/>
              <a:chExt cx="1325" cy="462"/>
            </a:xfrm>
          </p:grpSpPr>
          <p:sp>
            <p:nvSpPr>
              <p:cNvPr id="8207" name="Line 38"/>
              <p:cNvSpPr>
                <a:spLocks noChangeShapeType="1"/>
              </p:cNvSpPr>
              <p:nvPr/>
            </p:nvSpPr>
            <p:spPr bwMode="auto">
              <a:xfrm>
                <a:off x="768" y="3168"/>
                <a:ext cx="33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08" name="Text Box 39"/>
              <p:cNvSpPr txBox="1">
                <a:spLocks noChangeArrowheads="1"/>
              </p:cNvSpPr>
              <p:nvPr/>
            </p:nvSpPr>
            <p:spPr bwMode="auto">
              <a:xfrm>
                <a:off x="1104" y="3378"/>
                <a:ext cx="989" cy="2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2000" dirty="0" err="1" smtClean="0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functionB</a:t>
                </a:r>
                <a:endPara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201" name="Group 40"/>
            <p:cNvGrpSpPr>
              <a:grpSpLocks/>
            </p:cNvGrpSpPr>
            <p:nvPr/>
          </p:nvGrpSpPr>
          <p:grpSpPr bwMode="auto">
            <a:xfrm>
              <a:off x="2123" y="3521"/>
              <a:ext cx="1341" cy="252"/>
              <a:chOff x="1176" y="1313"/>
              <a:chExt cx="1341" cy="252"/>
            </a:xfrm>
          </p:grpSpPr>
          <p:sp>
            <p:nvSpPr>
              <p:cNvPr id="8205" name="Line 41"/>
              <p:cNvSpPr>
                <a:spLocks noChangeShapeType="1"/>
              </p:cNvSpPr>
              <p:nvPr/>
            </p:nvSpPr>
            <p:spPr bwMode="auto">
              <a:xfrm>
                <a:off x="1176" y="1326"/>
                <a:ext cx="3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06" name="Text Box 42"/>
              <p:cNvSpPr txBox="1">
                <a:spLocks noChangeArrowheads="1"/>
              </p:cNvSpPr>
              <p:nvPr/>
            </p:nvSpPr>
            <p:spPr bwMode="auto">
              <a:xfrm>
                <a:off x="1528" y="1313"/>
                <a:ext cx="989" cy="2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2000" dirty="0" err="1" smtClean="0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functionD</a:t>
                </a:r>
                <a:endPara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202" name="Group 46"/>
            <p:cNvGrpSpPr>
              <a:grpSpLocks/>
            </p:cNvGrpSpPr>
            <p:nvPr/>
          </p:nvGrpSpPr>
          <p:grpSpPr bwMode="auto">
            <a:xfrm>
              <a:off x="684" y="3189"/>
              <a:ext cx="1409" cy="777"/>
              <a:chOff x="684" y="3237"/>
              <a:chExt cx="1409" cy="777"/>
            </a:xfrm>
          </p:grpSpPr>
          <p:sp>
            <p:nvSpPr>
              <p:cNvPr id="8203" name="Line 44"/>
              <p:cNvSpPr>
                <a:spLocks noChangeShapeType="1"/>
              </p:cNvSpPr>
              <p:nvPr/>
            </p:nvSpPr>
            <p:spPr bwMode="auto">
              <a:xfrm>
                <a:off x="684" y="3237"/>
                <a:ext cx="420" cy="65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04" name="Text Box 45"/>
              <p:cNvSpPr txBox="1">
                <a:spLocks noChangeArrowheads="1"/>
              </p:cNvSpPr>
              <p:nvPr/>
            </p:nvSpPr>
            <p:spPr bwMode="auto">
              <a:xfrm>
                <a:off x="1104" y="3762"/>
                <a:ext cx="989" cy="2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2000" dirty="0" err="1" smtClean="0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functionD</a:t>
                </a:r>
                <a:endPara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9376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9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9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39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39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39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39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Bad IMDb "chained" code 1</a:t>
            </a:r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Displays IMDB's Top 250 movies that match a search string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.</a:t>
            </a:r>
            <a:endParaRPr lang="en-US" sz="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main():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</a:t>
            </a:r>
            <a:r>
              <a:rPr lang="en-US" sz="1300" dirty="0" err="1" smtClean="0">
                <a:latin typeface="Courier New" panose="02070309020205020404" pitchFamily="49" charset="0"/>
              </a:rPr>
              <a:t>get_word</a:t>
            </a:r>
            <a:r>
              <a:rPr lang="en-US" sz="1300" dirty="0" smtClean="0">
                <a:latin typeface="Courier New" panose="02070309020205020404" pitchFamily="49" charset="0"/>
              </a:rPr>
              <a:t>()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</a:t>
            </a: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Asks the user for their search word and returns it.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</a:t>
            </a:r>
            <a:r>
              <a:rPr lang="en-US" sz="1300" dirty="0" err="1" smtClean="0">
                <a:latin typeface="Courier New" panose="02070309020205020404" pitchFamily="49" charset="0"/>
              </a:rPr>
              <a:t>get_word</a:t>
            </a:r>
            <a:r>
              <a:rPr lang="en-US" sz="1300" dirty="0" smtClean="0">
                <a:latin typeface="Courier New" panose="02070309020205020404" pitchFamily="49" charset="0"/>
              </a:rPr>
              <a:t>():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</a:t>
            </a:r>
            <a:r>
              <a:rPr lang="en-US" sz="1300" dirty="0" smtClean="0">
                <a:latin typeface="Courier New" panose="02070309020205020404" pitchFamily="49" charset="0"/>
              </a:rPr>
              <a:t> = input("</a:t>
            </a:r>
            <a:r>
              <a:rPr lang="en-US" sz="1300" dirty="0">
                <a:latin typeface="Courier New" panose="02070309020205020404" pitchFamily="49" charset="0"/>
              </a:rPr>
              <a:t>Search word: </a:t>
            </a:r>
            <a:r>
              <a:rPr lang="en-US" sz="1300" dirty="0" smtClean="0">
                <a:latin typeface="Courier New" panose="02070309020205020404" pitchFamily="49" charset="0"/>
              </a:rPr>
              <a:t>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</a:t>
            </a:r>
            <a:r>
              <a:rPr lang="en-US" sz="1300" dirty="0" smtClean="0">
                <a:latin typeface="Courier New" panose="02070309020205020404" pitchFamily="49" charset="0"/>
              </a:rPr>
              <a:t>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search_word.lower</a:t>
            </a:r>
            <a:r>
              <a:rPr lang="en-US" sz="1300" dirty="0" smtClean="0">
                <a:latin typeface="Courier New" panose="02070309020205020404" pitchFamily="49" charset="0"/>
              </a:rPr>
              <a:t>()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</a:t>
            </a:r>
            <a:r>
              <a:rPr lang="en-US" sz="1300" dirty="0" smtClean="0">
                <a:latin typeface="Courier New" panose="02070309020205020404" pitchFamily="49" charset="0"/>
              </a:rPr>
              <a:t>print()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</a:t>
            </a:r>
            <a:r>
              <a:rPr lang="en-US" sz="1300" dirty="0" smtClean="0">
                <a:latin typeface="Courier New" panose="02070309020205020404" pitchFamily="49" charset="0"/>
              </a:rPr>
              <a:t>file = open("</a:t>
            </a:r>
            <a:r>
              <a:rPr lang="en-US" sz="1300" dirty="0">
                <a:latin typeface="Courier New" panose="02070309020205020404" pitchFamily="49" charset="0"/>
              </a:rPr>
              <a:t>imdb.txt</a:t>
            </a:r>
            <a:r>
              <a:rPr lang="en-US" sz="1300" dirty="0" smtClean="0">
                <a:latin typeface="Courier New" panose="02070309020205020404" pitchFamily="49" charset="0"/>
              </a:rPr>
              <a:t>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solidFill>
                  <a:srgbClr val="800000"/>
                </a:solidFill>
                <a:latin typeface="Courier New" panose="02070309020205020404" pitchFamily="49" charset="0"/>
              </a:rPr>
              <a:t>    </a:t>
            </a:r>
            <a:r>
              <a:rPr lang="en-US" sz="1300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search(file, </a:t>
            </a:r>
            <a:r>
              <a:rPr lang="en-US" sz="13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search_word</a:t>
            </a:r>
            <a:r>
              <a:rPr lang="en-US" sz="1300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300" b="1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Breaks apart each line, looking for lines that match the search word.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public static String search(file, 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</a:t>
            </a:r>
            <a:r>
              <a:rPr lang="en-US" sz="1300" dirty="0" smtClean="0">
                <a:latin typeface="Courier New" panose="02070309020205020404" pitchFamily="49" charset="0"/>
              </a:rPr>
              <a:t>):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matches = 0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for line in file: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</a:t>
            </a:r>
            <a:r>
              <a:rPr lang="en-US" sz="1300" dirty="0" err="1" smtClean="0">
                <a:latin typeface="Courier New" panose="02070309020205020404" pitchFamily="49" charset="0"/>
              </a:rPr>
              <a:t>line_lower</a:t>
            </a:r>
            <a:r>
              <a:rPr lang="en-US" sz="1300" dirty="0" smtClean="0">
                <a:latin typeface="Courier New" panose="02070309020205020404" pitchFamily="49" charset="0"/>
              </a:rPr>
              <a:t> = </a:t>
            </a:r>
            <a:r>
              <a:rPr lang="en-US" sz="1300" dirty="0" err="1" smtClean="0">
                <a:latin typeface="Courier New" panose="02070309020205020404" pitchFamily="49" charset="0"/>
              </a:rPr>
              <a:t>line.lower</a:t>
            </a:r>
            <a:r>
              <a:rPr lang="en-US" sz="1300" dirty="0" smtClean="0">
                <a:latin typeface="Courier New" panose="02070309020205020404" pitchFamily="49" charset="0"/>
              </a:rPr>
              <a:t>()     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case-insensitive match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if (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</a:t>
            </a:r>
            <a:r>
              <a:rPr lang="en-US" sz="1300" dirty="0" smtClean="0">
                <a:latin typeface="Courier New" panose="02070309020205020404" pitchFamily="49" charset="0"/>
              </a:rPr>
              <a:t> in </a:t>
            </a:r>
            <a:r>
              <a:rPr lang="en-US" sz="1300" dirty="0" err="1" smtClean="0">
                <a:latin typeface="Courier New" panose="02070309020205020404" pitchFamily="49" charset="0"/>
              </a:rPr>
              <a:t>line_lower</a:t>
            </a:r>
            <a:r>
              <a:rPr lang="en-US" sz="1300" dirty="0" smtClean="0">
                <a:latin typeface="Courier New" panose="02070309020205020404" pitchFamily="49" charset="0"/>
              </a:rPr>
              <a:t>):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    matches += 1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    print("Rank\</a:t>
            </a:r>
            <a:r>
              <a:rPr lang="en-US" sz="1300" dirty="0" err="1" smtClean="0">
                <a:latin typeface="Courier New" panose="02070309020205020404" pitchFamily="49" charset="0"/>
              </a:rPr>
              <a:t>tVotes</a:t>
            </a:r>
            <a:r>
              <a:rPr lang="en-US" sz="1300" dirty="0" smtClean="0">
                <a:latin typeface="Courier New" panose="02070309020205020404" pitchFamily="49" charset="0"/>
              </a:rPr>
              <a:t>\</a:t>
            </a:r>
            <a:r>
              <a:rPr lang="en-US" sz="1300" dirty="0" err="1" smtClean="0">
                <a:latin typeface="Courier New" panose="02070309020205020404" pitchFamily="49" charset="0"/>
              </a:rPr>
              <a:t>tRating</a:t>
            </a:r>
            <a:r>
              <a:rPr lang="en-US" sz="1300" dirty="0" smtClean="0">
                <a:latin typeface="Courier New" panose="02070309020205020404" pitchFamily="49" charset="0"/>
              </a:rPr>
              <a:t>\</a:t>
            </a:r>
            <a:r>
              <a:rPr lang="en-US" sz="1300" dirty="0" err="1" smtClean="0">
                <a:latin typeface="Courier New" panose="02070309020205020404" pitchFamily="49" charset="0"/>
              </a:rPr>
              <a:t>tTitle</a:t>
            </a:r>
            <a:r>
              <a:rPr lang="en-US" sz="1300" dirty="0" smtClean="0">
                <a:latin typeface="Courier New" panose="02070309020205020404" pitchFamily="49" charset="0"/>
              </a:rPr>
              <a:t>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            display(line)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print(</a:t>
            </a:r>
            <a:r>
              <a:rPr lang="en-US" sz="1300" dirty="0" err="1" smtClean="0">
                <a:latin typeface="Courier New" panose="02070309020205020404" pitchFamily="49" charset="0"/>
              </a:rPr>
              <a:t>str</a:t>
            </a:r>
            <a:r>
              <a:rPr lang="en-US" sz="1300" dirty="0" smtClean="0">
                <a:latin typeface="Courier New" panose="02070309020205020404" pitchFamily="49" charset="0"/>
              </a:rPr>
              <a:t>(matches) + " matches.")</a:t>
            </a:r>
            <a:endParaRPr lang="en-US" sz="13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7527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Bad IMDb "chained" code 2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Displays the line in the proper format on the screen.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display(line):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parts = </a:t>
            </a:r>
            <a:r>
              <a:rPr lang="en-US" sz="1300" dirty="0" err="1" smtClean="0">
                <a:latin typeface="Courier New" panose="02070309020205020404" pitchFamily="49" charset="0"/>
              </a:rPr>
              <a:t>line.split</a:t>
            </a:r>
            <a:r>
              <a:rPr lang="en-US" sz="1300" dirty="0" smtClean="0">
                <a:latin typeface="Courier New" panose="02070309020205020404" pitchFamily="49" charset="0"/>
              </a:rPr>
              <a:t>()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rank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parts[0]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rating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parts[1]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votes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parts[2]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title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""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for </a:t>
            </a:r>
            <a:r>
              <a:rPr lang="en-US" sz="1300" dirty="0" err="1" smtClean="0">
                <a:latin typeface="Courier New" panose="02070309020205020404" pitchFamily="49" charset="0"/>
              </a:rPr>
              <a:t>i</a:t>
            </a:r>
            <a:r>
              <a:rPr lang="en-US" sz="1300" dirty="0" smtClean="0">
                <a:latin typeface="Courier New" panose="02070309020205020404" pitchFamily="49" charset="0"/>
              </a:rPr>
              <a:t> in range(3, </a:t>
            </a:r>
            <a:r>
              <a:rPr lang="en-US" sz="1300" dirty="0" err="1" smtClean="0">
                <a:latin typeface="Courier New" panose="02070309020205020404" pitchFamily="49" charset="0"/>
              </a:rPr>
              <a:t>len</a:t>
            </a:r>
            <a:r>
              <a:rPr lang="en-US" sz="1300" dirty="0" smtClean="0">
                <a:latin typeface="Courier New" panose="02070309020205020404" pitchFamily="49" charset="0"/>
              </a:rPr>
              <a:t>(parts):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</a:t>
            </a:r>
            <a:r>
              <a:rPr lang="en-US" sz="1300" dirty="0">
                <a:latin typeface="Courier New" panose="02070309020205020404" pitchFamily="49" charset="0"/>
              </a:rPr>
              <a:t>title += </a:t>
            </a:r>
            <a:r>
              <a:rPr lang="en-US" sz="1300" dirty="0" smtClean="0">
                <a:latin typeface="Courier New" panose="02070309020205020404" pitchFamily="49" charset="0"/>
              </a:rPr>
              <a:t>parts[</a:t>
            </a:r>
            <a:r>
              <a:rPr lang="en-US" sz="1300" dirty="0" err="1" smtClean="0">
                <a:latin typeface="Courier New" panose="02070309020205020404" pitchFamily="49" charset="0"/>
              </a:rPr>
              <a:t>i</a:t>
            </a:r>
            <a:r>
              <a:rPr lang="en-US" sz="1300" dirty="0" smtClean="0">
                <a:latin typeface="Courier New" panose="02070309020205020404" pitchFamily="49" charset="0"/>
              </a:rPr>
              <a:t>] </a:t>
            </a:r>
            <a:r>
              <a:rPr lang="en-US" sz="1300" dirty="0">
                <a:latin typeface="Courier New" panose="02070309020205020404" pitchFamily="49" charset="0"/>
              </a:rPr>
              <a:t>+ " </a:t>
            </a:r>
            <a:r>
              <a:rPr lang="en-US" sz="1300" dirty="0" smtClean="0">
                <a:latin typeface="Courier New" panose="02070309020205020404" pitchFamily="49" charset="0"/>
              </a:rPr>
              <a:t>"   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the rest of the 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line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print(rank </a:t>
            </a:r>
            <a:r>
              <a:rPr lang="en-US" sz="1300" dirty="0">
                <a:latin typeface="Courier New" panose="02070309020205020404" pitchFamily="49" charset="0"/>
              </a:rPr>
              <a:t>+ "\t" + votes + "\t" + rating + "\t" + title</a:t>
            </a:r>
            <a:r>
              <a:rPr lang="en-US" sz="1300" dirty="0" smtClean="0">
                <a:latin typeface="Courier New" panose="02070309020205020404" pitchFamily="49" charset="0"/>
              </a:rPr>
              <a:t>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US" sz="13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4940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Better IMDb answer 1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Displays IMDB's Top 250 movies that match a search string.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main():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</a:t>
            </a:r>
            <a:r>
              <a:rPr lang="en-US" sz="1300" dirty="0" smtClean="0">
                <a:latin typeface="Courier New" panose="02070309020205020404" pitchFamily="49" charset="0"/>
              </a:rPr>
              <a:t>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err="1" smtClean="0">
                <a:latin typeface="Courier New" panose="02070309020205020404" pitchFamily="49" charset="0"/>
              </a:rPr>
              <a:t>get_word</a:t>
            </a:r>
            <a:r>
              <a:rPr lang="en-US" sz="1300" dirty="0" smtClean="0">
                <a:latin typeface="Courier New" panose="02070309020205020404" pitchFamily="49" charset="0"/>
              </a:rPr>
              <a:t>()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</a:t>
            </a:r>
            <a:r>
              <a:rPr lang="en-US" sz="1300" dirty="0" smtClean="0">
                <a:latin typeface="Courier New" panose="02070309020205020404" pitchFamily="49" charset="0"/>
              </a:rPr>
              <a:t>file = open("</a:t>
            </a:r>
            <a:r>
              <a:rPr lang="en-US" sz="1300" dirty="0">
                <a:latin typeface="Courier New" panose="02070309020205020404" pitchFamily="49" charset="0"/>
              </a:rPr>
              <a:t>imdb.txt</a:t>
            </a:r>
            <a:r>
              <a:rPr lang="en-US" sz="1300" dirty="0" smtClean="0">
                <a:latin typeface="Courier New" panose="02070309020205020404" pitchFamily="49" charset="0"/>
              </a:rPr>
              <a:t>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</a:t>
            </a:r>
            <a:r>
              <a:rPr lang="en-US" sz="1300" dirty="0" smtClean="0">
                <a:latin typeface="Courier New" panose="02070309020205020404" pitchFamily="49" charset="0"/>
              </a:rPr>
              <a:t>line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b="1" dirty="0">
                <a:solidFill>
                  <a:srgbClr val="003399"/>
                </a:solidFill>
                <a:latin typeface="Courier New" panose="02070309020205020404" pitchFamily="49" charset="0"/>
              </a:rPr>
              <a:t>search(input, </a:t>
            </a:r>
            <a:r>
              <a:rPr lang="en-US" sz="13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search_word</a:t>
            </a:r>
            <a:r>
              <a:rPr lang="en-US" sz="13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)</a:t>
            </a:r>
            <a:endParaRPr lang="en-US" sz="13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</a:t>
            </a:r>
            <a:r>
              <a:rPr lang="en-US" sz="1300" dirty="0" smtClean="0">
                <a:latin typeface="Courier New" panose="02070309020205020404" pitchFamily="49" charset="0"/>
              </a:rPr>
              <a:t>if </a:t>
            </a:r>
            <a:r>
              <a:rPr lang="en-US" sz="1300" dirty="0">
                <a:latin typeface="Courier New" panose="02070309020205020404" pitchFamily="49" charset="0"/>
              </a:rPr>
              <a:t>(</a:t>
            </a:r>
            <a:r>
              <a:rPr lang="en-US" sz="1300" dirty="0" err="1">
                <a:latin typeface="Courier New" panose="02070309020205020404" pitchFamily="49" charset="0"/>
              </a:rPr>
              <a:t>line.length</a:t>
            </a:r>
            <a:r>
              <a:rPr lang="en-US" sz="1300" dirty="0">
                <a:latin typeface="Courier New" panose="02070309020205020404" pitchFamily="49" charset="0"/>
              </a:rPr>
              <a:t>() &gt; 0</a:t>
            </a:r>
            <a:r>
              <a:rPr lang="en-US" sz="1300" dirty="0" smtClean="0">
                <a:latin typeface="Courier New" panose="02070309020205020404" pitchFamily="49" charset="0"/>
              </a:rPr>
              <a:t>):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</a:t>
            </a:r>
            <a:r>
              <a:rPr lang="en-US" sz="1300" dirty="0" smtClean="0">
                <a:latin typeface="Courier New" panose="02070309020205020404" pitchFamily="49" charset="0"/>
              </a:rPr>
              <a:t>    print("</a:t>
            </a:r>
            <a:r>
              <a:rPr lang="en-US" sz="1300" dirty="0">
                <a:latin typeface="Courier New" panose="02070309020205020404" pitchFamily="49" charset="0"/>
              </a:rPr>
              <a:t>Rank\</a:t>
            </a:r>
            <a:r>
              <a:rPr lang="en-US" sz="1300" dirty="0" err="1">
                <a:latin typeface="Courier New" panose="02070309020205020404" pitchFamily="49" charset="0"/>
              </a:rPr>
              <a:t>tVotes</a:t>
            </a:r>
            <a:r>
              <a:rPr lang="en-US" sz="1300" dirty="0">
                <a:latin typeface="Courier New" panose="02070309020205020404" pitchFamily="49" charset="0"/>
              </a:rPr>
              <a:t>\</a:t>
            </a:r>
            <a:r>
              <a:rPr lang="en-US" sz="1300" dirty="0" err="1">
                <a:latin typeface="Courier New" panose="02070309020205020404" pitchFamily="49" charset="0"/>
              </a:rPr>
              <a:t>tRating</a:t>
            </a:r>
            <a:r>
              <a:rPr lang="en-US" sz="1300" dirty="0">
                <a:latin typeface="Courier New" panose="02070309020205020404" pitchFamily="49" charset="0"/>
              </a:rPr>
              <a:t>\</a:t>
            </a:r>
            <a:r>
              <a:rPr lang="en-US" sz="1300" dirty="0" err="1">
                <a:latin typeface="Courier New" panose="02070309020205020404" pitchFamily="49" charset="0"/>
              </a:rPr>
              <a:t>tTitle</a:t>
            </a:r>
            <a:r>
              <a:rPr lang="en-US" sz="1300" dirty="0" smtClean="0">
                <a:latin typeface="Courier New" panose="02070309020205020404" pitchFamily="49" charset="0"/>
              </a:rPr>
              <a:t>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</a:t>
            </a:r>
            <a:r>
              <a:rPr lang="en-US" sz="1300" dirty="0" smtClean="0">
                <a:latin typeface="Courier New" panose="02070309020205020404" pitchFamily="49" charset="0"/>
              </a:rPr>
              <a:t>    </a:t>
            </a:r>
            <a:r>
              <a:rPr lang="en-US" sz="1300" dirty="0">
                <a:latin typeface="Courier New" panose="02070309020205020404" pitchFamily="49" charset="0"/>
              </a:rPr>
              <a:t>while (</a:t>
            </a:r>
            <a:r>
              <a:rPr lang="en-US" sz="1300" dirty="0" err="1" smtClean="0">
                <a:latin typeface="Courier New" panose="02070309020205020404" pitchFamily="49" charset="0"/>
              </a:rPr>
              <a:t>line.length</a:t>
            </a:r>
            <a:r>
              <a:rPr lang="en-US" sz="1300" dirty="0" smtClean="0">
                <a:latin typeface="Courier New" panose="02070309020205020404" pitchFamily="49" charset="0"/>
              </a:rPr>
              <a:t>() </a:t>
            </a:r>
            <a:r>
              <a:rPr lang="en-US" sz="1300" dirty="0">
                <a:latin typeface="Courier New" panose="02070309020205020404" pitchFamily="49" charset="0"/>
              </a:rPr>
              <a:t>&gt; 0</a:t>
            </a:r>
            <a:r>
              <a:rPr lang="en-US" sz="1300" dirty="0" smtClean="0">
                <a:latin typeface="Courier New" panose="02070309020205020404" pitchFamily="49" charset="0"/>
              </a:rPr>
              <a:t>):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b="1" dirty="0">
                <a:latin typeface="Courier New" panose="02070309020205020404" pitchFamily="49" charset="0"/>
              </a:rPr>
              <a:t>    </a:t>
            </a:r>
            <a:r>
              <a:rPr lang="en-US" sz="1300" b="1" dirty="0" smtClean="0">
                <a:latin typeface="Courier New" panose="02070309020205020404" pitchFamily="49" charset="0"/>
              </a:rPr>
              <a:t>        </a:t>
            </a:r>
            <a:r>
              <a:rPr lang="en-US" sz="1300" b="1" dirty="0">
                <a:solidFill>
                  <a:srgbClr val="003399"/>
                </a:solidFill>
                <a:latin typeface="Courier New" panose="02070309020205020404" pitchFamily="49" charset="0"/>
              </a:rPr>
              <a:t>display(line</a:t>
            </a:r>
            <a:r>
              <a:rPr lang="en-US" sz="13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)</a:t>
            </a:r>
            <a:endParaRPr lang="en-US" sz="13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</a:t>
            </a:r>
            <a:r>
              <a:rPr lang="en-US" sz="1300" dirty="0" smtClean="0">
                <a:latin typeface="Courier New" panose="02070309020205020404" pitchFamily="49" charset="0"/>
              </a:rPr>
              <a:t>        </a:t>
            </a:r>
            <a:r>
              <a:rPr lang="en-US" sz="1300" dirty="0">
                <a:latin typeface="Courier New" panose="02070309020205020404" pitchFamily="49" charset="0"/>
              </a:rPr>
              <a:t>line = </a:t>
            </a:r>
            <a:r>
              <a:rPr lang="en-US" sz="1300" b="1" dirty="0">
                <a:solidFill>
                  <a:srgbClr val="003399"/>
                </a:solidFill>
                <a:latin typeface="Courier New" panose="02070309020205020404" pitchFamily="49" charset="0"/>
              </a:rPr>
              <a:t>search(input, </a:t>
            </a:r>
            <a:r>
              <a:rPr lang="en-US" sz="13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search_word</a:t>
            </a:r>
            <a:r>
              <a:rPr lang="en-US" sz="13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)</a:t>
            </a:r>
            <a:endParaRPr lang="en-US" sz="13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</a:t>
            </a:r>
            <a:r>
              <a:rPr lang="en-US" sz="1300" dirty="0" smtClean="0">
                <a:latin typeface="Courier New" panose="02070309020205020404" pitchFamily="49" charset="0"/>
              </a:rPr>
              <a:t>    print(matches </a:t>
            </a:r>
            <a:r>
              <a:rPr lang="en-US" sz="1300" dirty="0">
                <a:latin typeface="Courier New" panose="02070309020205020404" pitchFamily="49" charset="0"/>
              </a:rPr>
              <a:t>+ " matches</a:t>
            </a:r>
            <a:r>
              <a:rPr lang="en-US" sz="1300" dirty="0" smtClean="0">
                <a:latin typeface="Courier New" panose="02070309020205020404" pitchFamily="49" charset="0"/>
              </a:rPr>
              <a:t>.")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</a:t>
            </a: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Asks the user for their search word and returns it.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</a:t>
            </a:r>
            <a:r>
              <a:rPr lang="en-US" sz="1300" dirty="0" err="1" smtClean="0">
                <a:latin typeface="Courier New" panose="02070309020205020404" pitchFamily="49" charset="0"/>
              </a:rPr>
              <a:t>get_word</a:t>
            </a:r>
            <a:r>
              <a:rPr lang="en-US" sz="1300" dirty="0" smtClean="0">
                <a:latin typeface="Courier New" panose="02070309020205020404" pitchFamily="49" charset="0"/>
              </a:rPr>
              <a:t>():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</a:t>
            </a:r>
            <a:r>
              <a:rPr lang="en-US" sz="1300" dirty="0" smtClean="0">
                <a:latin typeface="Courier New" panose="02070309020205020404" pitchFamily="49" charset="0"/>
              </a:rPr>
              <a:t>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input("Search word" 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</a:t>
            </a:r>
            <a:r>
              <a:rPr lang="en-US" sz="1300" dirty="0" smtClean="0">
                <a:latin typeface="Courier New" panose="02070309020205020404" pitchFamily="49" charset="0"/>
              </a:rPr>
              <a:t>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search_word.lower</a:t>
            </a:r>
            <a:r>
              <a:rPr lang="en-US" sz="1300" dirty="0" smtClean="0">
                <a:latin typeface="Courier New" panose="02070309020205020404" pitchFamily="49" charset="0"/>
              </a:rPr>
              <a:t>()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print()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</a:t>
            </a:r>
            <a:r>
              <a:rPr lang="en-US" sz="1300" dirty="0">
                <a:latin typeface="Courier New" panose="02070309020205020404" pitchFamily="49" charset="0"/>
              </a:rPr>
              <a:t>return 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...</a:t>
            </a:r>
            <a:endParaRPr lang="en-US" sz="13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626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Better IMDb answer 2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...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Breaks apart each line, looking for lines that match the search word.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search(file, 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</a:t>
            </a:r>
            <a:r>
              <a:rPr lang="en-US" sz="1300" dirty="0" smtClean="0">
                <a:latin typeface="Courier New" panose="02070309020205020404" pitchFamily="49" charset="0"/>
              </a:rPr>
              <a:t>):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for line in file: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</a:t>
            </a:r>
            <a:r>
              <a:rPr lang="en-US" sz="1300" dirty="0" err="1" smtClean="0">
                <a:latin typeface="Courier New" panose="02070309020205020404" pitchFamily="49" charset="0"/>
              </a:rPr>
              <a:t>line_lower</a:t>
            </a:r>
            <a:r>
              <a:rPr lang="en-US" sz="1300" dirty="0" smtClean="0">
                <a:latin typeface="Courier New" panose="02070309020205020404" pitchFamily="49" charset="0"/>
              </a:rPr>
              <a:t>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err="1" smtClean="0">
                <a:latin typeface="Courier New" panose="02070309020205020404" pitchFamily="49" charset="0"/>
              </a:rPr>
              <a:t>line.lower</a:t>
            </a:r>
            <a:r>
              <a:rPr lang="en-US" sz="1300" dirty="0" smtClean="0">
                <a:latin typeface="Courier New" panose="02070309020205020404" pitchFamily="49" charset="0"/>
              </a:rPr>
              <a:t>()</a:t>
            </a:r>
            <a:r>
              <a:rPr lang="en-US" sz="1300" b="1" dirty="0" smtClean="0">
                <a:latin typeface="Courier New" panose="02070309020205020404" pitchFamily="49" charset="0"/>
              </a:rPr>
              <a:t>    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case-insensitive match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</a:t>
            </a:r>
            <a:r>
              <a:rPr lang="en-US" sz="1300" dirty="0">
                <a:latin typeface="Courier New" panose="02070309020205020404" pitchFamily="49" charset="0"/>
              </a:rPr>
              <a:t>if </a:t>
            </a:r>
            <a:r>
              <a:rPr lang="en-US" sz="1300" dirty="0" smtClean="0">
                <a:latin typeface="Courier New" panose="02070309020205020404" pitchFamily="49" charset="0"/>
              </a:rPr>
              <a:t>(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</a:t>
            </a:r>
            <a:r>
              <a:rPr lang="en-US" sz="1300" dirty="0" smtClean="0">
                <a:latin typeface="Courier New" panose="02070309020205020404" pitchFamily="49" charset="0"/>
              </a:rPr>
              <a:t> in line):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    </a:t>
            </a:r>
            <a:r>
              <a:rPr lang="en-US" sz="1300" dirty="0">
                <a:latin typeface="Courier New" panose="02070309020205020404" pitchFamily="49" charset="0"/>
              </a:rPr>
              <a:t>return </a:t>
            </a:r>
            <a:r>
              <a:rPr lang="en-US" sz="1300" dirty="0" smtClean="0">
                <a:latin typeface="Courier New" panose="02070309020205020404" pitchFamily="49" charset="0"/>
              </a:rPr>
              <a:t>line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</a:t>
            </a:r>
            <a:r>
              <a:rPr lang="en-US" sz="1300" dirty="0">
                <a:latin typeface="Courier New" panose="02070309020205020404" pitchFamily="49" charset="0"/>
              </a:rPr>
              <a:t>return </a:t>
            </a:r>
            <a:r>
              <a:rPr lang="en-US" sz="1300" dirty="0" smtClean="0">
                <a:latin typeface="Courier New" panose="02070309020205020404" pitchFamily="49" charset="0"/>
              </a:rPr>
              <a:t>""  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not found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displays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the line in the proper format on the screen.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display(line):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parts = </a:t>
            </a:r>
            <a:r>
              <a:rPr lang="en-US" sz="1300" dirty="0" err="1" smtClean="0">
                <a:latin typeface="Courier New" panose="02070309020205020404" pitchFamily="49" charset="0"/>
              </a:rPr>
              <a:t>line.split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rank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parts[0]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rating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parts[1]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votes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parts[2]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title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""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for </a:t>
            </a:r>
            <a:r>
              <a:rPr lang="en-US" sz="1300" dirty="0" err="1" smtClean="0">
                <a:latin typeface="Courier New" panose="02070309020205020404" pitchFamily="49" charset="0"/>
              </a:rPr>
              <a:t>i</a:t>
            </a:r>
            <a:r>
              <a:rPr lang="en-US" sz="1300" dirty="0" smtClean="0">
                <a:latin typeface="Courier New" panose="02070309020205020404" pitchFamily="49" charset="0"/>
              </a:rPr>
              <a:t> in range(3, </a:t>
            </a:r>
            <a:r>
              <a:rPr lang="en-US" sz="1300" dirty="0" err="1" smtClean="0">
                <a:latin typeface="Courier New" panose="02070309020205020404" pitchFamily="49" charset="0"/>
              </a:rPr>
              <a:t>len</a:t>
            </a:r>
            <a:r>
              <a:rPr lang="en-US" sz="1300" dirty="0" smtClean="0">
                <a:latin typeface="Courier New" panose="02070309020205020404" pitchFamily="49" charset="0"/>
              </a:rPr>
              <a:t>(parts)):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</a:t>
            </a:r>
            <a:r>
              <a:rPr lang="en-US" sz="1300" dirty="0">
                <a:latin typeface="Courier New" panose="02070309020205020404" pitchFamily="49" charset="0"/>
              </a:rPr>
              <a:t>title += </a:t>
            </a:r>
            <a:r>
              <a:rPr lang="en-US" sz="1300" dirty="0" smtClean="0">
                <a:latin typeface="Courier New" panose="02070309020205020404" pitchFamily="49" charset="0"/>
              </a:rPr>
              <a:t>parts[</a:t>
            </a:r>
            <a:r>
              <a:rPr lang="en-US" sz="1300" dirty="0" err="1" smtClean="0">
                <a:latin typeface="Courier New" panose="02070309020205020404" pitchFamily="49" charset="0"/>
              </a:rPr>
              <a:t>i</a:t>
            </a:r>
            <a:r>
              <a:rPr lang="en-US" sz="1300" dirty="0" smtClean="0">
                <a:latin typeface="Courier New" panose="02070309020205020404" pitchFamily="49" charset="0"/>
              </a:rPr>
              <a:t>] + </a:t>
            </a:r>
            <a:r>
              <a:rPr lang="en-US" sz="1300" dirty="0">
                <a:latin typeface="Courier New" panose="02070309020205020404" pitchFamily="49" charset="0"/>
              </a:rPr>
              <a:t>" </a:t>
            </a:r>
            <a:r>
              <a:rPr lang="en-US" sz="1300" dirty="0" smtClean="0">
                <a:latin typeface="Courier New" panose="02070309020205020404" pitchFamily="49" charset="0"/>
              </a:rPr>
              <a:t>"    #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the rest of the line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smtClean="0">
                <a:latin typeface="Courier New" panose="02070309020205020404" pitchFamily="49" charset="0"/>
              </a:rPr>
              <a:t>    print(rank </a:t>
            </a:r>
            <a:r>
              <a:rPr lang="en-US" sz="1300" dirty="0">
                <a:latin typeface="Courier New" panose="02070309020205020404" pitchFamily="49" charset="0"/>
              </a:rPr>
              <a:t>+ "\t" + votes + "\t" + rating + "\t" + </a:t>
            </a:r>
            <a:r>
              <a:rPr lang="en-US" sz="1300" dirty="0" smtClean="0">
                <a:latin typeface="Courier New" panose="02070309020205020404" pitchFamily="49" charset="0"/>
              </a:rPr>
              <a:t>title)</a:t>
            </a:r>
            <a:endParaRPr lang="en-US" sz="13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7183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09800" y="1219201"/>
            <a:ext cx="7772400" cy="1470025"/>
          </a:xfrm>
        </p:spPr>
        <p:txBody>
          <a:bodyPr/>
          <a:lstStyle/>
          <a:p>
            <a:pPr algn="ctr" eaLnBrk="1" hangingPunct="1"/>
            <a:r>
              <a:rPr lang="en-US" sz="4800" dirty="0"/>
              <a:t>File output</a:t>
            </a:r>
          </a:p>
        </p:txBody>
      </p:sp>
    </p:spTree>
    <p:extLst>
      <p:ext uri="{BB962C8B-B14F-4D97-AF65-F5344CB8AC3E}">
        <p14:creationId xmlns:p14="http://schemas.microsoft.com/office/powerpoint/2010/main" val="40474541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Output to files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Open a file in write or append mode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'w' - write mode – replaces everything in the file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'a' – append mode – adds to the bottom of the file preserving what is already in it</a:t>
            </a:r>
            <a:endParaRPr lang="en-US" dirty="0" smtClean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2200" b="1" dirty="0" smtClean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2200" b="1" dirty="0" smtClean="0"/>
              <a:t>name</a:t>
            </a:r>
            <a:r>
              <a:rPr lang="en-US" sz="2200" dirty="0" smtClean="0">
                <a:latin typeface="Courier New" panose="02070309020205020404" pitchFamily="49" charset="0"/>
              </a:rPr>
              <a:t> </a:t>
            </a:r>
            <a:r>
              <a:rPr lang="en-US" sz="2200" dirty="0">
                <a:latin typeface="Courier New" panose="02070309020205020404" pitchFamily="49" charset="0"/>
              </a:rPr>
              <a:t>= open("</a:t>
            </a:r>
            <a:r>
              <a:rPr lang="en-US" sz="2200" b="1" dirty="0"/>
              <a:t>filename</a:t>
            </a:r>
            <a:r>
              <a:rPr lang="en-US" sz="2200" dirty="0">
                <a:latin typeface="Courier New" panose="02070309020205020404" pitchFamily="49" charset="0"/>
              </a:rPr>
              <a:t>", </a:t>
            </a:r>
            <a:r>
              <a:rPr lang="en-US" sz="2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"w"</a:t>
            </a:r>
            <a:r>
              <a:rPr lang="en-US" sz="2200" dirty="0">
                <a:latin typeface="Courier New" panose="02070309020205020404" pitchFamily="49" charset="0"/>
              </a:rPr>
              <a:t>)    </a:t>
            </a:r>
            <a:r>
              <a:rPr lang="en-US" sz="2200" b="1" dirty="0">
                <a:solidFill>
                  <a:srgbClr val="008000"/>
                </a:solidFill>
                <a:latin typeface="Courier New" panose="02070309020205020404" pitchFamily="49" charset="0"/>
              </a:rPr>
              <a:t># write</a:t>
            </a:r>
          </a:p>
          <a:p>
            <a:pPr>
              <a:lnSpc>
                <a:spcPct val="70000"/>
              </a:lnSpc>
              <a:buNone/>
              <a:tabLst>
                <a:tab pos="3775075" algn="l"/>
              </a:tabLst>
            </a:pPr>
            <a:r>
              <a:rPr lang="en-US" sz="2200" dirty="0">
                <a:latin typeface="Courier New" panose="02070309020205020404" pitchFamily="49" charset="0"/>
              </a:rPr>
              <a:t>	</a:t>
            </a:r>
            <a:r>
              <a:rPr lang="en-US" sz="2200" dirty="0" smtClean="0">
                <a:latin typeface="Courier New" panose="02070309020205020404" pitchFamily="49" charset="0"/>
              </a:rPr>
              <a:t> </a:t>
            </a:r>
            <a:r>
              <a:rPr lang="en-US" sz="2200" b="1" dirty="0" smtClean="0"/>
              <a:t>name</a:t>
            </a:r>
            <a:r>
              <a:rPr lang="en-US" sz="2200" dirty="0" smtClean="0">
                <a:latin typeface="Courier New" panose="02070309020205020404" pitchFamily="49" charset="0"/>
              </a:rPr>
              <a:t> </a:t>
            </a:r>
            <a:r>
              <a:rPr lang="en-US" sz="2200" dirty="0">
                <a:latin typeface="Courier New" panose="02070309020205020404" pitchFamily="49" charset="0"/>
              </a:rPr>
              <a:t>= open("</a:t>
            </a:r>
            <a:r>
              <a:rPr lang="en-US" sz="2200" b="1" dirty="0"/>
              <a:t>filename</a:t>
            </a:r>
            <a:r>
              <a:rPr lang="en-US" sz="2200" dirty="0">
                <a:latin typeface="Courier New" panose="02070309020205020404" pitchFamily="49" charset="0"/>
              </a:rPr>
              <a:t>", </a:t>
            </a:r>
            <a:r>
              <a:rPr lang="en-US" sz="2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"a"</a:t>
            </a:r>
            <a:r>
              <a:rPr lang="en-US" sz="2200" dirty="0">
                <a:latin typeface="Courier New" panose="02070309020205020404" pitchFamily="49" charset="0"/>
              </a:rPr>
              <a:t>)    </a:t>
            </a:r>
            <a:r>
              <a:rPr lang="en-US" sz="2200" b="1" dirty="0">
                <a:solidFill>
                  <a:srgbClr val="008000"/>
                </a:solidFill>
                <a:latin typeface="Courier New" panose="02070309020205020404" pitchFamily="49" charset="0"/>
              </a:rPr>
              <a:t># </a:t>
            </a:r>
            <a:r>
              <a:rPr lang="en-US" sz="22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append</a:t>
            </a:r>
          </a:p>
          <a:p>
            <a:pPr>
              <a:lnSpc>
                <a:spcPct val="70000"/>
              </a:lnSpc>
              <a:buNone/>
              <a:tabLst>
                <a:tab pos="3775075" algn="l"/>
              </a:tabLst>
            </a:pPr>
            <a:endParaRPr lang="en-US" sz="22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7755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785</Words>
  <Application>Microsoft Office PowerPoint</Application>
  <PresentationFormat>Widescreen</PresentationFormat>
  <Paragraphs>163</Paragraphs>
  <Slides>12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MS PGothic</vt:lpstr>
      <vt:lpstr>Arial</vt:lpstr>
      <vt:lpstr>Calibri</vt:lpstr>
      <vt:lpstr>Calibri Light</vt:lpstr>
      <vt:lpstr>Courier New</vt:lpstr>
      <vt:lpstr>Times New Roman</vt:lpstr>
      <vt:lpstr>Verdana</vt:lpstr>
      <vt:lpstr>Wingdings 2</vt:lpstr>
      <vt:lpstr>Office Theme</vt:lpstr>
      <vt:lpstr>CSc 110, Autumn 2016</vt:lpstr>
      <vt:lpstr>IMDb movies problem</vt:lpstr>
      <vt:lpstr>"Chaining"</vt:lpstr>
      <vt:lpstr>Bad IMDb "chained" code 1</vt:lpstr>
      <vt:lpstr>Bad IMDb "chained" code 2</vt:lpstr>
      <vt:lpstr>Better IMDb answer 1</vt:lpstr>
      <vt:lpstr>Better IMDb answer 2</vt:lpstr>
      <vt:lpstr>File output</vt:lpstr>
      <vt:lpstr>Output to files</vt:lpstr>
      <vt:lpstr>Output to files</vt:lpstr>
      <vt:lpstr>Removing short words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7</cp:revision>
  <dcterms:created xsi:type="dcterms:W3CDTF">2016-09-27T19:15:02Z</dcterms:created>
  <dcterms:modified xsi:type="dcterms:W3CDTF">2016-10-04T22:01:31Z</dcterms:modified>
</cp:coreProperties>
</file>