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7" r:id="rId4"/>
    <p:sldId id="26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7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1EA0BD-3582-4713-BF87-9251676B845A}"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C4526-F7BA-42DA-94CD-A593B445C35E}" type="slidenum">
              <a:rPr lang="en-US" smtClean="0"/>
              <a:t>‹#›</a:t>
            </a:fld>
            <a:endParaRPr lang="en-US"/>
          </a:p>
        </p:txBody>
      </p:sp>
      <p:sp>
        <p:nvSpPr>
          <p:cNvPr id="7" name="Rectangle 6"/>
          <p:cNvSpPr/>
          <p:nvPr userDrawn="1"/>
        </p:nvSpPr>
        <p:spPr>
          <a:xfrm>
            <a:off x="0" y="-29817"/>
            <a:ext cx="12192000" cy="34787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410129"/>
            <a:ext cx="12192000" cy="669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791050"/>
            <a:ext cx="12192000" cy="669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0562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EA0BD-3582-4713-BF87-9251676B845A}"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190196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EA0BD-3582-4713-BF87-9251676B845A}"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222263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1EA0BD-3582-4713-BF87-9251676B845A}"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2154350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1EA0BD-3582-4713-BF87-9251676B845A}"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73486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1EA0BD-3582-4713-BF87-9251676B845A}"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72573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1EA0BD-3582-4713-BF87-9251676B845A}"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2136716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1EA0BD-3582-4713-BF87-9251676B845A}"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2716909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EA0BD-3582-4713-BF87-9251676B845A}"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1974456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EA0BD-3582-4713-BF87-9251676B845A}"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291846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1EA0BD-3582-4713-BF87-9251676B845A}"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C4526-F7BA-42DA-94CD-A593B445C35E}" type="slidenum">
              <a:rPr lang="en-US" smtClean="0"/>
              <a:t>‹#›</a:t>
            </a:fld>
            <a:endParaRPr lang="en-US"/>
          </a:p>
        </p:txBody>
      </p:sp>
    </p:spTree>
    <p:extLst>
      <p:ext uri="{BB962C8B-B14F-4D97-AF65-F5344CB8AC3E}">
        <p14:creationId xmlns:p14="http://schemas.microsoft.com/office/powerpoint/2010/main" val="877636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EA0BD-3582-4713-BF87-9251676B845A}"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C4526-F7BA-42DA-94CD-A593B445C35E}" type="slidenum">
              <a:rPr lang="en-US" smtClean="0"/>
              <a:t>‹#›</a:t>
            </a:fld>
            <a:endParaRPr lang="en-US"/>
          </a:p>
        </p:txBody>
      </p:sp>
      <p:sp>
        <p:nvSpPr>
          <p:cNvPr id="7" name="Rectangle 6"/>
          <p:cNvSpPr/>
          <p:nvPr userDrawn="1"/>
        </p:nvSpPr>
        <p:spPr>
          <a:xfrm>
            <a:off x="0" y="-29817"/>
            <a:ext cx="12192000" cy="34787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410129"/>
            <a:ext cx="12192000" cy="669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791050"/>
            <a:ext cx="12192000" cy="669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6867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87791"/>
          </a:xfrm>
        </p:spPr>
        <p:txBody>
          <a:bodyPr/>
          <a:lstStyle/>
          <a:p>
            <a:r>
              <a:rPr lang="en-US" dirty="0" err="1" smtClean="0"/>
              <a:t>CSc</a:t>
            </a:r>
            <a:r>
              <a:rPr lang="en-US" dirty="0" smtClean="0"/>
              <a:t> 110, Autumn 2016</a:t>
            </a:r>
            <a:endParaRPr lang="en-US" dirty="0"/>
          </a:p>
        </p:txBody>
      </p:sp>
      <p:sp>
        <p:nvSpPr>
          <p:cNvPr id="3" name="Subtitle 2"/>
          <p:cNvSpPr>
            <a:spLocks noGrp="1"/>
          </p:cNvSpPr>
          <p:nvPr>
            <p:ph type="subTitle" idx="1"/>
          </p:nvPr>
        </p:nvSpPr>
        <p:spPr>
          <a:xfrm>
            <a:off x="1373275" y="2195268"/>
            <a:ext cx="9144000" cy="1655762"/>
          </a:xfrm>
        </p:spPr>
        <p:txBody>
          <a:bodyPr/>
          <a:lstStyle/>
          <a:p>
            <a:r>
              <a:rPr lang="en-US" dirty="0" smtClean="0"/>
              <a:t>Lecture 23: </a:t>
            </a:r>
            <a:r>
              <a:rPr lang="en-US" dirty="0" smtClean="0"/>
              <a:t>Tuples</a:t>
            </a:r>
          </a:p>
          <a:p>
            <a:pPr lvl="0"/>
            <a:r>
              <a:rPr lang="en-US" sz="1800" dirty="0">
                <a:solidFill>
                  <a:prstClr val="black"/>
                </a:solidFill>
              </a:rPr>
              <a:t>Adapted from slides by Marty </a:t>
            </a:r>
            <a:r>
              <a:rPr lang="en-US" sz="1800" dirty="0" err="1">
                <a:solidFill>
                  <a:prstClr val="black"/>
                </a:solidFill>
              </a:rPr>
              <a:t>Stepp</a:t>
            </a:r>
            <a:r>
              <a:rPr lang="en-US" sz="1800" dirty="0">
                <a:solidFill>
                  <a:prstClr val="black"/>
                </a:solidFill>
              </a:rPr>
              <a:t> and Stuart </a:t>
            </a:r>
            <a:r>
              <a:rPr lang="en-US" sz="1800" dirty="0" err="1">
                <a:solidFill>
                  <a:prstClr val="black"/>
                </a:solidFill>
              </a:rPr>
              <a:t>Reges</a:t>
            </a:r>
            <a:r>
              <a:rPr lang="en-US" sz="1800" dirty="0">
                <a:solidFill>
                  <a:prstClr val="black"/>
                </a:solidFill>
              </a:rPr>
              <a:t> </a:t>
            </a:r>
          </a:p>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7428" y="3411727"/>
            <a:ext cx="8457143" cy="2948571"/>
          </a:xfrm>
          <a:prstGeom prst="rect">
            <a:avLst/>
          </a:prstGeom>
        </p:spPr>
      </p:pic>
    </p:spTree>
    <p:extLst>
      <p:ext uri="{BB962C8B-B14F-4D97-AF65-F5344CB8AC3E}">
        <p14:creationId xmlns:p14="http://schemas.microsoft.com/office/powerpoint/2010/main" val="3741094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Days till</a:t>
            </a:r>
            <a:endParaRPr lang="en-US" dirty="0"/>
          </a:p>
        </p:txBody>
      </p:sp>
      <p:sp>
        <p:nvSpPr>
          <p:cNvPr id="3" name="Content Placeholder 2"/>
          <p:cNvSpPr>
            <a:spLocks noGrp="1"/>
          </p:cNvSpPr>
          <p:nvPr>
            <p:ph idx="1"/>
          </p:nvPr>
        </p:nvSpPr>
        <p:spPr/>
        <p:txBody>
          <a:bodyPr/>
          <a:lstStyle/>
          <a:p>
            <a:r>
              <a:rPr lang="en-US" dirty="0" smtClean="0"/>
              <a:t>Write a function called </a:t>
            </a:r>
            <a:r>
              <a:rPr lang="en-US" dirty="0" err="1" smtClean="0">
                <a:latin typeface="Courier New" panose="02070309020205020404" pitchFamily="49" charset="0"/>
                <a:cs typeface="Courier New" panose="02070309020205020404" pitchFamily="49" charset="0"/>
              </a:rPr>
              <a:t>days_till</a:t>
            </a:r>
            <a:r>
              <a:rPr lang="en-US" dirty="0" smtClean="0"/>
              <a:t> that accepts a start month and day and a stop month and day and returns the number of days between them</a:t>
            </a:r>
          </a:p>
          <a:p>
            <a:endParaRPr lang="en-US" dirty="0"/>
          </a:p>
          <a:p>
            <a:pPr marL="0" indent="0">
              <a:buNone/>
            </a:pPr>
            <a:r>
              <a:rPr lang="en-US" dirty="0" smtClean="0"/>
              <a:t>call									return</a:t>
            </a:r>
          </a:p>
          <a:p>
            <a:pPr marL="0" indent="0">
              <a:buNone/>
            </a:pPr>
            <a:r>
              <a:rPr lang="en-US" sz="2400" dirty="0" err="1" smtClean="0">
                <a:latin typeface="Courier New" panose="02070309020205020404" pitchFamily="49" charset="0"/>
                <a:cs typeface="Courier New" panose="02070309020205020404" pitchFamily="49" charset="0"/>
              </a:rPr>
              <a:t>days_till</a:t>
            </a:r>
            <a:r>
              <a:rPr lang="en-US" sz="2400" dirty="0" smtClean="0">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december</a:t>
            </a:r>
            <a:r>
              <a:rPr lang="en-US" sz="2400" dirty="0" smtClean="0">
                <a:latin typeface="Courier New" panose="02070309020205020404" pitchFamily="49" charset="0"/>
                <a:cs typeface="Courier New" panose="02070309020205020404" pitchFamily="49" charset="0"/>
              </a:rPr>
              <a:t>", 1, "</a:t>
            </a:r>
            <a:r>
              <a:rPr lang="en-US" sz="2400" dirty="0" err="1" smtClean="0">
                <a:latin typeface="Courier New" panose="02070309020205020404" pitchFamily="49" charset="0"/>
                <a:cs typeface="Courier New" panose="02070309020205020404" pitchFamily="49" charset="0"/>
              </a:rPr>
              <a:t>december</a:t>
            </a:r>
            <a:r>
              <a:rPr lang="en-US" sz="2400" dirty="0" smtClean="0">
                <a:latin typeface="Courier New" panose="02070309020205020404" pitchFamily="49" charset="0"/>
                <a:cs typeface="Courier New" panose="02070309020205020404" pitchFamily="49" charset="0"/>
              </a:rPr>
              <a:t>", 10)      9</a:t>
            </a:r>
          </a:p>
          <a:p>
            <a:pPr marL="0" indent="0">
              <a:buNone/>
            </a:pPr>
            <a:r>
              <a:rPr lang="en-US" sz="2400" dirty="0" err="1" smtClean="0">
                <a:latin typeface="Courier New" panose="02070309020205020404" pitchFamily="49" charset="0"/>
                <a:cs typeface="Courier New" panose="02070309020205020404" pitchFamily="49" charset="0"/>
              </a:rPr>
              <a:t>days_till</a:t>
            </a:r>
            <a:r>
              <a:rPr lang="en-US" sz="2400" dirty="0" smtClean="0">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novembeR</a:t>
            </a:r>
            <a:r>
              <a:rPr lang="en-US" sz="2400" dirty="0" smtClean="0">
                <a:latin typeface="Courier New" panose="02070309020205020404" pitchFamily="49" charset="0"/>
                <a:cs typeface="Courier New" panose="02070309020205020404" pitchFamily="49" charset="0"/>
              </a:rPr>
              <a:t>", 15, "</a:t>
            </a:r>
            <a:r>
              <a:rPr lang="en-US" sz="2400" dirty="0" err="1" smtClean="0">
                <a:latin typeface="Courier New" panose="02070309020205020404" pitchFamily="49" charset="0"/>
                <a:cs typeface="Courier New" panose="02070309020205020404" pitchFamily="49" charset="0"/>
              </a:rPr>
              <a:t>december</a:t>
            </a:r>
            <a:r>
              <a:rPr lang="en-US" sz="2400" dirty="0" smtClean="0">
                <a:latin typeface="Courier New" panose="02070309020205020404" pitchFamily="49" charset="0"/>
                <a:cs typeface="Courier New" panose="02070309020205020404" pitchFamily="49" charset="0"/>
              </a:rPr>
              <a:t>", 10)     25</a:t>
            </a:r>
          </a:p>
          <a:p>
            <a:pPr marL="0" indent="0">
              <a:buNone/>
            </a:pPr>
            <a:r>
              <a:rPr lang="en-US" sz="2400" dirty="0" err="1" smtClean="0">
                <a:latin typeface="Courier New" panose="02070309020205020404" pitchFamily="49" charset="0"/>
                <a:cs typeface="Courier New" panose="02070309020205020404" pitchFamily="49" charset="0"/>
              </a:rPr>
              <a:t>days_till</a:t>
            </a:r>
            <a:r>
              <a:rPr lang="en-US" sz="2400" dirty="0" smtClean="0">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OCTober</a:t>
            </a:r>
            <a:r>
              <a:rPr lang="en-US" sz="2400" dirty="0" smtClean="0">
                <a:latin typeface="Courier New" panose="02070309020205020404" pitchFamily="49" charset="0"/>
                <a:cs typeface="Courier New" panose="02070309020205020404" pitchFamily="49" charset="0"/>
              </a:rPr>
              <a:t>", 6, "</a:t>
            </a:r>
            <a:r>
              <a:rPr lang="en-US" sz="2400" dirty="0" err="1" smtClean="0">
                <a:latin typeface="Courier New" panose="02070309020205020404" pitchFamily="49" charset="0"/>
                <a:cs typeface="Courier New" panose="02070309020205020404" pitchFamily="49" charset="0"/>
              </a:rPr>
              <a:t>december</a:t>
            </a:r>
            <a:r>
              <a:rPr lang="en-US" sz="2400" dirty="0" smtClean="0">
                <a:latin typeface="Courier New" panose="02070309020205020404" pitchFamily="49" charset="0"/>
                <a:cs typeface="Courier New" panose="02070309020205020404" pitchFamily="49" charset="0"/>
              </a:rPr>
              <a:t>", 17)       72</a:t>
            </a:r>
          </a:p>
          <a:p>
            <a:pPr marL="0" indent="0">
              <a:buNone/>
            </a:pPr>
            <a:r>
              <a:rPr lang="en-US" sz="2400" dirty="0" err="1" smtClean="0">
                <a:latin typeface="Courier New" panose="02070309020205020404" pitchFamily="49" charset="0"/>
                <a:cs typeface="Courier New" panose="02070309020205020404" pitchFamily="49" charset="0"/>
              </a:rPr>
              <a:t>days_till</a:t>
            </a:r>
            <a:r>
              <a:rPr lang="en-US" sz="2400" dirty="0" smtClean="0">
                <a:latin typeface="Courier New" panose="02070309020205020404" pitchFamily="49" charset="0"/>
                <a:cs typeface="Courier New" panose="02070309020205020404" pitchFamily="49" charset="0"/>
              </a:rPr>
              <a:t>("</a:t>
            </a:r>
            <a:r>
              <a:rPr lang="en-US" sz="2400" dirty="0" err="1" smtClean="0">
                <a:latin typeface="Courier New" panose="02070309020205020404" pitchFamily="49" charset="0"/>
                <a:cs typeface="Courier New" panose="02070309020205020404" pitchFamily="49" charset="0"/>
              </a:rPr>
              <a:t>october</a:t>
            </a:r>
            <a:r>
              <a:rPr lang="en-US" sz="2400" dirty="0" smtClean="0">
                <a:latin typeface="Courier New" panose="02070309020205020404" pitchFamily="49" charset="0"/>
                <a:cs typeface="Courier New" panose="02070309020205020404" pitchFamily="49" charset="0"/>
              </a:rPr>
              <a:t>", 6, "</a:t>
            </a:r>
            <a:r>
              <a:rPr lang="en-US" sz="2400" dirty="0" err="1" smtClean="0">
                <a:latin typeface="Courier New" panose="02070309020205020404" pitchFamily="49" charset="0"/>
                <a:cs typeface="Courier New" panose="02070309020205020404" pitchFamily="49" charset="0"/>
              </a:rPr>
              <a:t>ocTober</a:t>
            </a:r>
            <a:r>
              <a:rPr lang="en-US" sz="2400" dirty="0" smtClean="0">
                <a:latin typeface="Courier New" panose="02070309020205020404" pitchFamily="49" charset="0"/>
                <a:cs typeface="Courier New" panose="02070309020205020404" pitchFamily="49" charset="0"/>
              </a:rPr>
              <a:t>", 1)         360</a:t>
            </a: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66902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Days till solution</a:t>
            </a:r>
            <a:endParaRPr lang="en-US" dirty="0"/>
          </a:p>
        </p:txBody>
      </p:sp>
      <p:sp>
        <p:nvSpPr>
          <p:cNvPr id="3" name="Content Placeholder 2"/>
          <p:cNvSpPr>
            <a:spLocks noGrp="1"/>
          </p:cNvSpPr>
          <p:nvPr>
            <p:ph idx="1"/>
          </p:nvPr>
        </p:nvSpPr>
        <p:spPr>
          <a:xfrm>
            <a:off x="838200" y="1825624"/>
            <a:ext cx="11353800" cy="4625417"/>
          </a:xfrm>
        </p:spPr>
        <p:txBody>
          <a:bodyPr>
            <a:normAutofit fontScale="47500" lnSpcReduction="20000"/>
          </a:bodyPr>
          <a:lstStyle/>
          <a:p>
            <a:pPr marL="0" indent="0">
              <a:buNone/>
            </a:pPr>
            <a:r>
              <a:rPr lang="en-US" dirty="0" err="1" smtClean="0">
                <a:latin typeface="Courier New" panose="02070309020205020404" pitchFamily="49" charset="0"/>
                <a:cs typeface="Courier New" panose="02070309020205020404" pitchFamily="49" charset="0"/>
              </a:rPr>
              <a:t>def</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days_till</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start_month</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start_day</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stop_month</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stop_day</a:t>
            </a: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months = (('</a:t>
            </a:r>
            <a:r>
              <a:rPr lang="en-US" dirty="0" err="1" smtClean="0">
                <a:latin typeface="Courier New" panose="02070309020205020404" pitchFamily="49" charset="0"/>
                <a:cs typeface="Courier New" panose="02070309020205020404" pitchFamily="49" charset="0"/>
              </a:rPr>
              <a:t>january</a:t>
            </a:r>
            <a:r>
              <a:rPr lang="en-US" dirty="0" smtClean="0">
                <a:latin typeface="Courier New" panose="02070309020205020404" pitchFamily="49" charset="0"/>
                <a:cs typeface="Courier New" panose="02070309020205020404" pitchFamily="49" charset="0"/>
              </a:rPr>
              <a:t>', 31),('</a:t>
            </a:r>
            <a:r>
              <a:rPr lang="en-US" dirty="0" err="1" smtClean="0">
                <a:latin typeface="Courier New" panose="02070309020205020404" pitchFamily="49" charset="0"/>
                <a:cs typeface="Courier New" panose="02070309020205020404" pitchFamily="49" charset="0"/>
              </a:rPr>
              <a:t>february</a:t>
            </a:r>
            <a:r>
              <a:rPr lang="en-US" dirty="0" smtClean="0">
                <a:latin typeface="Courier New" panose="02070309020205020404" pitchFamily="49" charset="0"/>
                <a:cs typeface="Courier New" panose="02070309020205020404" pitchFamily="49" charset="0"/>
              </a:rPr>
              <a:t>', 28),('march', 31),('</a:t>
            </a:r>
            <a:r>
              <a:rPr lang="en-US" dirty="0" err="1" smtClean="0">
                <a:latin typeface="Courier New" panose="02070309020205020404" pitchFamily="49" charset="0"/>
                <a:cs typeface="Courier New" panose="02070309020205020404" pitchFamily="49" charset="0"/>
              </a:rPr>
              <a:t>april</a:t>
            </a:r>
            <a:r>
              <a:rPr lang="en-US" dirty="0" smtClean="0">
                <a:latin typeface="Courier New" panose="02070309020205020404" pitchFamily="49" charset="0"/>
                <a:cs typeface="Courier New" panose="02070309020205020404" pitchFamily="49" charset="0"/>
              </a:rPr>
              <a:t>', 30), ('may', 31),('</a:t>
            </a:r>
            <a:r>
              <a:rPr lang="en-US" dirty="0" err="1" smtClean="0">
                <a:latin typeface="Courier New" panose="02070309020205020404" pitchFamily="49" charset="0"/>
                <a:cs typeface="Courier New" panose="02070309020205020404" pitchFamily="49" charset="0"/>
              </a:rPr>
              <a:t>june</a:t>
            </a:r>
            <a:r>
              <a:rPr lang="en-US" dirty="0" smtClean="0">
                <a:latin typeface="Courier New" panose="02070309020205020404" pitchFamily="49" charset="0"/>
                <a:cs typeface="Courier New" panose="02070309020205020404" pitchFamily="49" charset="0"/>
              </a:rPr>
              <a:t>', 30),</a:t>
            </a:r>
          </a:p>
          <a:p>
            <a:pPr marL="0" indent="0">
              <a:buNone/>
            </a:pPr>
            <a:r>
              <a:rPr lang="en-US" dirty="0">
                <a:latin typeface="Courier New" panose="02070309020205020404" pitchFamily="49" charset="0"/>
                <a:cs typeface="Courier New" panose="02070309020205020404" pitchFamily="49" charset="0"/>
              </a:rPr>
              <a:t> </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july</a:t>
            </a:r>
            <a:r>
              <a:rPr lang="en-US" dirty="0" smtClean="0">
                <a:latin typeface="Courier New" panose="02070309020205020404" pitchFamily="49" charset="0"/>
                <a:cs typeface="Courier New" panose="02070309020205020404" pitchFamily="49" charset="0"/>
              </a:rPr>
              <a:t>', 31), ('august', 31),('</a:t>
            </a:r>
            <a:r>
              <a:rPr lang="en-US" dirty="0" err="1" smtClean="0">
                <a:latin typeface="Courier New" panose="02070309020205020404" pitchFamily="49" charset="0"/>
                <a:cs typeface="Courier New" panose="02070309020205020404" pitchFamily="49" charset="0"/>
              </a:rPr>
              <a:t>september</a:t>
            </a:r>
            <a:r>
              <a:rPr lang="en-US" dirty="0" smtClean="0">
                <a:latin typeface="Courier New" panose="02070309020205020404" pitchFamily="49" charset="0"/>
                <a:cs typeface="Courier New" panose="02070309020205020404" pitchFamily="49" charset="0"/>
              </a:rPr>
              <a:t>', 30), ('</a:t>
            </a:r>
            <a:r>
              <a:rPr lang="en-US" dirty="0" err="1" smtClean="0">
                <a:latin typeface="Courier New" panose="02070309020205020404" pitchFamily="49" charset="0"/>
                <a:cs typeface="Courier New" panose="02070309020205020404" pitchFamily="49" charset="0"/>
              </a:rPr>
              <a:t>october</a:t>
            </a:r>
            <a:r>
              <a:rPr lang="en-US" dirty="0" smtClean="0">
                <a:latin typeface="Courier New" panose="02070309020205020404" pitchFamily="49" charset="0"/>
                <a:cs typeface="Courier New" panose="02070309020205020404" pitchFamily="49" charset="0"/>
              </a:rPr>
              <a:t>', 31), ('</a:t>
            </a:r>
            <a:r>
              <a:rPr lang="en-US" dirty="0" err="1" smtClean="0">
                <a:latin typeface="Courier New" panose="02070309020205020404" pitchFamily="49" charset="0"/>
                <a:cs typeface="Courier New" panose="02070309020205020404" pitchFamily="49" charset="0"/>
              </a:rPr>
              <a:t>november</a:t>
            </a:r>
            <a:r>
              <a:rPr lang="en-US" dirty="0" smtClean="0">
                <a:latin typeface="Courier New" panose="02070309020205020404" pitchFamily="49" charset="0"/>
                <a:cs typeface="Courier New" panose="02070309020205020404" pitchFamily="49" charset="0"/>
              </a:rPr>
              <a:t>', 30), ('</a:t>
            </a:r>
            <a:r>
              <a:rPr lang="en-US" dirty="0" err="1" smtClean="0">
                <a:latin typeface="Courier New" panose="02070309020205020404" pitchFamily="49" charset="0"/>
                <a:cs typeface="Courier New" panose="02070309020205020404" pitchFamily="49" charset="0"/>
              </a:rPr>
              <a:t>december</a:t>
            </a:r>
            <a:r>
              <a:rPr lang="en-US" dirty="0" smtClean="0">
                <a:latin typeface="Courier New" panose="02070309020205020404" pitchFamily="49" charset="0"/>
                <a:cs typeface="Courier New" panose="02070309020205020404" pitchFamily="49" charset="0"/>
              </a:rPr>
              <a:t>', 31))</a:t>
            </a:r>
          </a:p>
          <a:p>
            <a:pPr marL="0" indent="0">
              <a:buNone/>
            </a:pPr>
            <a:endParaRPr lang="en-US" dirty="0" smtClean="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if </a:t>
            </a:r>
            <a:r>
              <a:rPr lang="en-US" dirty="0" err="1" smtClean="0">
                <a:latin typeface="Courier New" panose="02070309020205020404" pitchFamily="49" charset="0"/>
                <a:cs typeface="Courier New" panose="02070309020205020404" pitchFamily="49" charset="0"/>
              </a:rPr>
              <a:t>start_month.lower</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stop_month.lower</a:t>
            </a:r>
            <a:r>
              <a:rPr lang="en-US" dirty="0" smtClean="0">
                <a:latin typeface="Courier New" panose="02070309020205020404" pitchFamily="49" charset="0"/>
                <a:cs typeface="Courier New" panose="02070309020205020404" pitchFamily="49" charset="0"/>
              </a:rPr>
              <a:t>() and </a:t>
            </a:r>
            <a:r>
              <a:rPr lang="en-US" dirty="0" err="1" smtClean="0">
                <a:latin typeface="Courier New" panose="02070309020205020404" pitchFamily="49" charset="0"/>
                <a:cs typeface="Courier New" panose="02070309020205020404" pitchFamily="49" charset="0"/>
              </a:rPr>
              <a:t>stop_day</a:t>
            </a:r>
            <a:r>
              <a:rPr lang="en-US" dirty="0" smtClean="0">
                <a:latin typeface="Courier New" panose="02070309020205020404" pitchFamily="49" charset="0"/>
                <a:cs typeface="Courier New" panose="02070309020205020404" pitchFamily="49" charset="0"/>
              </a:rPr>
              <a:t> &gt;= </a:t>
            </a:r>
            <a:r>
              <a:rPr lang="en-US" dirty="0" err="1" smtClean="0">
                <a:latin typeface="Courier New" panose="02070309020205020404" pitchFamily="49" charset="0"/>
                <a:cs typeface="Courier New" panose="02070309020205020404" pitchFamily="49" charset="0"/>
              </a:rPr>
              <a:t>start_day</a:t>
            </a: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return </a:t>
            </a:r>
            <a:r>
              <a:rPr lang="en-US" dirty="0" err="1" smtClean="0">
                <a:latin typeface="Courier New" panose="02070309020205020404" pitchFamily="49" charset="0"/>
                <a:cs typeface="Courier New" panose="02070309020205020404" pitchFamily="49" charset="0"/>
              </a:rPr>
              <a:t>stop_day</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start_day</a:t>
            </a:r>
            <a:endParaRPr lang="en-US" dirty="0" smtClean="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days = 0</a:t>
            </a:r>
          </a:p>
          <a:p>
            <a:pPr marL="0" indent="0">
              <a:buNone/>
            </a:pPr>
            <a:r>
              <a:rPr lang="en-US" dirty="0" smtClean="0">
                <a:latin typeface="Courier New" panose="02070309020205020404" pitchFamily="49" charset="0"/>
                <a:cs typeface="Courier New" panose="02070309020205020404" pitchFamily="49" charset="0"/>
              </a:rPr>
              <a:t>    for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in range(0, </a:t>
            </a:r>
            <a:r>
              <a:rPr lang="en-US" dirty="0" err="1" smtClean="0">
                <a:latin typeface="Courier New" panose="02070309020205020404" pitchFamily="49" charset="0"/>
                <a:cs typeface="Courier New" panose="02070309020205020404" pitchFamily="49" charset="0"/>
              </a:rPr>
              <a:t>len</a:t>
            </a:r>
            <a:r>
              <a:rPr lang="en-US" dirty="0" smtClean="0">
                <a:latin typeface="Courier New" panose="02070309020205020404" pitchFamily="49" charset="0"/>
                <a:cs typeface="Courier New" panose="02070309020205020404" pitchFamily="49" charset="0"/>
              </a:rPr>
              <a:t>(months)):</a:t>
            </a:r>
          </a:p>
          <a:p>
            <a:pPr marL="0" indent="0">
              <a:buNone/>
            </a:pPr>
            <a:r>
              <a:rPr lang="en-US" dirty="0" smtClean="0">
                <a:latin typeface="Courier New" panose="02070309020205020404" pitchFamily="49" charset="0"/>
                <a:cs typeface="Courier New" panose="02070309020205020404" pitchFamily="49" charset="0"/>
              </a:rPr>
              <a:t>        month = months[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if month[0] == </a:t>
            </a:r>
            <a:r>
              <a:rPr lang="en-US" dirty="0" err="1" smtClean="0">
                <a:latin typeface="Courier New" panose="02070309020205020404" pitchFamily="49" charset="0"/>
                <a:cs typeface="Courier New" panose="02070309020205020404" pitchFamily="49" charset="0"/>
              </a:rPr>
              <a:t>start_month.lower</a:t>
            </a: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days = month[1] - </a:t>
            </a:r>
            <a:r>
              <a:rPr lang="en-US" dirty="0" err="1" smtClean="0">
                <a:latin typeface="Courier New" panose="02070309020205020404" pitchFamily="49" charset="0"/>
                <a:cs typeface="Courier New" panose="02070309020205020404" pitchFamily="49" charset="0"/>
              </a:rPr>
              <a:t>start_day</a:t>
            </a:r>
            <a:endParaRPr lang="en-US" dirty="0" smtClean="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1</a:t>
            </a:r>
          </a:p>
          <a:p>
            <a:pPr marL="0" indent="0">
              <a:buNone/>
            </a:pPr>
            <a:r>
              <a:rPr lang="en-US" dirty="0" smtClean="0">
                <a:latin typeface="Courier New" panose="02070309020205020404" pitchFamily="49" charset="0"/>
                <a:cs typeface="Courier New" panose="02070309020205020404" pitchFamily="49" charset="0"/>
              </a:rPr>
              <a:t>            while months[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12][0] != </a:t>
            </a:r>
            <a:r>
              <a:rPr lang="en-US" dirty="0" err="1" smtClean="0">
                <a:latin typeface="Courier New" panose="02070309020205020404" pitchFamily="49" charset="0"/>
                <a:cs typeface="Courier New" panose="02070309020205020404" pitchFamily="49" charset="0"/>
              </a:rPr>
              <a:t>stop_month.lower</a:t>
            </a: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days += months[</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12][1]</a:t>
            </a:r>
          </a:p>
          <a:p>
            <a:pPr marL="0" indent="0">
              <a:buNone/>
            </a:pP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1</a:t>
            </a:r>
          </a:p>
          <a:p>
            <a:pPr marL="0" indent="0">
              <a:buNone/>
            </a:pPr>
            <a:r>
              <a:rPr lang="en-US" dirty="0" smtClean="0">
                <a:latin typeface="Courier New" panose="02070309020205020404" pitchFamily="49" charset="0"/>
                <a:cs typeface="Courier New" panose="02070309020205020404" pitchFamily="49" charset="0"/>
              </a:rPr>
              <a:t>            days += </a:t>
            </a:r>
            <a:r>
              <a:rPr lang="en-US" dirty="0" err="1" smtClean="0">
                <a:latin typeface="Courier New" panose="02070309020205020404" pitchFamily="49" charset="0"/>
                <a:cs typeface="Courier New" panose="02070309020205020404" pitchFamily="49" charset="0"/>
              </a:rPr>
              <a:t>stop_day</a:t>
            </a:r>
            <a:endParaRPr lang="en-US" dirty="0" smtClean="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return days</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024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box testing example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Write a function named </a:t>
            </a:r>
            <a:r>
              <a:rPr lang="en-US" dirty="0" err="1" smtClean="0">
                <a:latin typeface="Courier New" panose="02070309020205020404" pitchFamily="49" charset="0"/>
                <a:cs typeface="Courier New" panose="02070309020205020404" pitchFamily="49" charset="0"/>
              </a:rPr>
              <a:t>remove_bad_pairs</a:t>
            </a:r>
            <a:r>
              <a:rPr lang="en-US" dirty="0" smtClean="0"/>
              <a:t> that accepts as a parameter a list of integers, and removes any adjacent pair of integers in the list if the left element of the pair is larger than the right element of the pair. Every pair's left element is at an even-numbered index in the list, and every pair's right element is at an odd index in the list. For example, suppose a variable named </a:t>
            </a:r>
            <a:r>
              <a:rPr lang="en-US" dirty="0" smtClean="0">
                <a:latin typeface="Courier New" panose="02070309020205020404" pitchFamily="49" charset="0"/>
                <a:cs typeface="Courier New" panose="02070309020205020404" pitchFamily="49" charset="0"/>
              </a:rPr>
              <a:t>list</a:t>
            </a:r>
            <a:r>
              <a:rPr lang="en-US" dirty="0" smtClean="0"/>
              <a:t> stores the following element values:</a:t>
            </a:r>
          </a:p>
          <a:p>
            <a:pPr marL="0" indent="0">
              <a:buNone/>
            </a:pPr>
            <a:r>
              <a:rPr lang="en-US" dirty="0">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3, 7, 9, 2, 5, 5, 8, 5, 6, 3, 4, 7, 3, 1]</a:t>
            </a:r>
          </a:p>
          <a:p>
            <a:pPr marL="0" indent="0">
              <a:buNone/>
            </a:pPr>
            <a:r>
              <a:rPr lang="en-US" dirty="0" smtClean="0"/>
              <a:t>We can think of this list as a sequence of pairs:</a:t>
            </a:r>
          </a:p>
          <a:p>
            <a:pPr marL="0" indent="0">
              <a:buNone/>
            </a:pPr>
            <a:r>
              <a:rPr lang="en-US" dirty="0">
                <a:latin typeface="Courier New" panose="02070309020205020404" pitchFamily="49" charset="0"/>
                <a:cs typeface="Courier New" panose="02070309020205020404" pitchFamily="49" charset="0"/>
              </a:rPr>
              <a:t>[</a:t>
            </a:r>
            <a:r>
              <a:rPr lang="en-US" u="sng" dirty="0" smtClean="0">
                <a:latin typeface="Courier New" panose="02070309020205020404" pitchFamily="49" charset="0"/>
                <a:cs typeface="Courier New" panose="02070309020205020404" pitchFamily="49" charset="0"/>
              </a:rPr>
              <a:t>3, 7</a:t>
            </a:r>
            <a:r>
              <a:rPr lang="en-US" dirty="0" smtClean="0">
                <a:latin typeface="Courier New" panose="02070309020205020404" pitchFamily="49" charset="0"/>
                <a:cs typeface="Courier New" panose="02070309020205020404" pitchFamily="49" charset="0"/>
              </a:rPr>
              <a:t>, </a:t>
            </a:r>
            <a:r>
              <a:rPr lang="en-US" u="sng" dirty="0" smtClean="0">
                <a:latin typeface="Courier New" panose="02070309020205020404" pitchFamily="49" charset="0"/>
                <a:cs typeface="Courier New" panose="02070309020205020404" pitchFamily="49" charset="0"/>
              </a:rPr>
              <a:t>9, 2</a:t>
            </a:r>
            <a:r>
              <a:rPr lang="en-US" dirty="0" smtClean="0">
                <a:latin typeface="Courier New" panose="02070309020205020404" pitchFamily="49" charset="0"/>
                <a:cs typeface="Courier New" panose="02070309020205020404" pitchFamily="49" charset="0"/>
              </a:rPr>
              <a:t>, </a:t>
            </a:r>
            <a:r>
              <a:rPr lang="en-US" u="sng" dirty="0" smtClean="0">
                <a:latin typeface="Courier New" panose="02070309020205020404" pitchFamily="49" charset="0"/>
                <a:cs typeface="Courier New" panose="02070309020205020404" pitchFamily="49" charset="0"/>
              </a:rPr>
              <a:t>5, 5</a:t>
            </a:r>
            <a:r>
              <a:rPr lang="en-US" dirty="0" smtClean="0">
                <a:latin typeface="Courier New" panose="02070309020205020404" pitchFamily="49" charset="0"/>
                <a:cs typeface="Courier New" panose="02070309020205020404" pitchFamily="49" charset="0"/>
              </a:rPr>
              <a:t>, </a:t>
            </a:r>
            <a:r>
              <a:rPr lang="en-US" u="sng" dirty="0" smtClean="0">
                <a:latin typeface="Courier New" panose="02070309020205020404" pitchFamily="49" charset="0"/>
                <a:cs typeface="Courier New" panose="02070309020205020404" pitchFamily="49" charset="0"/>
              </a:rPr>
              <a:t>8, 5</a:t>
            </a:r>
            <a:r>
              <a:rPr lang="en-US" dirty="0" smtClean="0">
                <a:latin typeface="Courier New" panose="02070309020205020404" pitchFamily="49" charset="0"/>
                <a:cs typeface="Courier New" panose="02070309020205020404" pitchFamily="49" charset="0"/>
              </a:rPr>
              <a:t>, </a:t>
            </a:r>
            <a:r>
              <a:rPr lang="en-US" u="sng" dirty="0" smtClean="0">
                <a:latin typeface="Courier New" panose="02070309020205020404" pitchFamily="49" charset="0"/>
                <a:cs typeface="Courier New" panose="02070309020205020404" pitchFamily="49" charset="0"/>
              </a:rPr>
              <a:t>6, 3</a:t>
            </a:r>
            <a:r>
              <a:rPr lang="en-US" dirty="0" smtClean="0">
                <a:latin typeface="Courier New" panose="02070309020205020404" pitchFamily="49" charset="0"/>
                <a:cs typeface="Courier New" panose="02070309020205020404" pitchFamily="49" charset="0"/>
              </a:rPr>
              <a:t>, </a:t>
            </a:r>
            <a:r>
              <a:rPr lang="en-US" u="sng" dirty="0" smtClean="0">
                <a:latin typeface="Courier New" panose="02070309020205020404" pitchFamily="49" charset="0"/>
                <a:cs typeface="Courier New" panose="02070309020205020404" pitchFamily="49" charset="0"/>
              </a:rPr>
              <a:t>4, 7</a:t>
            </a:r>
            <a:r>
              <a:rPr lang="en-US" dirty="0" smtClean="0">
                <a:latin typeface="Courier New" panose="02070309020205020404" pitchFamily="49" charset="0"/>
                <a:cs typeface="Courier New" panose="02070309020205020404" pitchFamily="49" charset="0"/>
              </a:rPr>
              <a:t>, </a:t>
            </a:r>
            <a:r>
              <a:rPr lang="en-US" u="sng" dirty="0" smtClean="0">
                <a:latin typeface="Courier New" panose="02070309020205020404" pitchFamily="49" charset="0"/>
                <a:cs typeface="Courier New" panose="02070309020205020404" pitchFamily="49" charset="0"/>
              </a:rPr>
              <a:t>3, 1</a:t>
            </a:r>
            <a:r>
              <a:rPr lang="en-US" dirty="0">
                <a:latin typeface="Courier New" panose="02070309020205020404" pitchFamily="49" charset="0"/>
                <a:cs typeface="Courier New" panose="02070309020205020404" pitchFamily="49" charset="0"/>
              </a:rPr>
              <a:t>]</a:t>
            </a:r>
            <a:endParaRPr lang="en-US" dirty="0" smtClean="0">
              <a:latin typeface="Courier New" panose="02070309020205020404" pitchFamily="49" charset="0"/>
              <a:cs typeface="Courier New" panose="02070309020205020404" pitchFamily="49" charset="0"/>
            </a:endParaRPr>
          </a:p>
          <a:p>
            <a:pPr marL="0" indent="0">
              <a:buNone/>
            </a:pPr>
            <a:r>
              <a:rPr lang="en-US" dirty="0" smtClean="0"/>
              <a:t>The pairs 9-2, 8-5, 6-3, and 3-1 are "bad" because the left element is larger than the right one, so these pairs should be removed. So the call of </a:t>
            </a:r>
            <a:r>
              <a:rPr lang="en-US" dirty="0" err="1" smtClean="0">
                <a:latin typeface="Courier New" panose="02070309020205020404" pitchFamily="49" charset="0"/>
                <a:cs typeface="Courier New" panose="02070309020205020404" pitchFamily="49" charset="0"/>
              </a:rPr>
              <a:t>remove_bad_pairs</a:t>
            </a:r>
            <a:r>
              <a:rPr lang="en-US" dirty="0" smtClean="0">
                <a:latin typeface="Courier New" panose="02070309020205020404" pitchFamily="49" charset="0"/>
                <a:cs typeface="Courier New" panose="02070309020205020404" pitchFamily="49" charset="0"/>
              </a:rPr>
              <a:t>(list) </a:t>
            </a:r>
            <a:r>
              <a:rPr lang="en-US" dirty="0" smtClean="0"/>
              <a:t>would change the list to store:</a:t>
            </a:r>
          </a:p>
          <a:p>
            <a:pPr marL="0" indent="0">
              <a:buNone/>
            </a:pPr>
            <a:r>
              <a:rPr lang="en-US" dirty="0">
                <a:latin typeface="Courier New" panose="02070309020205020404" pitchFamily="49" charset="0"/>
                <a:cs typeface="Courier New" panose="02070309020205020404" pitchFamily="49" charset="0"/>
              </a:rPr>
              <a:t>[</a:t>
            </a:r>
            <a:r>
              <a:rPr lang="en-US" dirty="0" smtClean="0">
                <a:latin typeface="Courier New" panose="02070309020205020404" pitchFamily="49" charset="0"/>
                <a:cs typeface="Courier New" panose="02070309020205020404" pitchFamily="49" charset="0"/>
              </a:rPr>
              <a:t>3, 7, 5, 5, 4, 7]</a:t>
            </a:r>
          </a:p>
          <a:p>
            <a:pPr marL="0" indent="0">
              <a:buNone/>
            </a:pPr>
            <a:r>
              <a:rPr lang="en-US" dirty="0" smtClean="0"/>
              <a:t>If the list has an odd length, the last element is not part of a pair and is also considered "bad;" it should therefore be removed by your function.</a:t>
            </a:r>
          </a:p>
          <a:p>
            <a:pPr marL="0" indent="0">
              <a:buNone/>
            </a:pPr>
            <a:r>
              <a:rPr lang="en-US" dirty="0" smtClean="0"/>
              <a:t>If an empty list is passed in, the list should still be empty at the end of the call.</a:t>
            </a:r>
            <a:endParaRPr lang="en-US" dirty="0"/>
          </a:p>
        </p:txBody>
      </p:sp>
    </p:spTree>
    <p:extLst>
      <p:ext uri="{BB962C8B-B14F-4D97-AF65-F5344CB8AC3E}">
        <p14:creationId xmlns:p14="http://schemas.microsoft.com/office/powerpoint/2010/main" val="3115295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test?</a:t>
            </a:r>
            <a:endParaRPr lang="en-US" dirty="0"/>
          </a:p>
        </p:txBody>
      </p:sp>
      <p:sp>
        <p:nvSpPr>
          <p:cNvPr id="3" name="Content Placeholder 2"/>
          <p:cNvSpPr>
            <a:spLocks noGrp="1"/>
          </p:cNvSpPr>
          <p:nvPr>
            <p:ph idx="1"/>
          </p:nvPr>
        </p:nvSpPr>
        <p:spPr/>
        <p:txBody>
          <a:bodyPr/>
          <a:lstStyle/>
          <a:p>
            <a:r>
              <a:rPr lang="en-US" dirty="0" smtClean="0"/>
              <a:t>Focus on edge cases</a:t>
            </a:r>
          </a:p>
          <a:p>
            <a:pPr lvl="1"/>
            <a:r>
              <a:rPr lang="en-US" dirty="0" smtClean="0"/>
              <a:t>Don't just test 1, 2, 3, 4, 5, 6, </a:t>
            </a:r>
            <a:r>
              <a:rPr lang="en-US" dirty="0" err="1" smtClean="0"/>
              <a:t>etc</a:t>
            </a:r>
            <a:r>
              <a:rPr lang="en-US" dirty="0" smtClean="0"/>
              <a:t> – that won't tell you anything new</a:t>
            </a:r>
          </a:p>
          <a:p>
            <a:pPr lvl="1"/>
            <a:endParaRPr lang="en-US" dirty="0"/>
          </a:p>
          <a:p>
            <a:r>
              <a:rPr lang="en-US" dirty="0" smtClean="0"/>
              <a:t>Common edge cases</a:t>
            </a:r>
          </a:p>
          <a:p>
            <a:pPr lvl="1"/>
            <a:r>
              <a:rPr lang="en-US" dirty="0" smtClean="0"/>
              <a:t>1, 0, -1</a:t>
            </a:r>
          </a:p>
          <a:p>
            <a:pPr lvl="1"/>
            <a:r>
              <a:rPr lang="en-US" dirty="0" smtClean="0"/>
              <a:t>Empty list</a:t>
            </a:r>
          </a:p>
          <a:p>
            <a:pPr lvl="1"/>
            <a:endParaRPr lang="en-US" dirty="0"/>
          </a:p>
        </p:txBody>
      </p:sp>
    </p:spTree>
    <p:extLst>
      <p:ext uri="{BB962C8B-B14F-4D97-AF65-F5344CB8AC3E}">
        <p14:creationId xmlns:p14="http://schemas.microsoft.com/office/powerpoint/2010/main" val="3586028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box testing example</a:t>
            </a:r>
            <a:endParaRPr lang="en-US" dirty="0"/>
          </a:p>
        </p:txBody>
      </p:sp>
      <p:sp>
        <p:nvSpPr>
          <p:cNvPr id="3" name="Content Placeholder 2"/>
          <p:cNvSpPr>
            <a:spLocks noGrp="1"/>
          </p:cNvSpPr>
          <p:nvPr>
            <p:ph idx="1"/>
          </p:nvPr>
        </p:nvSpPr>
        <p:spPr>
          <a:xfrm>
            <a:off x="838200" y="1825625"/>
            <a:ext cx="11270064" cy="4351338"/>
          </a:xfrm>
        </p:spPr>
        <p:txBody>
          <a:bodyPr>
            <a:normAutofit/>
          </a:bodyPr>
          <a:lstStyle/>
          <a:p>
            <a:pPr marL="0" indent="0">
              <a:buNone/>
            </a:pPr>
            <a:r>
              <a:rPr lang="en-US" dirty="0" err="1">
                <a:latin typeface="Courier New" panose="02070309020205020404" pitchFamily="49" charset="0"/>
                <a:cs typeface="Courier New" panose="02070309020205020404" pitchFamily="49" charset="0"/>
              </a:rPr>
              <a:t>r</a:t>
            </a:r>
            <a:r>
              <a:rPr lang="en-US" dirty="0" err="1" smtClean="0">
                <a:latin typeface="Courier New" panose="02070309020205020404" pitchFamily="49" charset="0"/>
                <a:cs typeface="Courier New" panose="02070309020205020404" pitchFamily="49" charset="0"/>
              </a:rPr>
              <a:t>emove_bad_pairs</a:t>
            </a:r>
            <a:r>
              <a:rPr lang="en-US" dirty="0" smtClean="0">
                <a:latin typeface="Courier New" panose="02070309020205020404" pitchFamily="49" charset="0"/>
                <a:cs typeface="Courier New" panose="02070309020205020404" pitchFamily="49" charset="0"/>
              </a:rPr>
              <a:t>(list):</a:t>
            </a:r>
          </a:p>
          <a:p>
            <a:pPr marL="0" indent="0">
              <a:buNone/>
            </a:pPr>
            <a:r>
              <a:rPr lang="en-US" dirty="0" smtClean="0">
                <a:latin typeface="Courier New" panose="02070309020205020404" pitchFamily="49" charset="0"/>
                <a:cs typeface="Courier New" panose="02070309020205020404" pitchFamily="49" charset="0"/>
              </a:rPr>
              <a:t>    if (</a:t>
            </a:r>
            <a:r>
              <a:rPr lang="en-US" dirty="0" err="1" smtClean="0">
                <a:latin typeface="Courier New" panose="02070309020205020404" pitchFamily="49" charset="0"/>
                <a:cs typeface="Courier New" panose="02070309020205020404" pitchFamily="49" charset="0"/>
              </a:rPr>
              <a:t>len</a:t>
            </a:r>
            <a:r>
              <a:rPr lang="en-US" dirty="0" smtClean="0">
                <a:latin typeface="Courier New" panose="02070309020205020404" pitchFamily="49" charset="0"/>
                <a:cs typeface="Courier New" panose="02070309020205020404" pitchFamily="49" charset="0"/>
              </a:rPr>
              <a:t>(list) % 2 != 0):</a:t>
            </a:r>
          </a:p>
          <a:p>
            <a:pPr marL="0" indent="0">
              <a:buNone/>
            </a:pP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v.remove</a:t>
            </a:r>
            <a:r>
              <a:rPr lang="en-US" dirty="0" smtClean="0">
                <a:latin typeface="Courier New" panose="02070309020205020404" pitchFamily="49" charset="0"/>
                <a:cs typeface="Courier New" panose="02070309020205020404" pitchFamily="49" charset="0"/>
              </a:rPr>
              <a:t>(list[-1])</a:t>
            </a:r>
          </a:p>
          <a:p>
            <a:pPr marL="0" indent="0">
              <a:buNone/>
            </a:pPr>
            <a:r>
              <a:rPr lang="en-US" dirty="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0</a:t>
            </a:r>
          </a:p>
          <a:p>
            <a:pPr marL="0" indent="0">
              <a:buNone/>
            </a:pPr>
            <a:r>
              <a:rPr lang="en-US" dirty="0" smtClean="0">
                <a:latin typeface="Courier New" panose="02070309020205020404" pitchFamily="49" charset="0"/>
                <a:cs typeface="Courier New" panose="02070309020205020404" pitchFamily="49" charset="0"/>
              </a:rPr>
              <a:t>    while(</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&lt; </a:t>
            </a:r>
            <a:r>
              <a:rPr lang="en-US" dirty="0" err="1" smtClean="0">
                <a:latin typeface="Courier New" panose="02070309020205020404" pitchFamily="49" charset="0"/>
                <a:cs typeface="Courier New" panose="02070309020205020404" pitchFamily="49" charset="0"/>
              </a:rPr>
              <a:t>len</a:t>
            </a:r>
            <a:r>
              <a:rPr lang="en-US" dirty="0" smtClean="0">
                <a:latin typeface="Courier New" panose="02070309020205020404" pitchFamily="49" charset="0"/>
                <a:cs typeface="Courier New" panose="02070309020205020404" pitchFamily="49" charset="0"/>
              </a:rPr>
              <a:t>(list)):</a:t>
            </a:r>
          </a:p>
          <a:p>
            <a:pPr marL="0" indent="0">
              <a:buNone/>
            </a:pPr>
            <a:r>
              <a:rPr lang="en-US" dirty="0" smtClean="0">
                <a:latin typeface="Courier New" panose="02070309020205020404" pitchFamily="49" charset="0"/>
                <a:cs typeface="Courier New" panose="02070309020205020404" pitchFamily="49" charset="0"/>
              </a:rPr>
              <a:t>        if (</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2 != 0 and list[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- 1] &gt; list[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a:p>
            <a:pPr marL="0" indent="0">
              <a:buNone/>
            </a:pP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list.remove</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 - 1)</a:t>
            </a:r>
          </a:p>
          <a:p>
            <a:pPr marL="0" indent="0">
              <a:buNone/>
            </a:pP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list.remove</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i</a:t>
            </a:r>
            <a:r>
              <a:rPr lang="en-US" dirty="0" smtClean="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24895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programming problem</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sz="2000" dirty="0"/>
              <a:t>Given a file of cities</a:t>
            </a:r>
            <a:r>
              <a:rPr lang="en-US" sz="2000" dirty="0" smtClean="0"/>
              <a:t>' names and </a:t>
            </a:r>
            <a:r>
              <a:rPr lang="en-US" sz="2000" dirty="0"/>
              <a:t>(x, y) </a:t>
            </a:r>
            <a:r>
              <a:rPr lang="en-US" sz="2000" dirty="0" smtClean="0"/>
              <a:t>coordinates:</a:t>
            </a:r>
            <a:endParaRPr lang="en-US" sz="2000" dirty="0"/>
          </a:p>
          <a:p>
            <a:pPr marL="679450" lvl="1">
              <a:defRPr/>
            </a:pPr>
            <a:endParaRPr lang="en-US" sz="800" dirty="0">
              <a:latin typeface="Courier New" charset="0"/>
              <a:sym typeface="Courier New" charset="0"/>
            </a:endParaRPr>
          </a:p>
          <a:p>
            <a:pPr marL="433387" lvl="1" indent="0">
              <a:lnSpc>
                <a:spcPct val="70000"/>
              </a:lnSpc>
              <a:buNone/>
              <a:defRPr/>
            </a:pPr>
            <a:endParaRPr lang="en-US" sz="1800" dirty="0">
              <a:latin typeface="Courier New" charset="0"/>
              <a:sym typeface="Courier New" charset="0"/>
            </a:endParaRPr>
          </a:p>
          <a:p>
            <a:pPr marL="433387" lvl="1" indent="0">
              <a:lnSpc>
                <a:spcPct val="70000"/>
              </a:lnSpc>
              <a:buNone/>
              <a:defRPr/>
            </a:pPr>
            <a:r>
              <a:rPr lang="en-US" sz="1800" dirty="0" smtClean="0">
                <a:latin typeface="Courier New" charset="0"/>
                <a:cs typeface="Courier New" charset="0"/>
                <a:sym typeface="Courier New" charset="0"/>
              </a:rPr>
              <a:t>Winslow 50 </a:t>
            </a:r>
            <a:r>
              <a:rPr lang="en-US" sz="1800" dirty="0">
                <a:latin typeface="Courier New" charset="0"/>
                <a:cs typeface="Courier New" charset="0"/>
                <a:sym typeface="Courier New" charset="0"/>
              </a:rPr>
              <a:t>20</a:t>
            </a:r>
            <a:endParaRPr lang="en-US" sz="1800" dirty="0">
              <a:latin typeface="Courier New" charset="0"/>
              <a:sym typeface="Courier New" charset="0"/>
            </a:endParaRPr>
          </a:p>
          <a:p>
            <a:pPr marL="433387" lvl="1" indent="0">
              <a:lnSpc>
                <a:spcPct val="70000"/>
              </a:lnSpc>
              <a:buNone/>
              <a:defRPr/>
            </a:pPr>
            <a:r>
              <a:rPr lang="en-US" sz="1800" dirty="0" smtClean="0">
                <a:latin typeface="Courier New" charset="0"/>
                <a:cs typeface="Courier New" charset="0"/>
                <a:sym typeface="Courier New" charset="0"/>
              </a:rPr>
              <a:t>Tucson 90 </a:t>
            </a:r>
            <a:r>
              <a:rPr lang="en-US" sz="1800" dirty="0">
                <a:latin typeface="Courier New" charset="0"/>
                <a:cs typeface="Courier New" charset="0"/>
                <a:sym typeface="Courier New" charset="0"/>
              </a:rPr>
              <a:t>60</a:t>
            </a:r>
            <a:endParaRPr lang="en-US" sz="1800" dirty="0">
              <a:latin typeface="Courier New" charset="0"/>
              <a:sym typeface="Courier New" charset="0"/>
            </a:endParaRPr>
          </a:p>
          <a:p>
            <a:pPr marL="433387" lvl="1" indent="0">
              <a:lnSpc>
                <a:spcPct val="70000"/>
              </a:lnSpc>
              <a:buNone/>
              <a:defRPr/>
            </a:pPr>
            <a:r>
              <a:rPr lang="en-US" sz="1800" dirty="0" smtClean="0">
                <a:latin typeface="Courier New" charset="0"/>
                <a:cs typeface="Courier New" charset="0"/>
                <a:sym typeface="Courier New" charset="0"/>
              </a:rPr>
              <a:t>Phoenix 10 </a:t>
            </a:r>
            <a:r>
              <a:rPr lang="en-US" sz="1800" dirty="0">
                <a:latin typeface="Courier New" charset="0"/>
                <a:cs typeface="Courier New" charset="0"/>
                <a:sym typeface="Courier New" charset="0"/>
              </a:rPr>
              <a:t>72</a:t>
            </a:r>
            <a:endParaRPr lang="en-US" sz="1800" dirty="0">
              <a:latin typeface="Courier New" charset="0"/>
              <a:sym typeface="Courier New" charset="0"/>
            </a:endParaRPr>
          </a:p>
          <a:p>
            <a:pPr marL="433387" lvl="1" indent="0">
              <a:lnSpc>
                <a:spcPct val="70000"/>
              </a:lnSpc>
              <a:buNone/>
              <a:defRPr/>
            </a:pPr>
            <a:r>
              <a:rPr lang="en-US" sz="1800" dirty="0" smtClean="0">
                <a:latin typeface="Courier New" charset="0"/>
                <a:cs typeface="Courier New" charset="0"/>
                <a:sym typeface="Courier New" charset="0"/>
              </a:rPr>
              <a:t>Bisbee 74 </a:t>
            </a:r>
            <a:r>
              <a:rPr lang="en-US" sz="1800" dirty="0">
                <a:latin typeface="Courier New" charset="0"/>
                <a:cs typeface="Courier New" charset="0"/>
                <a:sym typeface="Courier New" charset="0"/>
              </a:rPr>
              <a:t>98</a:t>
            </a:r>
            <a:endParaRPr lang="en-US" sz="1800" dirty="0">
              <a:latin typeface="Courier New" charset="0"/>
              <a:sym typeface="Courier New" charset="0"/>
            </a:endParaRPr>
          </a:p>
          <a:p>
            <a:pPr marL="433387" lvl="1" indent="0">
              <a:lnSpc>
                <a:spcPct val="70000"/>
              </a:lnSpc>
              <a:buNone/>
              <a:defRPr/>
            </a:pPr>
            <a:r>
              <a:rPr lang="en-US" sz="1800" dirty="0" smtClean="0">
                <a:latin typeface="Courier New" charset="0"/>
                <a:cs typeface="Courier New" charset="0"/>
                <a:sym typeface="Courier New" charset="0"/>
              </a:rPr>
              <a:t>Yuma 5 </a:t>
            </a:r>
            <a:r>
              <a:rPr lang="en-US" sz="1800" dirty="0">
                <a:latin typeface="Courier New" charset="0"/>
                <a:cs typeface="Courier New" charset="0"/>
                <a:sym typeface="Courier New" charset="0"/>
              </a:rPr>
              <a:t>136</a:t>
            </a:r>
            <a:endParaRPr lang="en-US" sz="1800" dirty="0">
              <a:latin typeface="Courier New" charset="0"/>
              <a:sym typeface="Courier New" charset="0"/>
            </a:endParaRPr>
          </a:p>
          <a:p>
            <a:pPr marL="433387" lvl="1" indent="0">
              <a:lnSpc>
                <a:spcPct val="70000"/>
              </a:lnSpc>
              <a:buNone/>
              <a:defRPr/>
            </a:pPr>
            <a:r>
              <a:rPr lang="en-US" sz="1800" dirty="0" smtClean="0">
                <a:latin typeface="Courier New" charset="0"/>
                <a:cs typeface="Courier New" charset="0"/>
                <a:sym typeface="Courier New" charset="0"/>
              </a:rPr>
              <a:t>Page 150 </a:t>
            </a:r>
            <a:r>
              <a:rPr lang="en-US" sz="1800" dirty="0">
                <a:latin typeface="Courier New" charset="0"/>
                <a:cs typeface="Courier New" charset="0"/>
                <a:sym typeface="Courier New" charset="0"/>
              </a:rPr>
              <a:t>91</a:t>
            </a:r>
            <a:endParaRPr lang="en-US" sz="1800" dirty="0">
              <a:latin typeface="Courier New" charset="0"/>
              <a:sym typeface="Courier New" charset="0"/>
            </a:endParaRPr>
          </a:p>
          <a:p>
            <a:pPr marL="679450" lvl="1">
              <a:lnSpc>
                <a:spcPct val="70000"/>
              </a:lnSpc>
              <a:defRPr/>
            </a:pPr>
            <a:endParaRPr lang="en-US" sz="1800" dirty="0">
              <a:latin typeface="Courier New" charset="0"/>
              <a:sym typeface="Courier New" charset="0"/>
            </a:endParaRPr>
          </a:p>
          <a:p>
            <a:pPr marL="679450" lvl="1">
              <a:lnSpc>
                <a:spcPct val="70000"/>
              </a:lnSpc>
              <a:defRPr/>
            </a:pPr>
            <a:endParaRPr lang="en-US" sz="1800" dirty="0">
              <a:latin typeface="Courier New" charset="0"/>
              <a:sym typeface="Courier New" charset="0"/>
            </a:endParaRPr>
          </a:p>
          <a:p>
            <a:pPr marL="679450" lvl="1">
              <a:lnSpc>
                <a:spcPct val="70000"/>
              </a:lnSpc>
              <a:defRPr/>
            </a:pPr>
            <a:endParaRPr lang="en-US" sz="700" dirty="0"/>
          </a:p>
          <a:p>
            <a:pPr>
              <a:defRPr/>
            </a:pPr>
            <a:r>
              <a:rPr lang="en-US" sz="2000" dirty="0"/>
              <a:t>Write a program to draw the cities on a </a:t>
            </a:r>
            <a:r>
              <a:rPr lang="en-US" sz="2000" dirty="0" err="1">
                <a:latin typeface="Courier New" charset="0"/>
                <a:cs typeface="Courier New" charset="0"/>
                <a:sym typeface="Courier New" charset="0"/>
              </a:rPr>
              <a:t>DrawingPanel</a:t>
            </a:r>
            <a:r>
              <a:rPr lang="en-US" sz="2000" dirty="0"/>
              <a:t>, then simulates an earthquake that turns all cities red that are within a given radius:</a:t>
            </a:r>
          </a:p>
          <a:p>
            <a:pPr marL="679450" lvl="1">
              <a:defRPr/>
            </a:pPr>
            <a:endParaRPr lang="en-US" sz="800" dirty="0">
              <a:latin typeface="Courier New" charset="0"/>
              <a:sym typeface="Courier New" charset="0"/>
            </a:endParaRPr>
          </a:p>
          <a:p>
            <a:pPr marL="433387" lvl="1" indent="0">
              <a:lnSpc>
                <a:spcPct val="70000"/>
              </a:lnSpc>
              <a:buNone/>
              <a:defRPr/>
            </a:pPr>
            <a:r>
              <a:rPr lang="en-US" sz="1800" dirty="0">
                <a:latin typeface="Courier New" charset="0"/>
                <a:cs typeface="Courier New" charset="0"/>
                <a:sym typeface="Courier New" charset="0"/>
              </a:rPr>
              <a:t>Epicenter x? </a:t>
            </a:r>
            <a:r>
              <a:rPr lang="en-US" sz="1800" u="sng" dirty="0">
                <a:latin typeface="Courier New Bold" charset="0"/>
                <a:cs typeface="Courier New Bold" charset="0"/>
                <a:sym typeface="Courier New Bold" charset="0"/>
              </a:rPr>
              <a:t>100</a:t>
            </a:r>
            <a:endParaRPr lang="en-US" sz="1800" u="sng" dirty="0">
              <a:latin typeface="Courier New Bold" charset="0"/>
              <a:ea typeface="ヒラギノ角ゴ ProN W6" charset="0"/>
              <a:cs typeface="ヒラギノ角ゴ ProN W6" charset="0"/>
              <a:sym typeface="Courier New Bold" charset="0"/>
            </a:endParaRPr>
          </a:p>
          <a:p>
            <a:pPr marL="433387" lvl="1" indent="0">
              <a:lnSpc>
                <a:spcPct val="70000"/>
              </a:lnSpc>
              <a:buNone/>
              <a:defRPr/>
            </a:pPr>
            <a:r>
              <a:rPr lang="en-US" sz="1800" dirty="0">
                <a:latin typeface="Courier New" charset="0"/>
                <a:cs typeface="Courier New" charset="0"/>
                <a:sym typeface="Courier New" charset="0"/>
              </a:rPr>
              <a:t>Epicenter y? </a:t>
            </a:r>
            <a:r>
              <a:rPr lang="en-US" sz="1800" u="sng" dirty="0">
                <a:latin typeface="Courier New Bold" charset="0"/>
                <a:cs typeface="Courier New Bold" charset="0"/>
                <a:sym typeface="Courier New Bold" charset="0"/>
              </a:rPr>
              <a:t>100</a:t>
            </a:r>
            <a:endParaRPr lang="en-US" sz="1800" u="sng" dirty="0">
              <a:latin typeface="Courier New Bold" charset="0"/>
              <a:ea typeface="ヒラギノ角ゴ ProN W6" charset="0"/>
              <a:cs typeface="ヒラギノ角ゴ ProN W6" charset="0"/>
              <a:sym typeface="Courier New Bold" charset="0"/>
            </a:endParaRPr>
          </a:p>
          <a:p>
            <a:pPr marL="433387" lvl="1" indent="0">
              <a:lnSpc>
                <a:spcPct val="70000"/>
              </a:lnSpc>
              <a:buNone/>
              <a:defRPr/>
            </a:pPr>
            <a:r>
              <a:rPr lang="en-US" sz="1800" dirty="0">
                <a:latin typeface="Courier New" charset="0"/>
                <a:cs typeface="Courier New" charset="0"/>
                <a:sym typeface="Courier New" charset="0"/>
              </a:rPr>
              <a:t>Affected radius? </a:t>
            </a:r>
            <a:r>
              <a:rPr lang="en-US" sz="1800" u="sng" dirty="0">
                <a:latin typeface="Courier New Bold" charset="0"/>
                <a:cs typeface="Courier New Bold" charset="0"/>
                <a:sym typeface="Courier New Bold" charset="0"/>
              </a:rPr>
              <a:t>75</a:t>
            </a:r>
            <a:endParaRPr lang="en-US" sz="1800" u="sng" dirty="0">
              <a:latin typeface="Courier New Bold" charset="0"/>
              <a:ea typeface="ヒラギノ角ゴ ProN W6" charset="0"/>
              <a:cs typeface="ヒラギノ角ゴ ProN W6" charset="0"/>
              <a:sym typeface="Courier New Bold" charset="0"/>
            </a:endParaRPr>
          </a:p>
        </p:txBody>
      </p:sp>
      <p:pic>
        <p:nvPicPr>
          <p:cNvPr id="4" name="Picture 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0616" y="1690688"/>
            <a:ext cx="20193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3990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bad solution</a:t>
            </a:r>
            <a:endParaRPr lang="en-US" dirty="0"/>
          </a:p>
        </p:txBody>
      </p:sp>
      <p:sp>
        <p:nvSpPr>
          <p:cNvPr id="3" name="Content Placeholder 2"/>
          <p:cNvSpPr>
            <a:spLocks noGrp="1"/>
          </p:cNvSpPr>
          <p:nvPr>
            <p:ph idx="1"/>
          </p:nvPr>
        </p:nvSpPr>
        <p:spPr/>
        <p:txBody>
          <a:bodyPr>
            <a:normAutofit fontScale="92500" lnSpcReduction="10000"/>
          </a:bodyPr>
          <a:lstStyle/>
          <a:p>
            <a:pPr marL="433387" lvl="1" indent="0">
              <a:buNone/>
              <a:defRPr/>
            </a:pPr>
            <a:r>
              <a:rPr lang="en-US" dirty="0">
                <a:latin typeface="Courier New" charset="0"/>
                <a:cs typeface="Courier New" charset="0"/>
                <a:sym typeface="Courier New" charset="0"/>
              </a:rPr>
              <a:t>l</a:t>
            </a:r>
            <a:r>
              <a:rPr lang="en-US" dirty="0" smtClean="0">
                <a:latin typeface="Courier New" charset="0"/>
                <a:cs typeface="Courier New" charset="0"/>
                <a:sym typeface="Courier New" charset="0"/>
              </a:rPr>
              <a:t>ines = open("</a:t>
            </a:r>
            <a:r>
              <a:rPr lang="en-US" dirty="0">
                <a:latin typeface="Courier New" charset="0"/>
                <a:cs typeface="Courier New" charset="0"/>
                <a:sym typeface="Courier New" charset="0"/>
              </a:rPr>
              <a:t>cities.txt</a:t>
            </a:r>
            <a:r>
              <a:rPr lang="en-US" dirty="0" smtClean="0">
                <a:latin typeface="Courier New" charset="0"/>
                <a:cs typeface="Courier New" charset="0"/>
                <a:sym typeface="Courier New" charset="0"/>
              </a:rPr>
              <a:t>").</a:t>
            </a:r>
            <a:r>
              <a:rPr lang="en-US" dirty="0" err="1" smtClean="0">
                <a:latin typeface="Courier New" charset="0"/>
                <a:cs typeface="Courier New" charset="0"/>
                <a:sym typeface="Courier New" charset="0"/>
              </a:rPr>
              <a:t>readlines</a:t>
            </a:r>
            <a:r>
              <a:rPr lang="en-US" dirty="0" smtClean="0">
                <a:latin typeface="Courier New" charset="0"/>
                <a:cs typeface="Courier New" charset="0"/>
                <a:sym typeface="Courier New" charset="0"/>
              </a:rPr>
              <a:t>()</a:t>
            </a:r>
          </a:p>
          <a:p>
            <a:pPr marL="433387" lvl="1" indent="0">
              <a:buNone/>
              <a:defRPr/>
            </a:pPr>
            <a:r>
              <a:rPr lang="en-US" dirty="0" smtClean="0">
                <a:latin typeface="Courier New Bold" charset="0"/>
                <a:cs typeface="Courier New Bold" charset="0"/>
                <a:sym typeface="Courier New Bold" charset="0"/>
              </a:rPr>
              <a:t>names = </a:t>
            </a:r>
            <a:r>
              <a:rPr lang="en-US" dirty="0">
                <a:latin typeface="Courier New Bold" charset="0"/>
                <a:cs typeface="Courier New Bold" charset="0"/>
                <a:sym typeface="Courier New Bold" charset="0"/>
              </a:rPr>
              <a:t>[0] * </a:t>
            </a:r>
            <a:r>
              <a:rPr lang="en-US" dirty="0" err="1">
                <a:latin typeface="Courier New Bold" charset="0"/>
                <a:cs typeface="Courier New Bold" charset="0"/>
                <a:sym typeface="Courier New Bold" charset="0"/>
              </a:rPr>
              <a:t>len</a:t>
            </a:r>
            <a:r>
              <a:rPr lang="en-US" dirty="0">
                <a:latin typeface="Courier New Bold" charset="0"/>
                <a:cs typeface="Courier New Bold" charset="0"/>
                <a:sym typeface="Courier New Bold" charset="0"/>
              </a:rPr>
              <a:t>(lines</a:t>
            </a:r>
            <a:r>
              <a:rPr lang="en-US" dirty="0" smtClean="0">
                <a:latin typeface="Courier New Bold" charset="0"/>
                <a:cs typeface="Courier New Bold" charset="0"/>
                <a:sym typeface="Courier New Bold" charset="0"/>
              </a:rPr>
              <a:t>)</a:t>
            </a:r>
            <a:endParaRPr lang="en-US" dirty="0">
              <a:latin typeface="Courier New" charset="0"/>
              <a:sym typeface="Courier New" charset="0"/>
            </a:endParaRPr>
          </a:p>
          <a:p>
            <a:pPr marL="433387" lvl="1" indent="0">
              <a:lnSpc>
                <a:spcPct val="80000"/>
              </a:lnSpc>
              <a:buNone/>
              <a:defRPr/>
            </a:pPr>
            <a:r>
              <a:rPr lang="en-US" dirty="0" err="1" smtClean="0">
                <a:latin typeface="Courier New Bold" charset="0"/>
                <a:cs typeface="Courier New Bold" charset="0"/>
                <a:sym typeface="Courier New Bold" charset="0"/>
              </a:rPr>
              <a:t>x_coords</a:t>
            </a:r>
            <a:r>
              <a:rPr lang="en-US" dirty="0" smtClean="0">
                <a:latin typeface="Courier New Bold" charset="0"/>
                <a:cs typeface="Courier New Bold" charset="0"/>
                <a:sym typeface="Courier New Bold" charset="0"/>
              </a:rPr>
              <a:t> </a:t>
            </a:r>
            <a:r>
              <a:rPr lang="en-US" dirty="0">
                <a:latin typeface="Courier New Bold" charset="0"/>
                <a:cs typeface="Courier New Bold" charset="0"/>
                <a:sym typeface="Courier New Bold" charset="0"/>
              </a:rPr>
              <a:t>= </a:t>
            </a:r>
            <a:r>
              <a:rPr lang="en-US" dirty="0" smtClean="0">
                <a:latin typeface="Courier New Bold" charset="0"/>
                <a:cs typeface="Courier New Bold" charset="0"/>
                <a:sym typeface="Courier New Bold" charset="0"/>
              </a:rPr>
              <a:t>[0] * </a:t>
            </a:r>
            <a:r>
              <a:rPr lang="en-US" dirty="0" err="1" smtClean="0">
                <a:latin typeface="Courier New Bold" charset="0"/>
                <a:cs typeface="Courier New Bold" charset="0"/>
                <a:sym typeface="Courier New Bold" charset="0"/>
              </a:rPr>
              <a:t>len</a:t>
            </a:r>
            <a:r>
              <a:rPr lang="en-US" dirty="0" smtClean="0">
                <a:latin typeface="Courier New Bold" charset="0"/>
                <a:cs typeface="Courier New Bold" charset="0"/>
                <a:sym typeface="Courier New Bold" charset="0"/>
              </a:rPr>
              <a:t>(lines)</a:t>
            </a:r>
            <a:endParaRPr lang="en-US" dirty="0">
              <a:latin typeface="Courier New Bold" charset="0"/>
              <a:ea typeface="ヒラギノ角ゴ ProN W6" charset="0"/>
              <a:cs typeface="ヒラギノ角ゴ ProN W6" charset="0"/>
              <a:sym typeface="Courier New Bold" charset="0"/>
            </a:endParaRPr>
          </a:p>
          <a:p>
            <a:pPr marL="433387" lvl="1" indent="0">
              <a:lnSpc>
                <a:spcPct val="80000"/>
              </a:lnSpc>
              <a:buNone/>
              <a:defRPr/>
            </a:pPr>
            <a:r>
              <a:rPr lang="en-US" dirty="0" err="1">
                <a:latin typeface="Courier New Bold" charset="0"/>
                <a:cs typeface="Courier New Bold" charset="0"/>
                <a:sym typeface="Courier New Bold" charset="0"/>
              </a:rPr>
              <a:t>y</a:t>
            </a:r>
            <a:r>
              <a:rPr lang="en-US" dirty="0" err="1" smtClean="0">
                <a:latin typeface="Courier New Bold" charset="0"/>
                <a:cs typeface="Courier New Bold" charset="0"/>
                <a:sym typeface="Courier New Bold" charset="0"/>
              </a:rPr>
              <a:t>_coords</a:t>
            </a:r>
            <a:r>
              <a:rPr lang="en-US" dirty="0" smtClean="0">
                <a:latin typeface="Courier New Bold" charset="0"/>
                <a:cs typeface="Courier New Bold" charset="0"/>
                <a:sym typeface="Courier New Bold" charset="0"/>
              </a:rPr>
              <a:t> </a:t>
            </a:r>
            <a:r>
              <a:rPr lang="en-US" dirty="0">
                <a:latin typeface="Courier New Bold" charset="0"/>
                <a:cs typeface="Courier New Bold" charset="0"/>
                <a:sym typeface="Courier New Bold" charset="0"/>
              </a:rPr>
              <a:t>= </a:t>
            </a:r>
            <a:r>
              <a:rPr lang="en-US" dirty="0" smtClean="0">
                <a:latin typeface="Courier New Bold" charset="0"/>
                <a:cs typeface="Courier New Bold" charset="0"/>
                <a:sym typeface="Courier New Bold" charset="0"/>
              </a:rPr>
              <a:t>[0] </a:t>
            </a:r>
            <a:r>
              <a:rPr lang="en-US" dirty="0">
                <a:latin typeface="Courier New Bold" charset="0"/>
                <a:cs typeface="Courier New Bold" charset="0"/>
                <a:sym typeface="Courier New Bold" charset="0"/>
              </a:rPr>
              <a:t>* </a:t>
            </a:r>
            <a:r>
              <a:rPr lang="en-US" dirty="0" err="1">
                <a:latin typeface="Courier New Bold" charset="0"/>
                <a:cs typeface="Courier New Bold" charset="0"/>
                <a:sym typeface="Courier New Bold" charset="0"/>
              </a:rPr>
              <a:t>len</a:t>
            </a:r>
            <a:r>
              <a:rPr lang="en-US" dirty="0">
                <a:latin typeface="Courier New Bold" charset="0"/>
                <a:cs typeface="Courier New Bold" charset="0"/>
                <a:sym typeface="Courier New Bold" charset="0"/>
              </a:rPr>
              <a:t>(lines)</a:t>
            </a:r>
            <a:endParaRPr lang="en-US" dirty="0">
              <a:latin typeface="Courier New Bold" charset="0"/>
              <a:ea typeface="ヒラギノ角ゴ ProN W6" charset="0"/>
              <a:cs typeface="ヒラギノ角ゴ ProN W6" charset="0"/>
              <a:sym typeface="Courier New Bold" charset="0"/>
            </a:endParaRPr>
          </a:p>
          <a:p>
            <a:pPr marL="433387" lvl="1" indent="0">
              <a:lnSpc>
                <a:spcPct val="80000"/>
              </a:lnSpc>
              <a:buNone/>
              <a:defRPr/>
            </a:pPr>
            <a:endParaRPr lang="en-US" sz="800" dirty="0">
              <a:latin typeface="Courier New" charset="0"/>
              <a:sym typeface="Courier New" charset="0"/>
            </a:endParaRPr>
          </a:p>
          <a:p>
            <a:pPr marL="433387" lvl="1" indent="0">
              <a:lnSpc>
                <a:spcPct val="80000"/>
              </a:lnSpc>
              <a:buNone/>
              <a:defRPr/>
            </a:pPr>
            <a:r>
              <a:rPr lang="en-US" dirty="0">
                <a:latin typeface="Courier New" charset="0"/>
                <a:cs typeface="Courier New" charset="0"/>
                <a:sym typeface="Courier New" charset="0"/>
              </a:rPr>
              <a:t>for </a:t>
            </a:r>
            <a:r>
              <a:rPr lang="en-US" dirty="0" err="1" smtClean="0">
                <a:latin typeface="Courier New" charset="0"/>
                <a:cs typeface="Courier New" charset="0"/>
                <a:sym typeface="Courier New" charset="0"/>
              </a:rPr>
              <a:t>i</a:t>
            </a:r>
            <a:r>
              <a:rPr lang="en-US" dirty="0" smtClean="0">
                <a:latin typeface="Courier New" charset="0"/>
                <a:cs typeface="Courier New" charset="0"/>
                <a:sym typeface="Courier New" charset="0"/>
              </a:rPr>
              <a:t> in range(0, </a:t>
            </a:r>
            <a:r>
              <a:rPr lang="en-US" dirty="0" err="1" smtClean="0">
                <a:latin typeface="Courier New" charset="0"/>
                <a:cs typeface="Courier New" charset="0"/>
                <a:sym typeface="Courier New" charset="0"/>
              </a:rPr>
              <a:t>len</a:t>
            </a:r>
            <a:r>
              <a:rPr lang="en-US" dirty="0" smtClean="0">
                <a:latin typeface="Courier New" charset="0"/>
                <a:cs typeface="Courier New" charset="0"/>
                <a:sym typeface="Courier New" charset="0"/>
              </a:rPr>
              <a:t>(lines)):</a:t>
            </a:r>
          </a:p>
          <a:p>
            <a:pPr marL="433387" lvl="1" indent="0">
              <a:lnSpc>
                <a:spcPct val="80000"/>
              </a:lnSpc>
              <a:buNone/>
              <a:defRPr/>
            </a:pPr>
            <a:r>
              <a:rPr lang="en-US" dirty="0">
                <a:latin typeface="Courier New" charset="0"/>
                <a:cs typeface="Courier New" charset="0"/>
                <a:sym typeface="Courier New" charset="0"/>
              </a:rPr>
              <a:t>	</a:t>
            </a:r>
            <a:r>
              <a:rPr lang="en-US" dirty="0" smtClean="0">
                <a:latin typeface="Courier New" charset="0"/>
                <a:cs typeface="Courier New" charset="0"/>
                <a:sym typeface="Courier New" charset="0"/>
              </a:rPr>
              <a:t> parts = lines[</a:t>
            </a:r>
            <a:r>
              <a:rPr lang="en-US" dirty="0" err="1" smtClean="0">
                <a:latin typeface="Courier New" charset="0"/>
                <a:cs typeface="Courier New" charset="0"/>
                <a:sym typeface="Courier New" charset="0"/>
              </a:rPr>
              <a:t>i</a:t>
            </a:r>
            <a:r>
              <a:rPr lang="en-US" dirty="0" smtClean="0">
                <a:latin typeface="Courier New" charset="0"/>
                <a:cs typeface="Courier New" charset="0"/>
                <a:sym typeface="Courier New" charset="0"/>
              </a:rPr>
              <a:t>].split()</a:t>
            </a:r>
          </a:p>
          <a:p>
            <a:pPr marL="433387" lvl="1" indent="0">
              <a:lnSpc>
                <a:spcPct val="80000"/>
              </a:lnSpc>
              <a:buNone/>
              <a:defRPr/>
            </a:pPr>
            <a:r>
              <a:rPr lang="en-US" dirty="0">
                <a:latin typeface="Courier New" charset="0"/>
                <a:cs typeface="Courier New" charset="0"/>
                <a:sym typeface="Courier New" charset="0"/>
              </a:rPr>
              <a:t>	</a:t>
            </a:r>
            <a:r>
              <a:rPr lang="en-US" dirty="0" smtClean="0">
                <a:latin typeface="Courier New" charset="0"/>
                <a:cs typeface="Courier New" charset="0"/>
                <a:sym typeface="Courier New" charset="0"/>
              </a:rPr>
              <a:t> </a:t>
            </a:r>
            <a:r>
              <a:rPr lang="en-US" dirty="0" smtClean="0">
                <a:latin typeface="Courier New Bold" charset="0"/>
                <a:cs typeface="Courier New Bold" charset="0"/>
                <a:sym typeface="Courier New Bold" charset="0"/>
              </a:rPr>
              <a:t>names[</a:t>
            </a:r>
            <a:r>
              <a:rPr lang="en-US" dirty="0" err="1" smtClean="0">
                <a:latin typeface="Courier New Bold" charset="0"/>
                <a:cs typeface="Courier New Bold" charset="0"/>
                <a:sym typeface="Courier New Bold" charset="0"/>
              </a:rPr>
              <a:t>i</a:t>
            </a:r>
            <a:r>
              <a:rPr lang="en-US" dirty="0">
                <a:latin typeface="Courier New Bold" charset="0"/>
                <a:cs typeface="Courier New Bold" charset="0"/>
                <a:sym typeface="Courier New Bold" charset="0"/>
              </a:rPr>
              <a:t>] = </a:t>
            </a:r>
            <a:r>
              <a:rPr lang="en-US" dirty="0" smtClean="0">
                <a:latin typeface="Courier New Bold" charset="0"/>
                <a:cs typeface="Courier New Bold" charset="0"/>
                <a:sym typeface="Courier New Bold" charset="0"/>
              </a:rPr>
              <a:t>parts[0]</a:t>
            </a:r>
            <a:endParaRPr lang="en-US" dirty="0">
              <a:latin typeface="Courier New" charset="0"/>
              <a:sym typeface="Courier New" charset="0"/>
            </a:endParaRPr>
          </a:p>
          <a:p>
            <a:pPr marL="433387" lvl="1" indent="0">
              <a:lnSpc>
                <a:spcPct val="80000"/>
              </a:lnSpc>
              <a:buNone/>
              <a:defRPr/>
            </a:pPr>
            <a:r>
              <a:rPr lang="en-US" dirty="0">
                <a:latin typeface="Courier New Bold" charset="0"/>
                <a:cs typeface="Courier New Bold" charset="0"/>
                <a:sym typeface="Courier New Bold" charset="0"/>
              </a:rPr>
              <a:t>    </a:t>
            </a:r>
            <a:r>
              <a:rPr lang="en-US" dirty="0" err="1" smtClean="0">
                <a:latin typeface="Courier New Bold" charset="0"/>
                <a:cs typeface="Courier New Bold" charset="0"/>
                <a:sym typeface="Courier New Bold" charset="0"/>
              </a:rPr>
              <a:t>x_coords</a:t>
            </a:r>
            <a:r>
              <a:rPr lang="en-US" dirty="0" smtClean="0">
                <a:latin typeface="Courier New Bold" charset="0"/>
                <a:cs typeface="Courier New Bold" charset="0"/>
                <a:sym typeface="Courier New Bold" charset="0"/>
              </a:rPr>
              <a:t>[</a:t>
            </a:r>
            <a:r>
              <a:rPr lang="en-US" dirty="0" err="1" smtClean="0">
                <a:latin typeface="Courier New Bold" charset="0"/>
                <a:cs typeface="Courier New Bold" charset="0"/>
                <a:sym typeface="Courier New Bold" charset="0"/>
              </a:rPr>
              <a:t>i</a:t>
            </a:r>
            <a:r>
              <a:rPr lang="en-US" dirty="0">
                <a:latin typeface="Courier New Bold" charset="0"/>
                <a:cs typeface="Courier New Bold" charset="0"/>
                <a:sym typeface="Courier New Bold" charset="0"/>
              </a:rPr>
              <a:t>] = </a:t>
            </a:r>
            <a:r>
              <a:rPr lang="en-US" dirty="0" smtClean="0">
                <a:latin typeface="Courier New Bold" charset="0"/>
                <a:cs typeface="Courier New Bold" charset="0"/>
                <a:sym typeface="Courier New Bold" charset="0"/>
              </a:rPr>
              <a:t>parts[1]   </a:t>
            </a:r>
            <a:r>
              <a:rPr lang="en-US" dirty="0" smtClean="0">
                <a:solidFill>
                  <a:srgbClr val="008080"/>
                </a:solidFill>
                <a:latin typeface="Courier New Bold" charset="0"/>
                <a:cs typeface="Courier New Bold" charset="0"/>
                <a:sym typeface="Courier New Bold" charset="0"/>
              </a:rPr>
              <a:t># </a:t>
            </a:r>
            <a:r>
              <a:rPr lang="en-US" dirty="0">
                <a:solidFill>
                  <a:srgbClr val="008080"/>
                </a:solidFill>
                <a:latin typeface="Courier New Bold" charset="0"/>
                <a:cs typeface="Courier New Bold" charset="0"/>
                <a:sym typeface="Courier New Bold" charset="0"/>
              </a:rPr>
              <a:t>read each city</a:t>
            </a:r>
            <a:endParaRPr lang="en-US" dirty="0">
              <a:solidFill>
                <a:srgbClr val="008080"/>
              </a:solidFill>
              <a:latin typeface="Courier New Bold" charset="0"/>
              <a:ea typeface="ヒラギノ角ゴ ProN W6" charset="0"/>
              <a:cs typeface="ヒラギノ角ゴ ProN W6" charset="0"/>
              <a:sym typeface="Courier New Bold" charset="0"/>
            </a:endParaRPr>
          </a:p>
          <a:p>
            <a:pPr marL="433387" lvl="1" indent="0">
              <a:lnSpc>
                <a:spcPct val="80000"/>
              </a:lnSpc>
              <a:buNone/>
              <a:defRPr/>
            </a:pPr>
            <a:r>
              <a:rPr lang="en-US" dirty="0" smtClean="0">
                <a:latin typeface="Courier New Bold" charset="0"/>
                <a:cs typeface="Courier New Bold" charset="0"/>
                <a:sym typeface="Courier New Bold" charset="0"/>
              </a:rPr>
              <a:t>    </a:t>
            </a:r>
            <a:r>
              <a:rPr lang="en-US" dirty="0" err="1" smtClean="0">
                <a:latin typeface="Courier New Bold" charset="0"/>
                <a:cs typeface="Courier New Bold" charset="0"/>
                <a:sym typeface="Courier New Bold" charset="0"/>
              </a:rPr>
              <a:t>y_coords</a:t>
            </a:r>
            <a:r>
              <a:rPr lang="en-US" dirty="0" smtClean="0">
                <a:latin typeface="Courier New Bold" charset="0"/>
                <a:cs typeface="Courier New Bold" charset="0"/>
                <a:sym typeface="Courier New Bold" charset="0"/>
              </a:rPr>
              <a:t>[</a:t>
            </a:r>
            <a:r>
              <a:rPr lang="en-US" dirty="0" err="1" smtClean="0">
                <a:latin typeface="Courier New Bold" charset="0"/>
                <a:cs typeface="Courier New Bold" charset="0"/>
                <a:sym typeface="Courier New Bold" charset="0"/>
              </a:rPr>
              <a:t>i</a:t>
            </a:r>
            <a:r>
              <a:rPr lang="en-US" dirty="0" smtClean="0">
                <a:latin typeface="Courier New Bold" charset="0"/>
                <a:cs typeface="Courier New Bold" charset="0"/>
                <a:sym typeface="Courier New Bold" charset="0"/>
              </a:rPr>
              <a:t>] = parts[2]</a:t>
            </a:r>
            <a:endParaRPr lang="en-US" dirty="0">
              <a:latin typeface="Courier New" charset="0"/>
              <a:sym typeface="Courier New" charset="0"/>
            </a:endParaRPr>
          </a:p>
          <a:p>
            <a:pPr marL="433387" lvl="1" indent="0">
              <a:lnSpc>
                <a:spcPct val="80000"/>
              </a:lnSpc>
              <a:buNone/>
              <a:defRPr/>
            </a:pPr>
            <a:r>
              <a:rPr lang="en-US" dirty="0">
                <a:latin typeface="Courier New" charset="0"/>
                <a:cs typeface="Courier New" charset="0"/>
                <a:sym typeface="Courier New" charset="0"/>
              </a:rPr>
              <a:t>...</a:t>
            </a:r>
            <a:endParaRPr lang="en-US" dirty="0">
              <a:latin typeface="Courier New" charset="0"/>
              <a:sym typeface="Courier New" charset="0"/>
            </a:endParaRPr>
          </a:p>
          <a:p>
            <a:pPr marL="679450" lvl="1">
              <a:lnSpc>
                <a:spcPct val="80000"/>
              </a:lnSpc>
              <a:defRPr/>
            </a:pPr>
            <a:endParaRPr lang="en-US" dirty="0">
              <a:latin typeface="Courier New" charset="0"/>
              <a:sym typeface="Courier New" charset="0"/>
            </a:endParaRPr>
          </a:p>
          <a:p>
            <a:pPr marL="679450" lvl="1">
              <a:defRPr/>
            </a:pPr>
            <a:r>
              <a:rPr lang="en-US" dirty="0">
                <a:latin typeface="Verdana Bold" charset="0"/>
                <a:cs typeface="Verdana Bold" charset="0"/>
                <a:sym typeface="Verdana Bold" charset="0"/>
              </a:rPr>
              <a:t>parallel </a:t>
            </a:r>
            <a:r>
              <a:rPr lang="en-US" dirty="0" smtClean="0">
                <a:latin typeface="Verdana Bold" charset="0"/>
                <a:cs typeface="Verdana Bold" charset="0"/>
                <a:sym typeface="Verdana Bold" charset="0"/>
              </a:rPr>
              <a:t>lists</a:t>
            </a:r>
            <a:r>
              <a:rPr lang="en-US" dirty="0" smtClean="0"/>
              <a:t>: </a:t>
            </a:r>
            <a:r>
              <a:rPr lang="en-US" dirty="0"/>
              <a:t>2+ </a:t>
            </a:r>
            <a:r>
              <a:rPr lang="en-US" dirty="0" smtClean="0"/>
              <a:t>lists with </a:t>
            </a:r>
            <a:r>
              <a:rPr lang="en-US" dirty="0"/>
              <a:t>related data at same indexes.</a:t>
            </a:r>
          </a:p>
          <a:p>
            <a:pPr marL="954088" lvl="2">
              <a:defRPr/>
            </a:pPr>
            <a:r>
              <a:rPr lang="en-US" dirty="0"/>
              <a:t>Considered poor style.</a:t>
            </a:r>
          </a:p>
        </p:txBody>
      </p:sp>
    </p:spTree>
    <p:extLst>
      <p:ext uri="{BB962C8B-B14F-4D97-AF65-F5344CB8AC3E}">
        <p14:creationId xmlns:p14="http://schemas.microsoft.com/office/powerpoint/2010/main" val="629787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r>
              <a:rPr lang="en-US" dirty="0" smtClean="0"/>
              <a:t>The data in this problem is a set of points.</a:t>
            </a:r>
          </a:p>
          <a:p>
            <a:endParaRPr lang="en-US" dirty="0"/>
          </a:p>
          <a:p>
            <a:r>
              <a:rPr lang="en-US" dirty="0" smtClean="0"/>
              <a:t>It would be better stored together</a:t>
            </a:r>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0182" y="1949066"/>
            <a:ext cx="20193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706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Tuples</a:t>
            </a:r>
            <a:endParaRPr lang="en-US" dirty="0"/>
          </a:p>
        </p:txBody>
      </p:sp>
      <p:sp>
        <p:nvSpPr>
          <p:cNvPr id="3" name="Content Placeholder 2"/>
          <p:cNvSpPr>
            <a:spLocks noGrp="1"/>
          </p:cNvSpPr>
          <p:nvPr>
            <p:ph idx="1"/>
          </p:nvPr>
        </p:nvSpPr>
        <p:spPr/>
        <p:txBody>
          <a:bodyPr/>
          <a:lstStyle/>
          <a:p>
            <a:r>
              <a:rPr lang="en-US" dirty="0"/>
              <a:t>A</a:t>
            </a:r>
            <a:r>
              <a:rPr lang="en-US" dirty="0" smtClean="0"/>
              <a:t> sequence similar to a list but it </a:t>
            </a:r>
            <a:r>
              <a:rPr lang="en-US" b="1" dirty="0" smtClean="0"/>
              <a:t>cannot be altered</a:t>
            </a:r>
          </a:p>
          <a:p>
            <a:r>
              <a:rPr lang="en-US" dirty="0"/>
              <a:t>G</a:t>
            </a:r>
            <a:r>
              <a:rPr lang="en-US" dirty="0" smtClean="0"/>
              <a:t>ood for storing related data</a:t>
            </a:r>
          </a:p>
          <a:p>
            <a:pPr lvl="1"/>
            <a:r>
              <a:rPr lang="en-US" dirty="0" smtClean="0"/>
              <a:t>We mainly store the same </a:t>
            </a:r>
            <a:r>
              <a:rPr lang="en-US" b="1" dirty="0" smtClean="0"/>
              <a:t>type</a:t>
            </a:r>
            <a:r>
              <a:rPr lang="en-US" dirty="0" smtClean="0"/>
              <a:t> of data in a list </a:t>
            </a:r>
          </a:p>
          <a:p>
            <a:pPr lvl="1"/>
            <a:r>
              <a:rPr lang="en-US" dirty="0" smtClean="0"/>
              <a:t>We usually store related things in tuples </a:t>
            </a:r>
          </a:p>
          <a:p>
            <a:pPr lvl="1"/>
            <a:endParaRPr lang="en-US" dirty="0"/>
          </a:p>
          <a:p>
            <a:r>
              <a:rPr lang="en-US" dirty="0" smtClean="0"/>
              <a:t>Creating tuples</a:t>
            </a:r>
          </a:p>
          <a:p>
            <a:pPr marL="0" indent="0">
              <a:buNone/>
            </a:pPr>
            <a:r>
              <a:rPr lang="en-US" b="1" dirty="0" smtClean="0">
                <a:cs typeface="Courier New" panose="02070309020205020404" pitchFamily="49" charset="0"/>
              </a:rPr>
              <a:t>	name </a:t>
            </a:r>
            <a:r>
              <a:rPr lang="en-US" dirty="0" smtClean="0">
                <a:latin typeface="Courier New" panose="02070309020205020404" pitchFamily="49" charset="0"/>
                <a:cs typeface="Courier New" panose="02070309020205020404" pitchFamily="49" charset="0"/>
              </a:rPr>
              <a:t>= (</a:t>
            </a:r>
            <a:r>
              <a:rPr lang="en-US" b="1" dirty="0" smtClean="0">
                <a:cs typeface="Courier New" panose="02070309020205020404" pitchFamily="49" charset="0"/>
              </a:rPr>
              <a:t>data</a:t>
            </a:r>
            <a:r>
              <a:rPr lang="en-US" dirty="0" smtClean="0">
                <a:latin typeface="Courier New" panose="02070309020205020404" pitchFamily="49" charset="0"/>
                <a:cs typeface="Courier New" panose="02070309020205020404" pitchFamily="49" charset="0"/>
              </a:rPr>
              <a:t>, </a:t>
            </a:r>
            <a:r>
              <a:rPr lang="en-US" b="1" dirty="0" err="1" smtClean="0">
                <a:cs typeface="Courier New" panose="02070309020205020404" pitchFamily="49" charset="0"/>
              </a:rPr>
              <a:t>other_data</a:t>
            </a:r>
            <a:r>
              <a:rPr lang="en-US" dirty="0" smtClean="0">
                <a:latin typeface="Courier New" panose="02070309020205020404" pitchFamily="49" charset="0"/>
                <a:cs typeface="Courier New" panose="02070309020205020404" pitchFamily="49" charset="0"/>
              </a:rPr>
              <a:t>, … , </a:t>
            </a:r>
            <a:r>
              <a:rPr lang="en-US" b="1" dirty="0" err="1" smtClean="0">
                <a:cs typeface="Courier New" panose="02070309020205020404" pitchFamily="49" charset="0"/>
              </a:rPr>
              <a:t>last_data</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0" indent="0">
              <a:buNone/>
            </a:pPr>
            <a:r>
              <a:rPr lang="en-US" dirty="0" smtClean="0">
                <a:latin typeface="Courier New" panose="02070309020205020404" pitchFamily="49" charset="0"/>
                <a:cs typeface="Courier New" panose="02070309020205020404" pitchFamily="49" charset="0"/>
              </a:rPr>
              <a:t>	tuple = ("Tucson", 80, 90)</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6354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tuples</a:t>
            </a:r>
            <a:endParaRPr lang="en-US" dirty="0"/>
          </a:p>
        </p:txBody>
      </p:sp>
      <p:sp>
        <p:nvSpPr>
          <p:cNvPr id="3" name="Content Placeholder 2"/>
          <p:cNvSpPr>
            <a:spLocks noGrp="1"/>
          </p:cNvSpPr>
          <p:nvPr>
            <p:ph idx="1"/>
          </p:nvPr>
        </p:nvSpPr>
        <p:spPr/>
        <p:txBody>
          <a:bodyPr/>
          <a:lstStyle/>
          <a:p>
            <a:r>
              <a:rPr lang="en-US" dirty="0" smtClean="0"/>
              <a:t>You can access elements using [] notation, just like lists and strings</a:t>
            </a:r>
          </a:p>
          <a:p>
            <a:pPr marL="457200" lvl="1" indent="0">
              <a:buNone/>
            </a:pPr>
            <a:r>
              <a:rPr lang="en-US" sz="2200" dirty="0" smtClean="0">
                <a:latin typeface="Courier New" panose="02070309020205020404" pitchFamily="49" charset="0"/>
                <a:cs typeface="Courier New" panose="02070309020205020404" pitchFamily="49" charset="0"/>
              </a:rPr>
              <a:t>tuple = ("Tucson", 80, 90)</a:t>
            </a:r>
          </a:p>
          <a:p>
            <a:pPr marL="457200" lvl="1" indent="0">
              <a:buNone/>
            </a:pPr>
            <a:r>
              <a:rPr lang="en-US" sz="2200" dirty="0" smtClean="0">
                <a:latin typeface="Courier New" panose="02070309020205020404" pitchFamily="49" charset="0"/>
                <a:cs typeface="Courier New" panose="02070309020205020404" pitchFamily="49" charset="0"/>
              </a:rPr>
              <a:t>low = tuple[1]</a:t>
            </a:r>
          </a:p>
          <a:p>
            <a:pPr marL="457200" lvl="1" indent="0">
              <a:buNone/>
            </a:pPr>
            <a:endParaRPr lang="en-US" dirty="0"/>
          </a:p>
          <a:p>
            <a:r>
              <a:rPr lang="en-US" dirty="0" smtClean="0"/>
              <a:t>You cannot update a tuple! </a:t>
            </a:r>
            <a:endParaRPr lang="en-US" dirty="0"/>
          </a:p>
          <a:p>
            <a:pPr lvl="1"/>
            <a:r>
              <a:rPr lang="en-US" dirty="0" smtClean="0"/>
              <a:t>Tuples are immutable</a:t>
            </a:r>
          </a:p>
          <a:p>
            <a:endParaRPr lang="en-US" dirty="0" smtClean="0"/>
          </a:p>
          <a:p>
            <a:r>
              <a:rPr lang="en-US" dirty="0" smtClean="0"/>
              <a:t>You can loop through tuples</a:t>
            </a:r>
          </a:p>
          <a:p>
            <a:pPr marL="0" indent="0">
              <a:buNone/>
            </a:pPr>
            <a:r>
              <a:rPr lang="en-US" dirty="0"/>
              <a:t> </a:t>
            </a:r>
            <a:r>
              <a:rPr lang="en-US" dirty="0" smtClean="0"/>
              <a:t>  the same as lists</a:t>
            </a:r>
            <a:endParaRPr lang="en-US" dirty="0"/>
          </a:p>
          <a:p>
            <a:pPr lvl="1"/>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393636641"/>
              </p:ext>
            </p:extLst>
          </p:nvPr>
        </p:nvGraphicFramePr>
        <p:xfrm>
          <a:off x="5687367" y="2726695"/>
          <a:ext cx="5817996" cy="3647440"/>
        </p:xfrm>
        <a:graphic>
          <a:graphicData uri="http://schemas.openxmlformats.org/drawingml/2006/table">
            <a:tbl>
              <a:tblPr/>
              <a:tblGrid>
                <a:gridCol w="1099548"/>
                <a:gridCol w="2256602"/>
                <a:gridCol w="2461846"/>
              </a:tblGrid>
              <a:tr h="0">
                <a:tc>
                  <a:txBody>
                    <a:bodyPr/>
                    <a:lstStyle/>
                    <a:p>
                      <a:pPr fontAlgn="t"/>
                      <a:r>
                        <a:rPr lang="en-US" b="1" dirty="0" smtClean="0">
                          <a:effectLst/>
                        </a:rPr>
                        <a:t>operation</a:t>
                      </a:r>
                      <a:endParaRPr lang="en-US" b="1" dirty="0">
                        <a:effectLst/>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b="1" dirty="0" smtClean="0">
                          <a:effectLst/>
                        </a:rPr>
                        <a:t>call</a:t>
                      </a:r>
                      <a:endParaRPr lang="en-US" b="1" dirty="0">
                        <a:effectLst/>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b="1" dirty="0" smtClean="0">
                          <a:effectLst/>
                        </a:rPr>
                        <a:t>result</a:t>
                      </a:r>
                      <a:endParaRPr lang="en-US" b="1" dirty="0">
                        <a:effectLst/>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b="1" dirty="0" err="1" smtClean="0">
                          <a:effectLst/>
                          <a:latin typeface="Courier New" panose="02070309020205020404" pitchFamily="49" charset="0"/>
                          <a:cs typeface="Courier New" panose="02070309020205020404" pitchFamily="49" charset="0"/>
                        </a:rPr>
                        <a:t>len</a:t>
                      </a:r>
                      <a:r>
                        <a:rPr lang="en-US" b="1" dirty="0" smtClean="0">
                          <a:effectLst/>
                          <a:latin typeface="Courier New" panose="02070309020205020404" pitchFamily="49" charset="0"/>
                          <a:cs typeface="Courier New" panose="02070309020205020404" pitchFamily="49" charset="0"/>
                        </a:rPr>
                        <a:t>()</a:t>
                      </a:r>
                      <a:endParaRPr lang="en-US" b="1"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err="1" smtClean="0">
                          <a:effectLst/>
                          <a:latin typeface="Courier New" panose="02070309020205020404" pitchFamily="49" charset="0"/>
                          <a:cs typeface="Courier New" panose="02070309020205020404" pitchFamily="49" charset="0"/>
                        </a:rPr>
                        <a:t>len</a:t>
                      </a:r>
                      <a:r>
                        <a:rPr lang="en-US" sz="1600" dirty="0">
                          <a:effectLst/>
                          <a:latin typeface="Courier New" panose="02070309020205020404" pitchFamily="49" charset="0"/>
                          <a:cs typeface="Courier New" panose="02070309020205020404" pitchFamily="49" charset="0"/>
                        </a:rPr>
                        <a:t>((1, 2, 3))</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a:effectLst/>
                          <a:latin typeface="Courier New" panose="02070309020205020404" pitchFamily="49" charset="0"/>
                          <a:cs typeface="Courier New" panose="02070309020205020404" pitchFamily="49" charset="0"/>
                        </a:rPr>
                        <a:t>3</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b="1" dirty="0" smtClean="0">
                          <a:effectLst/>
                          <a:latin typeface="Courier New" panose="02070309020205020404" pitchFamily="49" charset="0"/>
                          <a:cs typeface="Courier New" panose="02070309020205020404" pitchFamily="49" charset="0"/>
                        </a:rPr>
                        <a:t>+ </a:t>
                      </a:r>
                      <a:endParaRPr lang="en-US" b="1"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a:effectLst/>
                          <a:latin typeface="Courier New" panose="02070309020205020404" pitchFamily="49" charset="0"/>
                          <a:cs typeface="Courier New" panose="02070309020205020404" pitchFamily="49" charset="0"/>
                        </a:rPr>
                        <a:t>(1, 2, 3) + </a:t>
                      </a:r>
                      <a:endParaRPr lang="en-US" sz="1600" dirty="0" smtClean="0">
                        <a:effectLst/>
                        <a:latin typeface="Courier New" panose="02070309020205020404" pitchFamily="49" charset="0"/>
                        <a:cs typeface="Courier New" panose="02070309020205020404" pitchFamily="49" charset="0"/>
                      </a:endParaRPr>
                    </a:p>
                    <a:p>
                      <a:pPr fontAlgn="t"/>
                      <a:r>
                        <a:rPr lang="en-US" sz="1600" dirty="0" smtClean="0">
                          <a:effectLst/>
                          <a:latin typeface="Courier New" panose="02070309020205020404" pitchFamily="49" charset="0"/>
                          <a:cs typeface="Courier New" panose="02070309020205020404" pitchFamily="49" charset="0"/>
                        </a:rPr>
                        <a:t>(</a:t>
                      </a:r>
                      <a:r>
                        <a:rPr lang="en-US" sz="1600" dirty="0">
                          <a:effectLst/>
                          <a:latin typeface="Courier New" panose="02070309020205020404" pitchFamily="49" charset="0"/>
                          <a:cs typeface="Courier New" panose="02070309020205020404" pitchFamily="49" charset="0"/>
                        </a:rPr>
                        <a:t>4, 5, 6)</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a:effectLst/>
                          <a:latin typeface="Courier New" panose="02070309020205020404" pitchFamily="49" charset="0"/>
                          <a:cs typeface="Courier New" panose="02070309020205020404" pitchFamily="49" charset="0"/>
                        </a:rPr>
                        <a:t>(1, 2, 3, 4, 5, 6)</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b="1" dirty="0" smtClean="0">
                          <a:effectLst/>
                          <a:latin typeface="Courier New" panose="02070309020205020404" pitchFamily="49" charset="0"/>
                          <a:cs typeface="Courier New" panose="02070309020205020404" pitchFamily="49" charset="0"/>
                        </a:rPr>
                        <a:t>*</a:t>
                      </a:r>
                      <a:endParaRPr lang="en-US" b="1"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a:effectLst/>
                          <a:latin typeface="Courier New" panose="02070309020205020404" pitchFamily="49" charset="0"/>
                          <a:cs typeface="Courier New" panose="02070309020205020404" pitchFamily="49" charset="0"/>
                        </a:rPr>
                        <a:t>('Hi!',) * 4</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a:effectLst/>
                          <a:latin typeface="Courier New" panose="02070309020205020404" pitchFamily="49" charset="0"/>
                          <a:cs typeface="Courier New" panose="02070309020205020404" pitchFamily="49" charset="0"/>
                        </a:rPr>
                        <a:t>('Hi!', 'Hi!', 'Hi!', 'Hi!')</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b="1" dirty="0" smtClean="0">
                          <a:effectLst/>
                          <a:latin typeface="Courier New" panose="02070309020205020404" pitchFamily="49" charset="0"/>
                          <a:cs typeface="Courier New" panose="02070309020205020404" pitchFamily="49" charset="0"/>
                        </a:rPr>
                        <a:t>in</a:t>
                      </a:r>
                      <a:endParaRPr lang="en-US" b="1"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a:effectLst/>
                          <a:latin typeface="Courier New" panose="02070309020205020404" pitchFamily="49" charset="0"/>
                          <a:cs typeface="Courier New" panose="02070309020205020404" pitchFamily="49" charset="0"/>
                        </a:rPr>
                        <a:t>3 in (1, 2, 3)</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a:effectLst/>
                          <a:latin typeface="Courier New" panose="02070309020205020404" pitchFamily="49" charset="0"/>
                          <a:cs typeface="Courier New" panose="02070309020205020404" pitchFamily="49" charset="0"/>
                        </a:rPr>
                        <a:t>True</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b="1" dirty="0" smtClean="0">
                          <a:effectLst/>
                          <a:latin typeface="Courier New" panose="02070309020205020404" pitchFamily="49" charset="0"/>
                          <a:cs typeface="Courier New" panose="02070309020205020404" pitchFamily="49" charset="0"/>
                        </a:rPr>
                        <a:t>for</a:t>
                      </a:r>
                      <a:endParaRPr lang="en-US" b="1"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a:effectLst/>
                          <a:latin typeface="Courier New" panose="02070309020205020404" pitchFamily="49" charset="0"/>
                          <a:cs typeface="Courier New" panose="02070309020205020404" pitchFamily="49" charset="0"/>
                        </a:rPr>
                        <a:t>for x in (</a:t>
                      </a:r>
                      <a:r>
                        <a:rPr lang="en-US" sz="1600" dirty="0" smtClean="0">
                          <a:effectLst/>
                          <a:latin typeface="Courier New" panose="02070309020205020404" pitchFamily="49" charset="0"/>
                          <a:cs typeface="Courier New" panose="02070309020205020404" pitchFamily="49" charset="0"/>
                        </a:rPr>
                        <a:t>1,2,3</a:t>
                      </a:r>
                      <a:r>
                        <a:rPr lang="en-US" sz="1600" dirty="0">
                          <a:effectLst/>
                          <a:latin typeface="Courier New" panose="02070309020205020404" pitchFamily="49" charset="0"/>
                          <a:cs typeface="Courier New" panose="02070309020205020404" pitchFamily="49" charset="0"/>
                        </a:rPr>
                        <a:t>): </a:t>
                      </a:r>
                      <a:r>
                        <a:rPr lang="en-US" sz="1600" dirty="0" smtClean="0">
                          <a:effectLst/>
                          <a:latin typeface="Courier New" panose="02070309020205020404" pitchFamily="49" charset="0"/>
                          <a:cs typeface="Courier New" panose="02070309020205020404" pitchFamily="49" charset="0"/>
                        </a:rPr>
                        <a:t> </a:t>
                      </a:r>
                    </a:p>
                    <a:p>
                      <a:pPr fontAlgn="t"/>
                      <a:r>
                        <a:rPr lang="en-US" sz="1600" baseline="0" dirty="0" smtClean="0">
                          <a:effectLst/>
                          <a:latin typeface="Courier New" panose="02070309020205020404" pitchFamily="49" charset="0"/>
                          <a:cs typeface="Courier New" panose="02070309020205020404" pitchFamily="49" charset="0"/>
                        </a:rPr>
                        <a:t>    </a:t>
                      </a:r>
                      <a:r>
                        <a:rPr lang="en-US" sz="1600" dirty="0" smtClean="0">
                          <a:effectLst/>
                          <a:latin typeface="Courier New" panose="02070309020205020404" pitchFamily="49" charset="0"/>
                          <a:cs typeface="Courier New" panose="02070309020205020404" pitchFamily="49" charset="0"/>
                        </a:rPr>
                        <a:t>print </a:t>
                      </a:r>
                      <a:r>
                        <a:rPr lang="en-US" sz="1600" dirty="0">
                          <a:effectLst/>
                          <a:latin typeface="Courier New" panose="02070309020205020404" pitchFamily="49" charset="0"/>
                          <a:cs typeface="Courier New" panose="02070309020205020404" pitchFamily="49" charset="0"/>
                        </a:rPr>
                        <a:t>x,</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a:effectLst/>
                          <a:latin typeface="Courier New" panose="02070309020205020404" pitchFamily="49" charset="0"/>
                          <a:cs typeface="Courier New" panose="02070309020205020404" pitchFamily="49" charset="0"/>
                        </a:rPr>
                        <a:t>1 2 3</a:t>
                      </a: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b="1" dirty="0" smtClean="0">
                          <a:effectLst/>
                          <a:latin typeface="Courier New" panose="02070309020205020404" pitchFamily="49" charset="0"/>
                          <a:cs typeface="Courier New" panose="02070309020205020404" pitchFamily="49" charset="0"/>
                        </a:rPr>
                        <a:t>min()</a:t>
                      </a:r>
                      <a:endParaRPr lang="en-US" b="1"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smtClean="0">
                          <a:effectLst/>
                          <a:latin typeface="Courier New" panose="02070309020205020404" pitchFamily="49" charset="0"/>
                          <a:cs typeface="Courier New" panose="02070309020205020404" pitchFamily="49" charset="0"/>
                        </a:rPr>
                        <a:t>min((1, 3))</a:t>
                      </a:r>
                      <a:endParaRPr lang="en-US" sz="1600"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smtClean="0">
                          <a:effectLst/>
                          <a:latin typeface="Courier New" panose="02070309020205020404" pitchFamily="49" charset="0"/>
                          <a:cs typeface="Courier New" panose="02070309020205020404" pitchFamily="49" charset="0"/>
                        </a:rPr>
                        <a:t>1</a:t>
                      </a:r>
                      <a:endParaRPr lang="en-US" sz="1600"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en-US" b="1" dirty="0" smtClean="0">
                          <a:effectLst/>
                          <a:latin typeface="Courier New" panose="02070309020205020404" pitchFamily="49" charset="0"/>
                          <a:cs typeface="Courier New" panose="02070309020205020404" pitchFamily="49" charset="0"/>
                        </a:rPr>
                        <a:t>max()</a:t>
                      </a:r>
                      <a:endParaRPr lang="en-US" b="1"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smtClean="0">
                          <a:effectLst/>
                          <a:latin typeface="Courier New" panose="02070309020205020404" pitchFamily="49" charset="0"/>
                          <a:cs typeface="Courier New" panose="02070309020205020404" pitchFamily="49" charset="0"/>
                        </a:rPr>
                        <a:t>max((1,</a:t>
                      </a:r>
                      <a:r>
                        <a:rPr lang="en-US" sz="1600" baseline="0" dirty="0" smtClean="0">
                          <a:effectLst/>
                          <a:latin typeface="Courier New" panose="02070309020205020404" pitchFamily="49" charset="0"/>
                          <a:cs typeface="Courier New" panose="02070309020205020404" pitchFamily="49" charset="0"/>
                        </a:rPr>
                        <a:t> 3))</a:t>
                      </a:r>
                      <a:endParaRPr lang="en-US" sz="1600"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en-US" sz="1600" dirty="0" smtClean="0">
                          <a:effectLst/>
                          <a:latin typeface="Courier New" panose="02070309020205020404" pitchFamily="49" charset="0"/>
                          <a:cs typeface="Courier New" panose="02070309020205020404" pitchFamily="49" charset="0"/>
                        </a:rPr>
                        <a:t>3</a:t>
                      </a:r>
                      <a:endParaRPr lang="en-US" sz="1600" dirty="0">
                        <a:effectLst/>
                        <a:latin typeface="Courier New" panose="02070309020205020404" pitchFamily="49" charset="0"/>
                        <a:cs typeface="Courier New" panose="02070309020205020404" pitchFamily="49" charset="0"/>
                      </a:endParaRPr>
                    </a:p>
                  </a:txBody>
                  <a:tcPr marL="50800" marR="508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10109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854</Words>
  <Application>Microsoft Office PowerPoint</Application>
  <PresentationFormat>Widescreen</PresentationFormat>
  <Paragraphs>136</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Calibri Light</vt:lpstr>
      <vt:lpstr>Courier New</vt:lpstr>
      <vt:lpstr>Courier New Bold</vt:lpstr>
      <vt:lpstr>Verdana Bold</vt:lpstr>
      <vt:lpstr>ヒラギノ角ゴ ProN W6</vt:lpstr>
      <vt:lpstr>Office Theme</vt:lpstr>
      <vt:lpstr>CSc 110, Autumn 2016</vt:lpstr>
      <vt:lpstr>Black box testing example</vt:lpstr>
      <vt:lpstr>What should you test?</vt:lpstr>
      <vt:lpstr>White box testing example</vt:lpstr>
      <vt:lpstr>A programming problem</vt:lpstr>
      <vt:lpstr>A bad solution</vt:lpstr>
      <vt:lpstr>Observations</vt:lpstr>
      <vt:lpstr>Tuples</vt:lpstr>
      <vt:lpstr>Using tuples</vt:lpstr>
      <vt:lpstr>Days till</vt:lpstr>
      <vt:lpstr>Days till solution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110, Autumn 2016</dc:title>
  <dc:creator>allison</dc:creator>
  <cp:lastModifiedBy>allison</cp:lastModifiedBy>
  <cp:revision>8</cp:revision>
  <dcterms:created xsi:type="dcterms:W3CDTF">2016-10-06T23:13:03Z</dcterms:created>
  <dcterms:modified xsi:type="dcterms:W3CDTF">2016-10-17T03:04:36Z</dcterms:modified>
</cp:coreProperties>
</file>