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7" r:id="rId2"/>
    <p:sldId id="259" r:id="rId3"/>
    <p:sldId id="276" r:id="rId4"/>
    <p:sldId id="277" r:id="rId5"/>
    <p:sldId id="278" r:id="rId6"/>
    <p:sldId id="262" r:id="rId7"/>
    <p:sldId id="263" r:id="rId8"/>
    <p:sldId id="268" r:id="rId9"/>
    <p:sldId id="269" r:id="rId10"/>
    <p:sldId id="270" r:id="rId11"/>
    <p:sldId id="271" r:id="rId12"/>
    <p:sldId id="272" r:id="rId13"/>
    <p:sldId id="274" r:id="rId14"/>
    <p:sldId id="275" r:id="rId15"/>
    <p:sldId id="261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776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DE0B47-4D80-4395-94B9-4A07AF613027}" type="datetimeFigureOut">
              <a:rPr lang="en-US" smtClean="0"/>
              <a:t>12/1/2016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595256-5D18-4F1C-BA5A-5BD7F8E5A5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7433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3F6B7E91-157D-4CA5-B650-B9BC25941D9A}" type="slidenum">
              <a:rPr 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9</a:t>
            </a:fld>
            <a:endParaRPr lang="en-US" smtClean="0">
              <a:latin typeface="Arial" panose="020B0604020202020204" pitchFamily="34" charset="0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5703573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CDCFC-3774-4204-81F0-587C127C3F5E}" type="datetimeFigureOut">
              <a:rPr lang="en-US" smtClean="0"/>
              <a:t>12/1/2016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81EAA-AF0A-4C2F-8598-FB5B787D39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23138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CDCFC-3774-4204-81F0-587C127C3F5E}" type="datetimeFigureOut">
              <a:rPr lang="en-US" smtClean="0"/>
              <a:t>12/1/2016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81EAA-AF0A-4C2F-8598-FB5B787D39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32465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CDCFC-3774-4204-81F0-587C127C3F5E}" type="datetimeFigureOut">
              <a:rPr lang="en-US" smtClean="0"/>
              <a:t>12/1/2016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81EAA-AF0A-4C2F-8598-FB5B787D39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06306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CDCFC-3774-4204-81F0-587C127C3F5E}" type="datetimeFigureOut">
              <a:rPr lang="en-US" smtClean="0"/>
              <a:t>12/1/2016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81EAA-AF0A-4C2F-8598-FB5B787D39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58367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CDCFC-3774-4204-81F0-587C127C3F5E}" type="datetimeFigureOut">
              <a:rPr lang="en-US" smtClean="0"/>
              <a:t>12/1/2016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81EAA-AF0A-4C2F-8598-FB5B787D39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01474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CDCFC-3774-4204-81F0-587C127C3F5E}" type="datetimeFigureOut">
              <a:rPr lang="en-US" smtClean="0"/>
              <a:t>12/1/2016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81EAA-AF0A-4C2F-8598-FB5B787D39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1292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CDCFC-3774-4204-81F0-587C127C3F5E}" type="datetimeFigureOut">
              <a:rPr lang="en-US" smtClean="0"/>
              <a:t>12/1/2016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81EAA-AF0A-4C2F-8598-FB5B787D39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03014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CDCFC-3774-4204-81F0-587C127C3F5E}" type="datetimeFigureOut">
              <a:rPr lang="en-US" smtClean="0"/>
              <a:t>12/1/2016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81EAA-AF0A-4C2F-8598-FB5B787D39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6070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CDCFC-3774-4204-81F0-587C127C3F5E}" type="datetimeFigureOut">
              <a:rPr lang="en-US" smtClean="0"/>
              <a:t>12/1/2016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81EAA-AF0A-4C2F-8598-FB5B787D39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83616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CDCFC-3774-4204-81F0-587C127C3F5E}" type="datetimeFigureOut">
              <a:rPr lang="en-US" smtClean="0"/>
              <a:t>12/1/2016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81EAA-AF0A-4C2F-8598-FB5B787D39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9890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CDCFC-3774-4204-81F0-587C127C3F5E}" type="datetimeFigureOut">
              <a:rPr lang="en-US" smtClean="0"/>
              <a:t>12/1/2016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81EAA-AF0A-4C2F-8598-FB5B787D39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4186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ECDCFC-3774-4204-81F0-587C127C3F5E}" type="datetimeFigureOut">
              <a:rPr lang="en-US" smtClean="0"/>
              <a:t>12/1/2016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981EAA-AF0A-4C2F-8598-FB5B787D3990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-56321"/>
            <a:ext cx="12192000" cy="34787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410129"/>
            <a:ext cx="12192000" cy="669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6791050"/>
            <a:ext cx="12192000" cy="669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2531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ctrTitle"/>
          </p:nvPr>
        </p:nvSpPr>
        <p:spPr>
          <a:xfrm>
            <a:off x="2209800" y="534989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sz="7200" dirty="0" err="1" smtClean="0"/>
              <a:t>CSc</a:t>
            </a:r>
            <a:r>
              <a:rPr lang="en-US" sz="7200" dirty="0" smtClean="0"/>
              <a:t> 110, Autumn 2016</a:t>
            </a:r>
            <a:endParaRPr lang="en-US" sz="7200" dirty="0"/>
          </a:p>
        </p:txBody>
      </p:sp>
      <p:sp>
        <p:nvSpPr>
          <p:cNvPr id="4099" name="Subtitle 2"/>
          <p:cNvSpPr>
            <a:spLocks noGrp="1"/>
          </p:cNvSpPr>
          <p:nvPr>
            <p:ph type="subTitle" idx="1"/>
          </p:nvPr>
        </p:nvSpPr>
        <p:spPr>
          <a:xfrm>
            <a:off x="2209800" y="1935163"/>
            <a:ext cx="7772400" cy="1752600"/>
          </a:xfrm>
        </p:spPr>
        <p:txBody>
          <a:bodyPr/>
          <a:lstStyle/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en-US" sz="2800" dirty="0">
                <a:solidFill>
                  <a:prstClr val="black"/>
                </a:solidFill>
              </a:rPr>
              <a:t>Lecture </a:t>
            </a:r>
            <a:r>
              <a:rPr lang="en-US" sz="2800" dirty="0" smtClean="0">
                <a:solidFill>
                  <a:prstClr val="black"/>
                </a:solidFill>
              </a:rPr>
              <a:t>38: </a:t>
            </a:r>
            <a:r>
              <a:rPr lang="en-US" sz="2800" dirty="0" smtClean="0">
                <a:solidFill>
                  <a:prstClr val="black"/>
                </a:solidFill>
              </a:rPr>
              <a:t>Sorting</a:t>
            </a:r>
            <a:endParaRPr lang="en-US" sz="2800" dirty="0">
              <a:solidFill>
                <a:prstClr val="black"/>
              </a:solidFill>
            </a:endParaRPr>
          </a:p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en-US" sz="1800" dirty="0">
                <a:solidFill>
                  <a:prstClr val="black"/>
                </a:solidFill>
              </a:rPr>
              <a:t>Adapted from slides by Marty </a:t>
            </a:r>
            <a:r>
              <a:rPr lang="en-US" sz="1800" dirty="0" err="1">
                <a:solidFill>
                  <a:prstClr val="black"/>
                </a:solidFill>
              </a:rPr>
              <a:t>Stepp</a:t>
            </a:r>
            <a:r>
              <a:rPr lang="en-US" sz="1800" dirty="0">
                <a:solidFill>
                  <a:prstClr val="black"/>
                </a:solidFill>
              </a:rPr>
              <a:t> and Stuart </a:t>
            </a:r>
            <a:r>
              <a:rPr lang="en-US" sz="1800" dirty="0" err="1">
                <a:solidFill>
                  <a:prstClr val="black"/>
                </a:solidFill>
              </a:rPr>
              <a:t>Reges</a:t>
            </a:r>
            <a:r>
              <a:rPr lang="en-US" sz="1800" dirty="0">
                <a:solidFill>
                  <a:prstClr val="black"/>
                </a:solidFill>
              </a:rPr>
              <a:t> </a:t>
            </a:r>
          </a:p>
          <a:p>
            <a:pPr lvl="0">
              <a:lnSpc>
                <a:spcPct val="100000"/>
              </a:lnSpc>
              <a:spcBef>
                <a:spcPts val="0"/>
              </a:spcBef>
            </a:pPr>
            <a:endParaRPr lang="en-US" sz="1800" dirty="0">
              <a:solidFill>
                <a:prstClr val="black"/>
              </a:solidFill>
            </a:endParaRPr>
          </a:p>
        </p:txBody>
      </p:sp>
      <p:pic>
        <p:nvPicPr>
          <p:cNvPr id="1030" name="Picture 6" descr="Image result for harry potter sorting ha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2868" y="2912695"/>
            <a:ext cx="6706263" cy="35610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58345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Tahoma" panose="020B0604030504040204" pitchFamily="34" charset="0"/>
              </a:rPr>
              <a:t>Merge sort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en-US" b="1" smtClean="0">
                <a:latin typeface="Tahoma" panose="020B0604030504040204" pitchFamily="34" charset="0"/>
              </a:rPr>
              <a:t>merge sort</a:t>
            </a:r>
            <a:r>
              <a:rPr lang="en-US" smtClean="0">
                <a:latin typeface="Tahoma" panose="020B0604030504040204" pitchFamily="34" charset="0"/>
              </a:rPr>
              <a:t>: Repeatedly divides the data in half, sorts each half, and combines the sorted halves into a sorted whole.</a:t>
            </a:r>
          </a:p>
          <a:p>
            <a:pPr lvl="1" eaLnBrk="1" hangingPunct="1">
              <a:buFontTx/>
              <a:buNone/>
            </a:pPr>
            <a:endParaRPr lang="en-US" sz="800">
              <a:latin typeface="Tahoma" panose="020B0604030504040204" pitchFamily="34" charset="0"/>
            </a:endParaRPr>
          </a:p>
          <a:p>
            <a:pPr lvl="1" eaLnBrk="1" hangingPunct="1">
              <a:buFontTx/>
              <a:buNone/>
            </a:pPr>
            <a:r>
              <a:rPr lang="en-US" smtClean="0">
                <a:latin typeface="Tahoma" panose="020B0604030504040204" pitchFamily="34" charset="0"/>
              </a:rPr>
              <a:t>The algorithm:</a:t>
            </a:r>
          </a:p>
          <a:p>
            <a:pPr lvl="1" eaLnBrk="1" hangingPunct="1"/>
            <a:r>
              <a:rPr lang="en-US" smtClean="0">
                <a:latin typeface="Tahoma" panose="020B0604030504040204" pitchFamily="34" charset="0"/>
              </a:rPr>
              <a:t>Divide the list into two roughly equal halves.</a:t>
            </a:r>
          </a:p>
          <a:p>
            <a:pPr lvl="1" eaLnBrk="1" hangingPunct="1"/>
            <a:r>
              <a:rPr lang="en-US" smtClean="0">
                <a:latin typeface="Tahoma" panose="020B0604030504040204" pitchFamily="34" charset="0"/>
              </a:rPr>
              <a:t>Sort the left half.</a:t>
            </a:r>
          </a:p>
          <a:p>
            <a:pPr lvl="1" eaLnBrk="1" hangingPunct="1"/>
            <a:r>
              <a:rPr lang="en-US" smtClean="0">
                <a:latin typeface="Tahoma" panose="020B0604030504040204" pitchFamily="34" charset="0"/>
              </a:rPr>
              <a:t>Sort the right half.</a:t>
            </a:r>
          </a:p>
          <a:p>
            <a:pPr lvl="1" eaLnBrk="1" hangingPunct="1"/>
            <a:r>
              <a:rPr lang="en-US" smtClean="0">
                <a:latin typeface="Tahoma" panose="020B0604030504040204" pitchFamily="34" charset="0"/>
              </a:rPr>
              <a:t>Merge the two sorted halves into one sorted list.</a:t>
            </a:r>
          </a:p>
          <a:p>
            <a:pPr lvl="1" eaLnBrk="1" hangingPunct="1"/>
            <a:endParaRPr lang="en-US" smtClean="0">
              <a:latin typeface="Tahoma" panose="020B0604030504040204" pitchFamily="34" charset="0"/>
            </a:endParaRPr>
          </a:p>
          <a:p>
            <a:pPr lvl="1" eaLnBrk="1" hangingPunct="1"/>
            <a:r>
              <a:rPr lang="en-US" smtClean="0">
                <a:latin typeface="Tahoma" panose="020B0604030504040204" pitchFamily="34" charset="0"/>
              </a:rPr>
              <a:t>Often implemented recursively.</a:t>
            </a:r>
          </a:p>
          <a:p>
            <a:pPr lvl="1" eaLnBrk="1" hangingPunct="1"/>
            <a:r>
              <a:rPr lang="en-US" smtClean="0">
                <a:latin typeface="Tahoma" panose="020B0604030504040204" pitchFamily="34" charset="0"/>
              </a:rPr>
              <a:t>An example of a "divide and conquer" algorithm.</a:t>
            </a:r>
          </a:p>
          <a:p>
            <a:pPr lvl="2" eaLnBrk="1" hangingPunct="1"/>
            <a:r>
              <a:rPr lang="en-US" smtClean="0">
                <a:latin typeface="Tahoma" panose="020B0604030504040204" pitchFamily="34" charset="0"/>
              </a:rPr>
              <a:t>Invented by John von Neumann in 1945</a:t>
            </a:r>
          </a:p>
        </p:txBody>
      </p:sp>
    </p:spTree>
    <p:extLst>
      <p:ext uri="{BB962C8B-B14F-4D97-AF65-F5344CB8AC3E}">
        <p14:creationId xmlns:p14="http://schemas.microsoft.com/office/powerpoint/2010/main" val="1582065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86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86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86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Tahoma" panose="020B0604030504040204" pitchFamily="34" charset="0"/>
              </a:rPr>
              <a:t>Merge sort example</a:t>
            </a:r>
          </a:p>
        </p:txBody>
      </p:sp>
      <p:graphicFrame>
        <p:nvGraphicFramePr>
          <p:cNvPr id="311299" name="Group 3"/>
          <p:cNvGraphicFramePr>
            <a:graphicFrameLocks noGrp="1"/>
          </p:cNvGraphicFramePr>
          <p:nvPr/>
        </p:nvGraphicFramePr>
        <p:xfrm>
          <a:off x="3886200" y="1295401"/>
          <a:ext cx="4425950" cy="792212"/>
        </p:xfrm>
        <a:graphic>
          <a:graphicData uri="http://schemas.openxmlformats.org/drawingml/2006/table">
            <a:tbl>
              <a:tblPr/>
              <a:tblGrid>
                <a:gridCol w="782638"/>
                <a:gridCol w="460375"/>
                <a:gridCol w="460375"/>
                <a:gridCol w="460375"/>
                <a:gridCol w="414337"/>
                <a:gridCol w="460375"/>
                <a:gridCol w="466725"/>
                <a:gridCol w="460375"/>
                <a:gridCol w="460375"/>
              </a:tblGrid>
              <a:tr h="3960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index</a:t>
                      </a:r>
                    </a:p>
                  </a:txBody>
                  <a:tcPr marT="45653" marB="4565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0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1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2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3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4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5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6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7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  <a:tr h="3960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value</a:t>
                      </a:r>
                    </a:p>
                  </a:txBody>
                  <a:tcPr marT="45653" marB="4565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22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18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12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-4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58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7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31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42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11331" name="Group 35"/>
          <p:cNvGraphicFramePr>
            <a:graphicFrameLocks noGrp="1"/>
          </p:cNvGraphicFramePr>
          <p:nvPr/>
        </p:nvGraphicFramePr>
        <p:xfrm>
          <a:off x="3344863" y="2562226"/>
          <a:ext cx="1795462" cy="396875"/>
        </p:xfrm>
        <a:graphic>
          <a:graphicData uri="http://schemas.openxmlformats.org/drawingml/2006/table">
            <a:tbl>
              <a:tblPr/>
              <a:tblGrid>
                <a:gridCol w="460375"/>
                <a:gridCol w="460375"/>
                <a:gridCol w="460375"/>
                <a:gridCol w="414337"/>
              </a:tblGrid>
              <a:tr h="396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22</a:t>
                      </a:r>
                    </a:p>
                  </a:txBody>
                  <a:tcPr marT="45793" marB="457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18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12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-4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11343" name="Group 47"/>
          <p:cNvGraphicFramePr>
            <a:graphicFrameLocks noGrp="1"/>
          </p:cNvGraphicFramePr>
          <p:nvPr/>
        </p:nvGraphicFramePr>
        <p:xfrm>
          <a:off x="2811463" y="3276601"/>
          <a:ext cx="920750" cy="396875"/>
        </p:xfrm>
        <a:graphic>
          <a:graphicData uri="http://schemas.openxmlformats.org/drawingml/2006/table">
            <a:tbl>
              <a:tblPr/>
              <a:tblGrid>
                <a:gridCol w="460375"/>
                <a:gridCol w="460375"/>
              </a:tblGrid>
              <a:tr h="396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22</a:t>
                      </a:r>
                    </a:p>
                  </a:txBody>
                  <a:tcPr marT="45793" marB="457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18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11351" name="Group 55"/>
          <p:cNvGraphicFramePr>
            <a:graphicFrameLocks noGrp="1"/>
          </p:cNvGraphicFramePr>
          <p:nvPr/>
        </p:nvGraphicFramePr>
        <p:xfrm>
          <a:off x="2649539" y="3948114"/>
          <a:ext cx="460375" cy="396875"/>
        </p:xfrm>
        <a:graphic>
          <a:graphicData uri="http://schemas.openxmlformats.org/drawingml/2006/table">
            <a:tbl>
              <a:tblPr/>
              <a:tblGrid>
                <a:gridCol w="460375"/>
              </a:tblGrid>
              <a:tr h="396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22</a:t>
                      </a:r>
                    </a:p>
                  </a:txBody>
                  <a:tcPr marT="45793" marB="457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11357" name="Group 61"/>
          <p:cNvGraphicFramePr>
            <a:graphicFrameLocks noGrp="1"/>
          </p:cNvGraphicFramePr>
          <p:nvPr/>
        </p:nvGraphicFramePr>
        <p:xfrm>
          <a:off x="3414714" y="3948114"/>
          <a:ext cx="460375" cy="396875"/>
        </p:xfrm>
        <a:graphic>
          <a:graphicData uri="http://schemas.openxmlformats.org/drawingml/2006/table">
            <a:tbl>
              <a:tblPr/>
              <a:tblGrid>
                <a:gridCol w="460375"/>
              </a:tblGrid>
              <a:tr h="396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18</a:t>
                      </a:r>
                    </a:p>
                  </a:txBody>
                  <a:tcPr marT="45793" marB="457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11363" name="Group 67"/>
          <p:cNvGraphicFramePr>
            <a:graphicFrameLocks noGrp="1"/>
          </p:cNvGraphicFramePr>
          <p:nvPr/>
        </p:nvGraphicFramePr>
        <p:xfrm>
          <a:off x="2808288" y="4633914"/>
          <a:ext cx="920750" cy="396875"/>
        </p:xfrm>
        <a:graphic>
          <a:graphicData uri="http://schemas.openxmlformats.org/drawingml/2006/table">
            <a:tbl>
              <a:tblPr/>
              <a:tblGrid>
                <a:gridCol w="460375"/>
                <a:gridCol w="460375"/>
              </a:tblGrid>
              <a:tr h="396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18</a:t>
                      </a:r>
                    </a:p>
                  </a:txBody>
                  <a:tcPr marT="45793" marB="457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22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  <p:grpSp>
        <p:nvGrpSpPr>
          <p:cNvPr id="2" name="Group 75"/>
          <p:cNvGrpSpPr>
            <a:grpSpLocks/>
          </p:cNvGrpSpPr>
          <p:nvPr/>
        </p:nvGrpSpPr>
        <p:grpSpPr bwMode="auto">
          <a:xfrm>
            <a:off x="1981200" y="4343401"/>
            <a:ext cx="1665288" cy="366713"/>
            <a:chOff x="288" y="2736"/>
            <a:chExt cx="1049" cy="231"/>
          </a:xfrm>
        </p:grpSpPr>
        <p:grpSp>
          <p:nvGrpSpPr>
            <p:cNvPr id="19737" name="Group 76"/>
            <p:cNvGrpSpPr>
              <a:grpSpLocks/>
            </p:cNvGrpSpPr>
            <p:nvPr/>
          </p:nvGrpSpPr>
          <p:grpSpPr bwMode="auto">
            <a:xfrm>
              <a:off x="857" y="2736"/>
              <a:ext cx="480" cy="144"/>
              <a:chOff x="1056" y="2736"/>
              <a:chExt cx="480" cy="144"/>
            </a:xfrm>
          </p:grpSpPr>
          <p:sp>
            <p:nvSpPr>
              <p:cNvPr id="19739" name="Line 77"/>
              <p:cNvSpPr>
                <a:spLocks noChangeShapeType="1"/>
              </p:cNvSpPr>
              <p:nvPr/>
            </p:nvSpPr>
            <p:spPr bwMode="auto">
              <a:xfrm>
                <a:off x="1056" y="2736"/>
                <a:ext cx="192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740" name="Line 78"/>
              <p:cNvSpPr>
                <a:spLocks noChangeShapeType="1"/>
              </p:cNvSpPr>
              <p:nvPr/>
            </p:nvSpPr>
            <p:spPr bwMode="auto">
              <a:xfrm flipH="1">
                <a:off x="1344" y="2736"/>
                <a:ext cx="192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9738" name="Text Box 79"/>
            <p:cNvSpPr txBox="1">
              <a:spLocks noChangeArrowheads="1"/>
            </p:cNvSpPr>
            <p:nvPr/>
          </p:nvSpPr>
          <p:spPr bwMode="auto">
            <a:xfrm>
              <a:off x="288" y="2736"/>
              <a:ext cx="521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800">
                  <a:latin typeface="Tahoma" panose="020B0604030504040204" pitchFamily="34" charset="0"/>
                </a:rPr>
                <a:t>merge</a:t>
              </a:r>
            </a:p>
          </p:txBody>
        </p:sp>
      </p:grpSp>
      <p:grpSp>
        <p:nvGrpSpPr>
          <p:cNvPr id="4" name="Group 80"/>
          <p:cNvGrpSpPr>
            <a:grpSpLocks/>
          </p:cNvGrpSpPr>
          <p:nvPr/>
        </p:nvGrpSpPr>
        <p:grpSpPr bwMode="auto">
          <a:xfrm>
            <a:off x="2214564" y="3505200"/>
            <a:ext cx="1355725" cy="381000"/>
            <a:chOff x="435" y="2208"/>
            <a:chExt cx="854" cy="240"/>
          </a:xfrm>
        </p:grpSpPr>
        <p:grpSp>
          <p:nvGrpSpPr>
            <p:cNvPr id="19733" name="Group 81"/>
            <p:cNvGrpSpPr>
              <a:grpSpLocks/>
            </p:cNvGrpSpPr>
            <p:nvPr/>
          </p:nvGrpSpPr>
          <p:grpSpPr bwMode="auto">
            <a:xfrm>
              <a:off x="905" y="2352"/>
              <a:ext cx="384" cy="96"/>
              <a:chOff x="1104" y="2352"/>
              <a:chExt cx="384" cy="96"/>
            </a:xfrm>
          </p:grpSpPr>
          <p:sp>
            <p:nvSpPr>
              <p:cNvPr id="19735" name="Line 82"/>
              <p:cNvSpPr>
                <a:spLocks noChangeShapeType="1"/>
              </p:cNvSpPr>
              <p:nvPr/>
            </p:nvSpPr>
            <p:spPr bwMode="auto">
              <a:xfrm flipH="1">
                <a:off x="1104" y="2352"/>
                <a:ext cx="192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736" name="Line 83"/>
              <p:cNvSpPr>
                <a:spLocks noChangeShapeType="1"/>
              </p:cNvSpPr>
              <p:nvPr/>
            </p:nvSpPr>
            <p:spPr bwMode="auto">
              <a:xfrm>
                <a:off x="1296" y="2352"/>
                <a:ext cx="192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9734" name="Text Box 84"/>
            <p:cNvSpPr txBox="1">
              <a:spLocks noChangeArrowheads="1"/>
            </p:cNvSpPr>
            <p:nvPr/>
          </p:nvSpPr>
          <p:spPr bwMode="auto">
            <a:xfrm>
              <a:off x="435" y="2208"/>
              <a:ext cx="37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800">
                  <a:latin typeface="Tahoma" panose="020B0604030504040204" pitchFamily="34" charset="0"/>
                </a:rPr>
                <a:t>split</a:t>
              </a:r>
            </a:p>
          </p:txBody>
        </p:sp>
      </p:grpSp>
      <p:graphicFrame>
        <p:nvGraphicFramePr>
          <p:cNvPr id="311381" name="Group 85"/>
          <p:cNvGraphicFramePr>
            <a:graphicFrameLocks noGrp="1"/>
          </p:cNvGraphicFramePr>
          <p:nvPr/>
        </p:nvGraphicFramePr>
        <p:xfrm>
          <a:off x="4781550" y="3276601"/>
          <a:ext cx="920750" cy="396875"/>
        </p:xfrm>
        <a:graphic>
          <a:graphicData uri="http://schemas.openxmlformats.org/drawingml/2006/table">
            <a:tbl>
              <a:tblPr/>
              <a:tblGrid>
                <a:gridCol w="460375"/>
                <a:gridCol w="460375"/>
              </a:tblGrid>
              <a:tr h="396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12</a:t>
                      </a:r>
                    </a:p>
                  </a:txBody>
                  <a:tcPr marT="45793" marB="457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-4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11389" name="Group 93"/>
          <p:cNvGraphicFramePr>
            <a:graphicFrameLocks noGrp="1"/>
          </p:cNvGraphicFramePr>
          <p:nvPr/>
        </p:nvGraphicFramePr>
        <p:xfrm>
          <a:off x="4619626" y="3948114"/>
          <a:ext cx="460375" cy="396875"/>
        </p:xfrm>
        <a:graphic>
          <a:graphicData uri="http://schemas.openxmlformats.org/drawingml/2006/table">
            <a:tbl>
              <a:tblPr/>
              <a:tblGrid>
                <a:gridCol w="460375"/>
              </a:tblGrid>
              <a:tr h="396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12</a:t>
                      </a:r>
                    </a:p>
                  </a:txBody>
                  <a:tcPr marT="45793" marB="457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11395" name="Group 99"/>
          <p:cNvGraphicFramePr>
            <a:graphicFrameLocks noGrp="1"/>
          </p:cNvGraphicFramePr>
          <p:nvPr/>
        </p:nvGraphicFramePr>
        <p:xfrm>
          <a:off x="5384801" y="3948114"/>
          <a:ext cx="460375" cy="396875"/>
        </p:xfrm>
        <a:graphic>
          <a:graphicData uri="http://schemas.openxmlformats.org/drawingml/2006/table">
            <a:tbl>
              <a:tblPr/>
              <a:tblGrid>
                <a:gridCol w="460375"/>
              </a:tblGrid>
              <a:tr h="396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-4</a:t>
                      </a:r>
                    </a:p>
                  </a:txBody>
                  <a:tcPr marT="45793" marB="457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11401" name="Group 105"/>
          <p:cNvGraphicFramePr>
            <a:graphicFrameLocks noGrp="1"/>
          </p:cNvGraphicFramePr>
          <p:nvPr/>
        </p:nvGraphicFramePr>
        <p:xfrm>
          <a:off x="4778375" y="4633914"/>
          <a:ext cx="920750" cy="396875"/>
        </p:xfrm>
        <a:graphic>
          <a:graphicData uri="http://schemas.openxmlformats.org/drawingml/2006/table">
            <a:tbl>
              <a:tblPr/>
              <a:tblGrid>
                <a:gridCol w="460375"/>
                <a:gridCol w="460375"/>
              </a:tblGrid>
              <a:tr h="396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-4</a:t>
                      </a:r>
                    </a:p>
                  </a:txBody>
                  <a:tcPr marT="45793" marB="457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12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  <p:grpSp>
        <p:nvGrpSpPr>
          <p:cNvPr id="6" name="Group 113"/>
          <p:cNvGrpSpPr>
            <a:grpSpLocks/>
          </p:cNvGrpSpPr>
          <p:nvPr/>
        </p:nvGrpSpPr>
        <p:grpSpPr bwMode="auto">
          <a:xfrm>
            <a:off x="3951289" y="4343401"/>
            <a:ext cx="1665287" cy="366713"/>
            <a:chOff x="1529" y="2736"/>
            <a:chExt cx="1049" cy="231"/>
          </a:xfrm>
        </p:grpSpPr>
        <p:grpSp>
          <p:nvGrpSpPr>
            <p:cNvPr id="19729" name="Group 114"/>
            <p:cNvGrpSpPr>
              <a:grpSpLocks/>
            </p:cNvGrpSpPr>
            <p:nvPr/>
          </p:nvGrpSpPr>
          <p:grpSpPr bwMode="auto">
            <a:xfrm>
              <a:off x="2098" y="2736"/>
              <a:ext cx="480" cy="144"/>
              <a:chOff x="2297" y="2736"/>
              <a:chExt cx="480" cy="144"/>
            </a:xfrm>
          </p:grpSpPr>
          <p:sp>
            <p:nvSpPr>
              <p:cNvPr id="19731" name="Line 115"/>
              <p:cNvSpPr>
                <a:spLocks noChangeShapeType="1"/>
              </p:cNvSpPr>
              <p:nvPr/>
            </p:nvSpPr>
            <p:spPr bwMode="auto">
              <a:xfrm>
                <a:off x="2297" y="2736"/>
                <a:ext cx="192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732" name="Line 116"/>
              <p:cNvSpPr>
                <a:spLocks noChangeShapeType="1"/>
              </p:cNvSpPr>
              <p:nvPr/>
            </p:nvSpPr>
            <p:spPr bwMode="auto">
              <a:xfrm flipH="1">
                <a:off x="2585" y="2736"/>
                <a:ext cx="192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9730" name="Text Box 117"/>
            <p:cNvSpPr txBox="1">
              <a:spLocks noChangeArrowheads="1"/>
            </p:cNvSpPr>
            <p:nvPr/>
          </p:nvSpPr>
          <p:spPr bwMode="auto">
            <a:xfrm>
              <a:off x="1529" y="2736"/>
              <a:ext cx="521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800">
                  <a:latin typeface="Tahoma" panose="020B0604030504040204" pitchFamily="34" charset="0"/>
                </a:rPr>
                <a:t>merge</a:t>
              </a:r>
            </a:p>
          </p:txBody>
        </p:sp>
      </p:grpSp>
      <p:grpSp>
        <p:nvGrpSpPr>
          <p:cNvPr id="8" name="Group 118"/>
          <p:cNvGrpSpPr>
            <a:grpSpLocks/>
          </p:cNvGrpSpPr>
          <p:nvPr/>
        </p:nvGrpSpPr>
        <p:grpSpPr bwMode="auto">
          <a:xfrm>
            <a:off x="4184651" y="3505200"/>
            <a:ext cx="1355725" cy="381000"/>
            <a:chOff x="1676" y="2208"/>
            <a:chExt cx="854" cy="240"/>
          </a:xfrm>
        </p:grpSpPr>
        <p:grpSp>
          <p:nvGrpSpPr>
            <p:cNvPr id="19725" name="Group 119"/>
            <p:cNvGrpSpPr>
              <a:grpSpLocks/>
            </p:cNvGrpSpPr>
            <p:nvPr/>
          </p:nvGrpSpPr>
          <p:grpSpPr bwMode="auto">
            <a:xfrm>
              <a:off x="2146" y="2352"/>
              <a:ext cx="384" cy="96"/>
              <a:chOff x="2345" y="2352"/>
              <a:chExt cx="384" cy="96"/>
            </a:xfrm>
          </p:grpSpPr>
          <p:sp>
            <p:nvSpPr>
              <p:cNvPr id="19727" name="Line 120"/>
              <p:cNvSpPr>
                <a:spLocks noChangeShapeType="1"/>
              </p:cNvSpPr>
              <p:nvPr/>
            </p:nvSpPr>
            <p:spPr bwMode="auto">
              <a:xfrm flipH="1">
                <a:off x="2345" y="2352"/>
                <a:ext cx="192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728" name="Line 121"/>
              <p:cNvSpPr>
                <a:spLocks noChangeShapeType="1"/>
              </p:cNvSpPr>
              <p:nvPr/>
            </p:nvSpPr>
            <p:spPr bwMode="auto">
              <a:xfrm>
                <a:off x="2537" y="2352"/>
                <a:ext cx="192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9726" name="Text Box 122"/>
            <p:cNvSpPr txBox="1">
              <a:spLocks noChangeArrowheads="1"/>
            </p:cNvSpPr>
            <p:nvPr/>
          </p:nvSpPr>
          <p:spPr bwMode="auto">
            <a:xfrm>
              <a:off x="1676" y="2208"/>
              <a:ext cx="37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800">
                  <a:latin typeface="Tahoma" panose="020B0604030504040204" pitchFamily="34" charset="0"/>
                </a:rPr>
                <a:t>split</a:t>
              </a:r>
            </a:p>
          </p:txBody>
        </p:sp>
      </p:grpSp>
      <p:grpSp>
        <p:nvGrpSpPr>
          <p:cNvPr id="10" name="Group 123"/>
          <p:cNvGrpSpPr>
            <a:grpSpLocks/>
          </p:cNvGrpSpPr>
          <p:nvPr/>
        </p:nvGrpSpPr>
        <p:grpSpPr bwMode="auto">
          <a:xfrm>
            <a:off x="2747964" y="2819400"/>
            <a:ext cx="2422525" cy="381000"/>
            <a:chOff x="771" y="1776"/>
            <a:chExt cx="1526" cy="240"/>
          </a:xfrm>
        </p:grpSpPr>
        <p:sp>
          <p:nvSpPr>
            <p:cNvPr id="19721" name="Text Box 124"/>
            <p:cNvSpPr txBox="1">
              <a:spLocks noChangeArrowheads="1"/>
            </p:cNvSpPr>
            <p:nvPr/>
          </p:nvSpPr>
          <p:spPr bwMode="auto">
            <a:xfrm>
              <a:off x="771" y="1776"/>
              <a:ext cx="37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800">
                  <a:latin typeface="Tahoma" panose="020B0604030504040204" pitchFamily="34" charset="0"/>
                </a:rPr>
                <a:t>split</a:t>
              </a:r>
            </a:p>
          </p:txBody>
        </p:sp>
        <p:grpSp>
          <p:nvGrpSpPr>
            <p:cNvPr id="19722" name="Group 125"/>
            <p:cNvGrpSpPr>
              <a:grpSpLocks/>
            </p:cNvGrpSpPr>
            <p:nvPr/>
          </p:nvGrpSpPr>
          <p:grpSpPr bwMode="auto">
            <a:xfrm>
              <a:off x="1145" y="1872"/>
              <a:ext cx="1152" cy="144"/>
              <a:chOff x="1344" y="1872"/>
              <a:chExt cx="1152" cy="144"/>
            </a:xfrm>
          </p:grpSpPr>
          <p:sp>
            <p:nvSpPr>
              <p:cNvPr id="19723" name="Line 126"/>
              <p:cNvSpPr>
                <a:spLocks noChangeShapeType="1"/>
              </p:cNvSpPr>
              <p:nvPr/>
            </p:nvSpPr>
            <p:spPr bwMode="auto">
              <a:xfrm flipH="1">
                <a:off x="1344" y="1872"/>
                <a:ext cx="576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724" name="Line 127"/>
              <p:cNvSpPr>
                <a:spLocks noChangeShapeType="1"/>
              </p:cNvSpPr>
              <p:nvPr/>
            </p:nvSpPr>
            <p:spPr bwMode="auto">
              <a:xfrm>
                <a:off x="1920" y="1872"/>
                <a:ext cx="576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aphicFrame>
        <p:nvGraphicFramePr>
          <p:cNvPr id="311424" name="Group 128"/>
          <p:cNvGraphicFramePr>
            <a:graphicFrameLocks noGrp="1"/>
          </p:cNvGraphicFramePr>
          <p:nvPr/>
        </p:nvGraphicFramePr>
        <p:xfrm>
          <a:off x="3341688" y="5319714"/>
          <a:ext cx="1841500" cy="396875"/>
        </p:xfrm>
        <a:graphic>
          <a:graphicData uri="http://schemas.openxmlformats.org/drawingml/2006/table">
            <a:tbl>
              <a:tblPr/>
              <a:tblGrid>
                <a:gridCol w="460375"/>
                <a:gridCol w="460375"/>
                <a:gridCol w="460375"/>
                <a:gridCol w="460375"/>
              </a:tblGrid>
              <a:tr h="396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-4</a:t>
                      </a:r>
                    </a:p>
                  </a:txBody>
                  <a:tcPr marT="45793" marB="457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12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18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22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11436" name="Group 140"/>
          <p:cNvGraphicFramePr>
            <a:graphicFrameLocks noGrp="1"/>
          </p:cNvGraphicFramePr>
          <p:nvPr/>
        </p:nvGraphicFramePr>
        <p:xfrm>
          <a:off x="7612063" y="2562226"/>
          <a:ext cx="1841500" cy="396875"/>
        </p:xfrm>
        <a:graphic>
          <a:graphicData uri="http://schemas.openxmlformats.org/drawingml/2006/table">
            <a:tbl>
              <a:tblPr/>
              <a:tblGrid>
                <a:gridCol w="460375"/>
                <a:gridCol w="460375"/>
                <a:gridCol w="460375"/>
                <a:gridCol w="460375"/>
              </a:tblGrid>
              <a:tr h="396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58</a:t>
                      </a:r>
                    </a:p>
                  </a:txBody>
                  <a:tcPr marT="45793" marB="457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7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31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42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11448" name="Group 152"/>
          <p:cNvGraphicFramePr>
            <a:graphicFrameLocks noGrp="1"/>
          </p:cNvGraphicFramePr>
          <p:nvPr/>
        </p:nvGraphicFramePr>
        <p:xfrm>
          <a:off x="7078663" y="3276601"/>
          <a:ext cx="920750" cy="396875"/>
        </p:xfrm>
        <a:graphic>
          <a:graphicData uri="http://schemas.openxmlformats.org/drawingml/2006/table">
            <a:tbl>
              <a:tblPr/>
              <a:tblGrid>
                <a:gridCol w="460375"/>
                <a:gridCol w="460375"/>
              </a:tblGrid>
              <a:tr h="396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58</a:t>
                      </a:r>
                    </a:p>
                  </a:txBody>
                  <a:tcPr marT="45793" marB="457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7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11456" name="Group 160"/>
          <p:cNvGraphicFramePr>
            <a:graphicFrameLocks noGrp="1"/>
          </p:cNvGraphicFramePr>
          <p:nvPr/>
        </p:nvGraphicFramePr>
        <p:xfrm>
          <a:off x="6916739" y="3948114"/>
          <a:ext cx="460375" cy="396875"/>
        </p:xfrm>
        <a:graphic>
          <a:graphicData uri="http://schemas.openxmlformats.org/drawingml/2006/table">
            <a:tbl>
              <a:tblPr/>
              <a:tblGrid>
                <a:gridCol w="460375"/>
              </a:tblGrid>
              <a:tr h="396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58</a:t>
                      </a:r>
                    </a:p>
                  </a:txBody>
                  <a:tcPr marT="45793" marB="457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11462" name="Group 166"/>
          <p:cNvGraphicFramePr>
            <a:graphicFrameLocks noGrp="1"/>
          </p:cNvGraphicFramePr>
          <p:nvPr/>
        </p:nvGraphicFramePr>
        <p:xfrm>
          <a:off x="7681914" y="3948114"/>
          <a:ext cx="460375" cy="396875"/>
        </p:xfrm>
        <a:graphic>
          <a:graphicData uri="http://schemas.openxmlformats.org/drawingml/2006/table">
            <a:tbl>
              <a:tblPr/>
              <a:tblGrid>
                <a:gridCol w="460375"/>
              </a:tblGrid>
              <a:tr h="396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7</a:t>
                      </a:r>
                    </a:p>
                  </a:txBody>
                  <a:tcPr marT="45793" marB="457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11468" name="Group 172"/>
          <p:cNvGraphicFramePr>
            <a:graphicFrameLocks noGrp="1"/>
          </p:cNvGraphicFramePr>
          <p:nvPr/>
        </p:nvGraphicFramePr>
        <p:xfrm>
          <a:off x="7075488" y="4633914"/>
          <a:ext cx="920750" cy="396875"/>
        </p:xfrm>
        <a:graphic>
          <a:graphicData uri="http://schemas.openxmlformats.org/drawingml/2006/table">
            <a:tbl>
              <a:tblPr/>
              <a:tblGrid>
                <a:gridCol w="460375"/>
                <a:gridCol w="460375"/>
              </a:tblGrid>
              <a:tr h="396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7</a:t>
                      </a:r>
                    </a:p>
                  </a:txBody>
                  <a:tcPr marT="45793" marB="457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58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  <p:grpSp>
        <p:nvGrpSpPr>
          <p:cNvPr id="12" name="Group 180"/>
          <p:cNvGrpSpPr>
            <a:grpSpLocks/>
          </p:cNvGrpSpPr>
          <p:nvPr/>
        </p:nvGrpSpPr>
        <p:grpSpPr bwMode="auto">
          <a:xfrm>
            <a:off x="6248400" y="4343401"/>
            <a:ext cx="1665288" cy="366713"/>
            <a:chOff x="2976" y="2736"/>
            <a:chExt cx="1049" cy="231"/>
          </a:xfrm>
        </p:grpSpPr>
        <p:grpSp>
          <p:nvGrpSpPr>
            <p:cNvPr id="19717" name="Group 181"/>
            <p:cNvGrpSpPr>
              <a:grpSpLocks/>
            </p:cNvGrpSpPr>
            <p:nvPr/>
          </p:nvGrpSpPr>
          <p:grpSpPr bwMode="auto">
            <a:xfrm>
              <a:off x="3545" y="2736"/>
              <a:ext cx="480" cy="144"/>
              <a:chOff x="1056" y="2736"/>
              <a:chExt cx="480" cy="144"/>
            </a:xfrm>
          </p:grpSpPr>
          <p:sp>
            <p:nvSpPr>
              <p:cNvPr id="19719" name="Line 182"/>
              <p:cNvSpPr>
                <a:spLocks noChangeShapeType="1"/>
              </p:cNvSpPr>
              <p:nvPr/>
            </p:nvSpPr>
            <p:spPr bwMode="auto">
              <a:xfrm>
                <a:off x="1056" y="2736"/>
                <a:ext cx="192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720" name="Line 183"/>
              <p:cNvSpPr>
                <a:spLocks noChangeShapeType="1"/>
              </p:cNvSpPr>
              <p:nvPr/>
            </p:nvSpPr>
            <p:spPr bwMode="auto">
              <a:xfrm flipH="1">
                <a:off x="1344" y="2736"/>
                <a:ext cx="192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9718" name="Text Box 184"/>
            <p:cNvSpPr txBox="1">
              <a:spLocks noChangeArrowheads="1"/>
            </p:cNvSpPr>
            <p:nvPr/>
          </p:nvSpPr>
          <p:spPr bwMode="auto">
            <a:xfrm>
              <a:off x="2976" y="2736"/>
              <a:ext cx="521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800">
                  <a:latin typeface="Tahoma" panose="020B0604030504040204" pitchFamily="34" charset="0"/>
                </a:rPr>
                <a:t>merge</a:t>
              </a:r>
            </a:p>
          </p:txBody>
        </p:sp>
      </p:grpSp>
      <p:grpSp>
        <p:nvGrpSpPr>
          <p:cNvPr id="14" name="Group 185"/>
          <p:cNvGrpSpPr>
            <a:grpSpLocks/>
          </p:cNvGrpSpPr>
          <p:nvPr/>
        </p:nvGrpSpPr>
        <p:grpSpPr bwMode="auto">
          <a:xfrm>
            <a:off x="6481764" y="3505200"/>
            <a:ext cx="1355725" cy="381000"/>
            <a:chOff x="3123" y="2208"/>
            <a:chExt cx="854" cy="240"/>
          </a:xfrm>
        </p:grpSpPr>
        <p:grpSp>
          <p:nvGrpSpPr>
            <p:cNvPr id="19713" name="Group 186"/>
            <p:cNvGrpSpPr>
              <a:grpSpLocks/>
            </p:cNvGrpSpPr>
            <p:nvPr/>
          </p:nvGrpSpPr>
          <p:grpSpPr bwMode="auto">
            <a:xfrm>
              <a:off x="3593" y="2352"/>
              <a:ext cx="384" cy="96"/>
              <a:chOff x="1104" y="2352"/>
              <a:chExt cx="384" cy="96"/>
            </a:xfrm>
          </p:grpSpPr>
          <p:sp>
            <p:nvSpPr>
              <p:cNvPr id="19715" name="Line 187"/>
              <p:cNvSpPr>
                <a:spLocks noChangeShapeType="1"/>
              </p:cNvSpPr>
              <p:nvPr/>
            </p:nvSpPr>
            <p:spPr bwMode="auto">
              <a:xfrm flipH="1">
                <a:off x="1104" y="2352"/>
                <a:ext cx="192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716" name="Line 188"/>
              <p:cNvSpPr>
                <a:spLocks noChangeShapeType="1"/>
              </p:cNvSpPr>
              <p:nvPr/>
            </p:nvSpPr>
            <p:spPr bwMode="auto">
              <a:xfrm>
                <a:off x="1296" y="2352"/>
                <a:ext cx="192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9714" name="Text Box 189"/>
            <p:cNvSpPr txBox="1">
              <a:spLocks noChangeArrowheads="1"/>
            </p:cNvSpPr>
            <p:nvPr/>
          </p:nvSpPr>
          <p:spPr bwMode="auto">
            <a:xfrm>
              <a:off x="3123" y="2208"/>
              <a:ext cx="37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800">
                  <a:latin typeface="Tahoma" panose="020B0604030504040204" pitchFamily="34" charset="0"/>
                </a:rPr>
                <a:t>split</a:t>
              </a:r>
            </a:p>
          </p:txBody>
        </p:sp>
      </p:grpSp>
      <p:graphicFrame>
        <p:nvGraphicFramePr>
          <p:cNvPr id="311486" name="Group 190"/>
          <p:cNvGraphicFramePr>
            <a:graphicFrameLocks noGrp="1"/>
          </p:cNvGraphicFramePr>
          <p:nvPr/>
        </p:nvGraphicFramePr>
        <p:xfrm>
          <a:off x="9048750" y="3276601"/>
          <a:ext cx="920750" cy="396875"/>
        </p:xfrm>
        <a:graphic>
          <a:graphicData uri="http://schemas.openxmlformats.org/drawingml/2006/table">
            <a:tbl>
              <a:tblPr/>
              <a:tblGrid>
                <a:gridCol w="460375"/>
                <a:gridCol w="460375"/>
              </a:tblGrid>
              <a:tr h="396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31</a:t>
                      </a:r>
                    </a:p>
                  </a:txBody>
                  <a:tcPr marT="45793" marB="457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42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11494" name="Group 198"/>
          <p:cNvGraphicFramePr>
            <a:graphicFrameLocks noGrp="1"/>
          </p:cNvGraphicFramePr>
          <p:nvPr/>
        </p:nvGraphicFramePr>
        <p:xfrm>
          <a:off x="8886826" y="3948114"/>
          <a:ext cx="460375" cy="396875"/>
        </p:xfrm>
        <a:graphic>
          <a:graphicData uri="http://schemas.openxmlformats.org/drawingml/2006/table">
            <a:tbl>
              <a:tblPr/>
              <a:tblGrid>
                <a:gridCol w="460375"/>
              </a:tblGrid>
              <a:tr h="396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31</a:t>
                      </a:r>
                    </a:p>
                  </a:txBody>
                  <a:tcPr marT="45793" marB="457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11500" name="Group 204"/>
          <p:cNvGraphicFramePr>
            <a:graphicFrameLocks noGrp="1"/>
          </p:cNvGraphicFramePr>
          <p:nvPr/>
        </p:nvGraphicFramePr>
        <p:xfrm>
          <a:off x="9652001" y="3948114"/>
          <a:ext cx="460375" cy="396875"/>
        </p:xfrm>
        <a:graphic>
          <a:graphicData uri="http://schemas.openxmlformats.org/drawingml/2006/table">
            <a:tbl>
              <a:tblPr/>
              <a:tblGrid>
                <a:gridCol w="460375"/>
              </a:tblGrid>
              <a:tr h="396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42</a:t>
                      </a:r>
                    </a:p>
                  </a:txBody>
                  <a:tcPr marT="45793" marB="457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11506" name="Group 210"/>
          <p:cNvGraphicFramePr>
            <a:graphicFrameLocks noGrp="1"/>
          </p:cNvGraphicFramePr>
          <p:nvPr/>
        </p:nvGraphicFramePr>
        <p:xfrm>
          <a:off x="9045575" y="4633914"/>
          <a:ext cx="920750" cy="396875"/>
        </p:xfrm>
        <a:graphic>
          <a:graphicData uri="http://schemas.openxmlformats.org/drawingml/2006/table">
            <a:tbl>
              <a:tblPr/>
              <a:tblGrid>
                <a:gridCol w="460375"/>
                <a:gridCol w="460375"/>
              </a:tblGrid>
              <a:tr h="396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31</a:t>
                      </a:r>
                    </a:p>
                  </a:txBody>
                  <a:tcPr marT="45793" marB="457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42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  <p:grpSp>
        <p:nvGrpSpPr>
          <p:cNvPr id="16" name="Group 218"/>
          <p:cNvGrpSpPr>
            <a:grpSpLocks/>
          </p:cNvGrpSpPr>
          <p:nvPr/>
        </p:nvGrpSpPr>
        <p:grpSpPr bwMode="auto">
          <a:xfrm>
            <a:off x="8218489" y="4343401"/>
            <a:ext cx="1665287" cy="366713"/>
            <a:chOff x="4217" y="2736"/>
            <a:chExt cx="1049" cy="231"/>
          </a:xfrm>
        </p:grpSpPr>
        <p:grpSp>
          <p:nvGrpSpPr>
            <p:cNvPr id="19709" name="Group 219"/>
            <p:cNvGrpSpPr>
              <a:grpSpLocks/>
            </p:cNvGrpSpPr>
            <p:nvPr/>
          </p:nvGrpSpPr>
          <p:grpSpPr bwMode="auto">
            <a:xfrm>
              <a:off x="4786" y="2736"/>
              <a:ext cx="480" cy="144"/>
              <a:chOff x="2297" y="2736"/>
              <a:chExt cx="480" cy="144"/>
            </a:xfrm>
          </p:grpSpPr>
          <p:sp>
            <p:nvSpPr>
              <p:cNvPr id="19711" name="Line 220"/>
              <p:cNvSpPr>
                <a:spLocks noChangeShapeType="1"/>
              </p:cNvSpPr>
              <p:nvPr/>
            </p:nvSpPr>
            <p:spPr bwMode="auto">
              <a:xfrm>
                <a:off x="2297" y="2736"/>
                <a:ext cx="192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712" name="Line 221"/>
              <p:cNvSpPr>
                <a:spLocks noChangeShapeType="1"/>
              </p:cNvSpPr>
              <p:nvPr/>
            </p:nvSpPr>
            <p:spPr bwMode="auto">
              <a:xfrm flipH="1">
                <a:off x="2585" y="2736"/>
                <a:ext cx="192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9710" name="Text Box 222"/>
            <p:cNvSpPr txBox="1">
              <a:spLocks noChangeArrowheads="1"/>
            </p:cNvSpPr>
            <p:nvPr/>
          </p:nvSpPr>
          <p:spPr bwMode="auto">
            <a:xfrm>
              <a:off x="4217" y="2736"/>
              <a:ext cx="521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800">
                  <a:latin typeface="Tahoma" panose="020B0604030504040204" pitchFamily="34" charset="0"/>
                </a:rPr>
                <a:t>merge</a:t>
              </a:r>
            </a:p>
          </p:txBody>
        </p:sp>
      </p:grpSp>
      <p:grpSp>
        <p:nvGrpSpPr>
          <p:cNvPr id="18" name="Group 223"/>
          <p:cNvGrpSpPr>
            <a:grpSpLocks/>
          </p:cNvGrpSpPr>
          <p:nvPr/>
        </p:nvGrpSpPr>
        <p:grpSpPr bwMode="auto">
          <a:xfrm>
            <a:off x="8451851" y="3505200"/>
            <a:ext cx="1355725" cy="381000"/>
            <a:chOff x="4364" y="2208"/>
            <a:chExt cx="854" cy="240"/>
          </a:xfrm>
        </p:grpSpPr>
        <p:grpSp>
          <p:nvGrpSpPr>
            <p:cNvPr id="19705" name="Group 224"/>
            <p:cNvGrpSpPr>
              <a:grpSpLocks/>
            </p:cNvGrpSpPr>
            <p:nvPr/>
          </p:nvGrpSpPr>
          <p:grpSpPr bwMode="auto">
            <a:xfrm>
              <a:off x="4834" y="2352"/>
              <a:ext cx="384" cy="96"/>
              <a:chOff x="2345" y="2352"/>
              <a:chExt cx="384" cy="96"/>
            </a:xfrm>
          </p:grpSpPr>
          <p:sp>
            <p:nvSpPr>
              <p:cNvPr id="19707" name="Line 225"/>
              <p:cNvSpPr>
                <a:spLocks noChangeShapeType="1"/>
              </p:cNvSpPr>
              <p:nvPr/>
            </p:nvSpPr>
            <p:spPr bwMode="auto">
              <a:xfrm flipH="1">
                <a:off x="2345" y="2352"/>
                <a:ext cx="192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708" name="Line 226"/>
              <p:cNvSpPr>
                <a:spLocks noChangeShapeType="1"/>
              </p:cNvSpPr>
              <p:nvPr/>
            </p:nvSpPr>
            <p:spPr bwMode="auto">
              <a:xfrm>
                <a:off x="2537" y="2352"/>
                <a:ext cx="192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9706" name="Text Box 227"/>
            <p:cNvSpPr txBox="1">
              <a:spLocks noChangeArrowheads="1"/>
            </p:cNvSpPr>
            <p:nvPr/>
          </p:nvSpPr>
          <p:spPr bwMode="auto">
            <a:xfrm>
              <a:off x="4364" y="2208"/>
              <a:ext cx="37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800">
                  <a:latin typeface="Tahoma" panose="020B0604030504040204" pitchFamily="34" charset="0"/>
                </a:rPr>
                <a:t>split</a:t>
              </a:r>
            </a:p>
          </p:txBody>
        </p:sp>
      </p:grpSp>
      <p:grpSp>
        <p:nvGrpSpPr>
          <p:cNvPr id="20" name="Group 228"/>
          <p:cNvGrpSpPr>
            <a:grpSpLocks/>
          </p:cNvGrpSpPr>
          <p:nvPr/>
        </p:nvGrpSpPr>
        <p:grpSpPr bwMode="auto">
          <a:xfrm>
            <a:off x="7015164" y="2819400"/>
            <a:ext cx="2422525" cy="381000"/>
            <a:chOff x="3459" y="1776"/>
            <a:chExt cx="1526" cy="240"/>
          </a:xfrm>
        </p:grpSpPr>
        <p:sp>
          <p:nvSpPr>
            <p:cNvPr id="19701" name="Text Box 229"/>
            <p:cNvSpPr txBox="1">
              <a:spLocks noChangeArrowheads="1"/>
            </p:cNvSpPr>
            <p:nvPr/>
          </p:nvSpPr>
          <p:spPr bwMode="auto">
            <a:xfrm>
              <a:off x="3459" y="1776"/>
              <a:ext cx="37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800">
                  <a:latin typeface="Tahoma" panose="020B0604030504040204" pitchFamily="34" charset="0"/>
                </a:rPr>
                <a:t>split</a:t>
              </a:r>
            </a:p>
          </p:txBody>
        </p:sp>
        <p:grpSp>
          <p:nvGrpSpPr>
            <p:cNvPr id="19702" name="Group 230"/>
            <p:cNvGrpSpPr>
              <a:grpSpLocks/>
            </p:cNvGrpSpPr>
            <p:nvPr/>
          </p:nvGrpSpPr>
          <p:grpSpPr bwMode="auto">
            <a:xfrm>
              <a:off x="3833" y="1872"/>
              <a:ext cx="1152" cy="144"/>
              <a:chOff x="1344" y="1872"/>
              <a:chExt cx="1152" cy="144"/>
            </a:xfrm>
          </p:grpSpPr>
          <p:sp>
            <p:nvSpPr>
              <p:cNvPr id="19703" name="Line 231"/>
              <p:cNvSpPr>
                <a:spLocks noChangeShapeType="1"/>
              </p:cNvSpPr>
              <p:nvPr/>
            </p:nvSpPr>
            <p:spPr bwMode="auto">
              <a:xfrm flipH="1">
                <a:off x="1344" y="1872"/>
                <a:ext cx="576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704" name="Line 232"/>
              <p:cNvSpPr>
                <a:spLocks noChangeShapeType="1"/>
              </p:cNvSpPr>
              <p:nvPr/>
            </p:nvSpPr>
            <p:spPr bwMode="auto">
              <a:xfrm>
                <a:off x="1920" y="1872"/>
                <a:ext cx="576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aphicFrame>
        <p:nvGraphicFramePr>
          <p:cNvPr id="311529" name="Group 233"/>
          <p:cNvGraphicFramePr>
            <a:graphicFrameLocks noGrp="1"/>
          </p:cNvGraphicFramePr>
          <p:nvPr/>
        </p:nvGraphicFramePr>
        <p:xfrm>
          <a:off x="7608888" y="5319714"/>
          <a:ext cx="1841500" cy="396875"/>
        </p:xfrm>
        <a:graphic>
          <a:graphicData uri="http://schemas.openxmlformats.org/drawingml/2006/table">
            <a:tbl>
              <a:tblPr/>
              <a:tblGrid>
                <a:gridCol w="460375"/>
                <a:gridCol w="460375"/>
                <a:gridCol w="460375"/>
                <a:gridCol w="460375"/>
              </a:tblGrid>
              <a:tr h="396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7</a:t>
                      </a:r>
                    </a:p>
                  </a:txBody>
                  <a:tcPr marT="45793" marB="457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31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42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58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11541" name="Group 245"/>
          <p:cNvGraphicFramePr>
            <a:graphicFrameLocks noGrp="1"/>
          </p:cNvGraphicFramePr>
          <p:nvPr/>
        </p:nvGraphicFramePr>
        <p:xfrm>
          <a:off x="4664075" y="6157914"/>
          <a:ext cx="3683000" cy="396875"/>
        </p:xfrm>
        <a:graphic>
          <a:graphicData uri="http://schemas.openxmlformats.org/drawingml/2006/table">
            <a:tbl>
              <a:tblPr/>
              <a:tblGrid>
                <a:gridCol w="460375"/>
                <a:gridCol w="460375"/>
                <a:gridCol w="460375"/>
                <a:gridCol w="460375"/>
                <a:gridCol w="460375"/>
                <a:gridCol w="460375"/>
                <a:gridCol w="460375"/>
                <a:gridCol w="460375"/>
              </a:tblGrid>
              <a:tr h="396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-4</a:t>
                      </a:r>
                    </a:p>
                  </a:txBody>
                  <a:tcPr marT="45793" marB="457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7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12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18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22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31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42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58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  <p:grpSp>
        <p:nvGrpSpPr>
          <p:cNvPr id="22" name="Group 265"/>
          <p:cNvGrpSpPr>
            <a:grpSpLocks/>
          </p:cNvGrpSpPr>
          <p:nvPr/>
        </p:nvGrpSpPr>
        <p:grpSpPr bwMode="auto">
          <a:xfrm>
            <a:off x="4419600" y="2057400"/>
            <a:ext cx="3810000" cy="457200"/>
            <a:chOff x="1824" y="1296"/>
            <a:chExt cx="2400" cy="288"/>
          </a:xfrm>
        </p:grpSpPr>
        <p:sp>
          <p:nvSpPr>
            <p:cNvPr id="19697" name="Text Box 266"/>
            <p:cNvSpPr txBox="1">
              <a:spLocks noChangeArrowheads="1"/>
            </p:cNvSpPr>
            <p:nvPr/>
          </p:nvSpPr>
          <p:spPr bwMode="auto">
            <a:xfrm>
              <a:off x="1930" y="1296"/>
              <a:ext cx="37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800">
                  <a:latin typeface="Tahoma" panose="020B0604030504040204" pitchFamily="34" charset="0"/>
                </a:rPr>
                <a:t>split</a:t>
              </a:r>
            </a:p>
          </p:txBody>
        </p:sp>
        <p:grpSp>
          <p:nvGrpSpPr>
            <p:cNvPr id="19698" name="Group 267"/>
            <p:cNvGrpSpPr>
              <a:grpSpLocks/>
            </p:cNvGrpSpPr>
            <p:nvPr/>
          </p:nvGrpSpPr>
          <p:grpSpPr bwMode="auto">
            <a:xfrm>
              <a:off x="1824" y="1344"/>
              <a:ext cx="2400" cy="240"/>
              <a:chOff x="1824" y="1344"/>
              <a:chExt cx="2400" cy="240"/>
            </a:xfrm>
          </p:grpSpPr>
          <p:sp>
            <p:nvSpPr>
              <p:cNvPr id="19699" name="Line 268"/>
              <p:cNvSpPr>
                <a:spLocks noChangeShapeType="1"/>
              </p:cNvSpPr>
              <p:nvPr/>
            </p:nvSpPr>
            <p:spPr bwMode="auto">
              <a:xfrm flipH="1">
                <a:off x="1824" y="1344"/>
                <a:ext cx="1152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700" name="Line 269"/>
              <p:cNvSpPr>
                <a:spLocks noChangeShapeType="1"/>
              </p:cNvSpPr>
              <p:nvPr/>
            </p:nvSpPr>
            <p:spPr bwMode="auto">
              <a:xfrm>
                <a:off x="2976" y="1344"/>
                <a:ext cx="1248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24" name="Group 270"/>
          <p:cNvGrpSpPr>
            <a:grpSpLocks/>
          </p:cNvGrpSpPr>
          <p:nvPr/>
        </p:nvGrpSpPr>
        <p:grpSpPr bwMode="auto">
          <a:xfrm>
            <a:off x="2525714" y="5029200"/>
            <a:ext cx="2720975" cy="381000"/>
            <a:chOff x="631" y="3168"/>
            <a:chExt cx="1714" cy="240"/>
          </a:xfrm>
        </p:grpSpPr>
        <p:grpSp>
          <p:nvGrpSpPr>
            <p:cNvPr id="19693" name="Group 271"/>
            <p:cNvGrpSpPr>
              <a:grpSpLocks/>
            </p:cNvGrpSpPr>
            <p:nvPr/>
          </p:nvGrpSpPr>
          <p:grpSpPr bwMode="auto">
            <a:xfrm>
              <a:off x="1097" y="3168"/>
              <a:ext cx="1248" cy="144"/>
              <a:chOff x="1056" y="2736"/>
              <a:chExt cx="480" cy="144"/>
            </a:xfrm>
          </p:grpSpPr>
          <p:sp>
            <p:nvSpPr>
              <p:cNvPr id="19695" name="Line 272"/>
              <p:cNvSpPr>
                <a:spLocks noChangeShapeType="1"/>
              </p:cNvSpPr>
              <p:nvPr/>
            </p:nvSpPr>
            <p:spPr bwMode="auto">
              <a:xfrm>
                <a:off x="1056" y="2736"/>
                <a:ext cx="192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696" name="Line 273"/>
              <p:cNvSpPr>
                <a:spLocks noChangeShapeType="1"/>
              </p:cNvSpPr>
              <p:nvPr/>
            </p:nvSpPr>
            <p:spPr bwMode="auto">
              <a:xfrm flipH="1">
                <a:off x="1344" y="2736"/>
                <a:ext cx="192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9694" name="Text Box 274"/>
            <p:cNvSpPr txBox="1">
              <a:spLocks noChangeArrowheads="1"/>
            </p:cNvSpPr>
            <p:nvPr/>
          </p:nvSpPr>
          <p:spPr bwMode="auto">
            <a:xfrm>
              <a:off x="631" y="3177"/>
              <a:ext cx="521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800">
                  <a:latin typeface="Tahoma" panose="020B0604030504040204" pitchFamily="34" charset="0"/>
                </a:rPr>
                <a:t>merge</a:t>
              </a:r>
            </a:p>
          </p:txBody>
        </p:sp>
      </p:grpSp>
      <p:grpSp>
        <p:nvGrpSpPr>
          <p:cNvPr id="26" name="Group 275"/>
          <p:cNvGrpSpPr>
            <a:grpSpLocks/>
          </p:cNvGrpSpPr>
          <p:nvPr/>
        </p:nvGrpSpPr>
        <p:grpSpPr bwMode="auto">
          <a:xfrm>
            <a:off x="6792914" y="5029200"/>
            <a:ext cx="2720975" cy="381000"/>
            <a:chOff x="3319" y="3168"/>
            <a:chExt cx="1714" cy="240"/>
          </a:xfrm>
        </p:grpSpPr>
        <p:grpSp>
          <p:nvGrpSpPr>
            <p:cNvPr id="19689" name="Group 276"/>
            <p:cNvGrpSpPr>
              <a:grpSpLocks/>
            </p:cNvGrpSpPr>
            <p:nvPr/>
          </p:nvGrpSpPr>
          <p:grpSpPr bwMode="auto">
            <a:xfrm>
              <a:off x="3785" y="3168"/>
              <a:ext cx="1248" cy="144"/>
              <a:chOff x="1056" y="2736"/>
              <a:chExt cx="480" cy="144"/>
            </a:xfrm>
          </p:grpSpPr>
          <p:sp>
            <p:nvSpPr>
              <p:cNvPr id="19691" name="Line 277"/>
              <p:cNvSpPr>
                <a:spLocks noChangeShapeType="1"/>
              </p:cNvSpPr>
              <p:nvPr/>
            </p:nvSpPr>
            <p:spPr bwMode="auto">
              <a:xfrm>
                <a:off x="1056" y="2736"/>
                <a:ext cx="192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692" name="Line 278"/>
              <p:cNvSpPr>
                <a:spLocks noChangeShapeType="1"/>
              </p:cNvSpPr>
              <p:nvPr/>
            </p:nvSpPr>
            <p:spPr bwMode="auto">
              <a:xfrm flipH="1">
                <a:off x="1344" y="2736"/>
                <a:ext cx="192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9690" name="Text Box 279"/>
            <p:cNvSpPr txBox="1">
              <a:spLocks noChangeArrowheads="1"/>
            </p:cNvSpPr>
            <p:nvPr/>
          </p:nvSpPr>
          <p:spPr bwMode="auto">
            <a:xfrm>
              <a:off x="3319" y="3177"/>
              <a:ext cx="521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800">
                  <a:latin typeface="Tahoma" panose="020B0604030504040204" pitchFamily="34" charset="0"/>
                </a:rPr>
                <a:t>merge</a:t>
              </a:r>
            </a:p>
          </p:txBody>
        </p:sp>
      </p:grpSp>
      <p:grpSp>
        <p:nvGrpSpPr>
          <p:cNvPr id="28" name="Group 280"/>
          <p:cNvGrpSpPr>
            <a:grpSpLocks/>
          </p:cNvGrpSpPr>
          <p:nvPr/>
        </p:nvGrpSpPr>
        <p:grpSpPr bwMode="auto">
          <a:xfrm>
            <a:off x="4125914" y="5715001"/>
            <a:ext cx="4408487" cy="442913"/>
            <a:chOff x="1639" y="3600"/>
            <a:chExt cx="2777" cy="279"/>
          </a:xfrm>
        </p:grpSpPr>
        <p:grpSp>
          <p:nvGrpSpPr>
            <p:cNvPr id="19685" name="Group 281"/>
            <p:cNvGrpSpPr>
              <a:grpSpLocks/>
            </p:cNvGrpSpPr>
            <p:nvPr/>
          </p:nvGrpSpPr>
          <p:grpSpPr bwMode="auto">
            <a:xfrm>
              <a:off x="1728" y="3600"/>
              <a:ext cx="2688" cy="240"/>
              <a:chOff x="1056" y="2736"/>
              <a:chExt cx="480" cy="144"/>
            </a:xfrm>
          </p:grpSpPr>
          <p:sp>
            <p:nvSpPr>
              <p:cNvPr id="19687" name="Line 282"/>
              <p:cNvSpPr>
                <a:spLocks noChangeShapeType="1"/>
              </p:cNvSpPr>
              <p:nvPr/>
            </p:nvSpPr>
            <p:spPr bwMode="auto">
              <a:xfrm>
                <a:off x="1056" y="2736"/>
                <a:ext cx="192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688" name="Line 283"/>
              <p:cNvSpPr>
                <a:spLocks noChangeShapeType="1"/>
              </p:cNvSpPr>
              <p:nvPr/>
            </p:nvSpPr>
            <p:spPr bwMode="auto">
              <a:xfrm flipH="1">
                <a:off x="1344" y="2736"/>
                <a:ext cx="192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9686" name="Text Box 284"/>
            <p:cNvSpPr txBox="1">
              <a:spLocks noChangeArrowheads="1"/>
            </p:cNvSpPr>
            <p:nvPr/>
          </p:nvSpPr>
          <p:spPr bwMode="auto">
            <a:xfrm>
              <a:off x="1639" y="3648"/>
              <a:ext cx="521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800">
                  <a:latin typeface="Tahoma" panose="020B0604030504040204" pitchFamily="34" charset="0"/>
                </a:rPr>
                <a:t>merge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3435433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11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11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11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11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11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11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11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11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11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3114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114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3114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311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3114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311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311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1000"/>
                                        <p:tgtEl>
                                          <p:spTgt spid="3114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1000"/>
                                        <p:tgtEl>
                                          <p:spTgt spid="3115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 nodeType="clickPar">
                      <p:stCondLst>
                        <p:cond delay="indefinite"/>
                      </p:stCondLst>
                      <p:childTnLst>
                        <p:par>
                          <p:cTn id="1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31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 nodeType="clickPar">
                      <p:stCondLst>
                        <p:cond delay="indefinite"/>
                      </p:stCondLst>
                      <p:childTnLst>
                        <p:par>
                          <p:cTn id="1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1000"/>
                                        <p:tgtEl>
                                          <p:spTgt spid="3115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 nodeType="clickPar">
                      <p:stCondLst>
                        <p:cond delay="indefinite"/>
                      </p:stCondLst>
                      <p:childTnLst>
                        <p:par>
                          <p:cTn id="1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1000"/>
                                        <p:tgtEl>
                                          <p:spTgt spid="3115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Tahoma" panose="020B0604030504040204" pitchFamily="34" charset="0"/>
              </a:rPr>
              <a:t>Merge halves code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</a:rPr>
              <a:t>#</a:t>
            </a:r>
            <a:r>
              <a:rPr lang="en-US" sz="2000" b="1" dirty="0" smtClean="0">
                <a:solidFill>
                  <a:srgbClr val="008000"/>
                </a:solidFill>
                <a:latin typeface="Courier New" panose="02070309020205020404" pitchFamily="49" charset="0"/>
              </a:rPr>
              <a:t> 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</a:rPr>
              <a:t>Merges the left/right elements into a sorted result.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</a:rPr>
              <a:t>#</a:t>
            </a:r>
            <a:r>
              <a:rPr lang="en-US" sz="2000" b="1" dirty="0" smtClean="0">
                <a:solidFill>
                  <a:srgbClr val="008000"/>
                </a:solidFill>
                <a:latin typeface="Courier New" panose="02070309020205020404" pitchFamily="49" charset="0"/>
              </a:rPr>
              <a:t> 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</a:rPr>
              <a:t>Precondition: left/right are sorted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dirty="0" err="1" smtClean="0">
                <a:latin typeface="Courier New" panose="02070309020205020404" pitchFamily="49" charset="0"/>
              </a:rPr>
              <a:t>def</a:t>
            </a:r>
            <a:r>
              <a:rPr lang="en-US" sz="2000" dirty="0" smtClean="0">
                <a:latin typeface="Courier New" panose="02070309020205020404" pitchFamily="49" charset="0"/>
              </a:rPr>
              <a:t> merge(result</a:t>
            </a:r>
            <a:r>
              <a:rPr lang="en-US" sz="2000" dirty="0">
                <a:latin typeface="Courier New" panose="02070309020205020404" pitchFamily="49" charset="0"/>
              </a:rPr>
              <a:t>, </a:t>
            </a:r>
            <a:r>
              <a:rPr lang="en-US" sz="2000" dirty="0" smtClean="0">
                <a:latin typeface="Courier New" panose="02070309020205020404" pitchFamily="49" charset="0"/>
              </a:rPr>
              <a:t>left, </a:t>
            </a:r>
            <a:r>
              <a:rPr lang="en-US" sz="2000" dirty="0">
                <a:latin typeface="Courier New" panose="02070309020205020404" pitchFamily="49" charset="0"/>
              </a:rPr>
              <a:t>right</a:t>
            </a:r>
            <a:r>
              <a:rPr lang="en-US" sz="2000" dirty="0" smtClean="0">
                <a:latin typeface="Courier New" panose="02070309020205020404" pitchFamily="49" charset="0"/>
              </a:rPr>
              <a:t>):</a:t>
            </a:r>
            <a:endParaRPr lang="en-US" sz="20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dirty="0">
                <a:latin typeface="Courier New" panose="02070309020205020404" pitchFamily="49" charset="0"/>
              </a:rPr>
              <a:t>    </a:t>
            </a:r>
            <a:r>
              <a:rPr lang="en-US" sz="2000" dirty="0" smtClean="0">
                <a:latin typeface="Courier New" panose="02070309020205020404" pitchFamily="49" charset="0"/>
              </a:rPr>
              <a:t>i1 </a:t>
            </a:r>
            <a:r>
              <a:rPr lang="en-US" sz="2000" dirty="0">
                <a:latin typeface="Courier New" panose="02070309020205020404" pitchFamily="49" charset="0"/>
              </a:rPr>
              <a:t>= </a:t>
            </a:r>
            <a:r>
              <a:rPr lang="en-US" sz="2000" dirty="0" smtClean="0">
                <a:latin typeface="Courier New" panose="02070309020205020404" pitchFamily="49" charset="0"/>
              </a:rPr>
              <a:t>0   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</a:rPr>
              <a:t>#</a:t>
            </a:r>
            <a:r>
              <a:rPr lang="en-US" sz="2000" b="1" dirty="0" smtClean="0">
                <a:solidFill>
                  <a:srgbClr val="008000"/>
                </a:solidFill>
                <a:latin typeface="Courier New" panose="02070309020205020404" pitchFamily="49" charset="0"/>
              </a:rPr>
              <a:t> 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</a:rPr>
              <a:t>index into left </a:t>
            </a:r>
            <a:r>
              <a:rPr lang="en-US" sz="2000" b="1" dirty="0" smtClean="0">
                <a:solidFill>
                  <a:srgbClr val="008000"/>
                </a:solidFill>
                <a:latin typeface="Courier New" panose="02070309020205020404" pitchFamily="49" charset="0"/>
              </a:rPr>
              <a:t>list</a:t>
            </a:r>
            <a:endParaRPr lang="en-US" sz="2000" b="1" dirty="0">
              <a:solidFill>
                <a:srgbClr val="008000"/>
              </a:solidFill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dirty="0">
                <a:latin typeface="Courier New" panose="02070309020205020404" pitchFamily="49" charset="0"/>
              </a:rPr>
              <a:t>    </a:t>
            </a:r>
            <a:r>
              <a:rPr lang="en-US" sz="2000" dirty="0" smtClean="0">
                <a:latin typeface="Courier New" panose="02070309020205020404" pitchFamily="49" charset="0"/>
              </a:rPr>
              <a:t>i2 </a:t>
            </a:r>
            <a:r>
              <a:rPr lang="en-US" sz="2000" dirty="0">
                <a:latin typeface="Courier New" panose="02070309020205020404" pitchFamily="49" charset="0"/>
              </a:rPr>
              <a:t>= </a:t>
            </a:r>
            <a:r>
              <a:rPr lang="en-US" sz="2000" dirty="0" smtClean="0">
                <a:latin typeface="Courier New" panose="02070309020205020404" pitchFamily="49" charset="0"/>
              </a:rPr>
              <a:t>0   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</a:rPr>
              <a:t>#</a:t>
            </a:r>
            <a:r>
              <a:rPr lang="en-US" sz="2000" b="1" dirty="0" smtClean="0">
                <a:solidFill>
                  <a:srgbClr val="008000"/>
                </a:solidFill>
                <a:latin typeface="Courier New" panose="02070309020205020404" pitchFamily="49" charset="0"/>
              </a:rPr>
              <a:t> 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</a:rPr>
              <a:t>index into right </a:t>
            </a:r>
            <a:r>
              <a:rPr lang="en-US" sz="2000" b="1" dirty="0" smtClean="0">
                <a:solidFill>
                  <a:srgbClr val="008000"/>
                </a:solidFill>
                <a:latin typeface="Courier New" panose="02070309020205020404" pitchFamily="49" charset="0"/>
              </a:rPr>
              <a:t>list</a:t>
            </a:r>
            <a:endParaRPr lang="en-US" sz="2000" b="1" dirty="0">
              <a:solidFill>
                <a:srgbClr val="008000"/>
              </a:solidFill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000" dirty="0">
              <a:solidFill>
                <a:srgbClr val="008000"/>
              </a:solidFill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dirty="0">
                <a:latin typeface="Courier New" panose="02070309020205020404" pitchFamily="49" charset="0"/>
              </a:rPr>
              <a:t>    for </a:t>
            </a:r>
            <a:r>
              <a:rPr lang="en-US" sz="2000" dirty="0" err="1" smtClean="0">
                <a:latin typeface="Courier New" panose="02070309020205020404" pitchFamily="49" charset="0"/>
              </a:rPr>
              <a:t>i</a:t>
            </a:r>
            <a:r>
              <a:rPr lang="en-US" sz="2000" dirty="0" smtClean="0">
                <a:latin typeface="Courier New" panose="02070309020205020404" pitchFamily="49" charset="0"/>
              </a:rPr>
              <a:t> in range(0, </a:t>
            </a:r>
            <a:r>
              <a:rPr lang="en-US" sz="2000" dirty="0" err="1" smtClean="0">
                <a:latin typeface="Courier New" panose="02070309020205020404" pitchFamily="49" charset="0"/>
              </a:rPr>
              <a:t>len</a:t>
            </a:r>
            <a:r>
              <a:rPr lang="en-US" sz="2000" dirty="0" smtClean="0">
                <a:latin typeface="Courier New" panose="02070309020205020404" pitchFamily="49" charset="0"/>
              </a:rPr>
              <a:t>(result)):</a:t>
            </a:r>
            <a:endParaRPr lang="en-US" sz="20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dirty="0">
                <a:latin typeface="Courier New" panose="02070309020205020404" pitchFamily="49" charset="0"/>
              </a:rPr>
              <a:t>        if (i2 &gt;= </a:t>
            </a:r>
            <a:r>
              <a:rPr lang="en-US" sz="2000" dirty="0" err="1" smtClean="0">
                <a:latin typeface="Courier New" panose="02070309020205020404" pitchFamily="49" charset="0"/>
              </a:rPr>
              <a:t>len</a:t>
            </a:r>
            <a:r>
              <a:rPr lang="en-US" sz="2000" dirty="0" smtClean="0">
                <a:latin typeface="Courier New" panose="02070309020205020404" pitchFamily="49" charset="0"/>
              </a:rPr>
              <a:t>(right) or (i1 </a:t>
            </a:r>
            <a:r>
              <a:rPr lang="en-US" sz="2000" dirty="0">
                <a:latin typeface="Courier New" panose="02070309020205020404" pitchFamily="49" charset="0"/>
              </a:rPr>
              <a:t>&lt; </a:t>
            </a:r>
            <a:r>
              <a:rPr lang="en-US" sz="2000" dirty="0" err="1" smtClean="0">
                <a:latin typeface="Courier New" panose="02070309020205020404" pitchFamily="49" charset="0"/>
              </a:rPr>
              <a:t>len</a:t>
            </a:r>
            <a:r>
              <a:rPr lang="en-US" sz="2000" dirty="0" smtClean="0">
                <a:latin typeface="Courier New" panose="02070309020205020404" pitchFamily="49" charset="0"/>
              </a:rPr>
              <a:t>(left) and </a:t>
            </a:r>
            <a:r>
              <a:rPr lang="en-US" sz="2000" dirty="0">
                <a:latin typeface="Courier New" panose="02070309020205020404" pitchFamily="49" charset="0"/>
              </a:rPr>
              <a:t>left[i1] &lt;= right[i2</a:t>
            </a:r>
            <a:r>
              <a:rPr lang="en-US" sz="2000" dirty="0" smtClean="0">
                <a:latin typeface="Courier New" panose="02070309020205020404" pitchFamily="49" charset="0"/>
              </a:rPr>
              <a:t>])):</a:t>
            </a:r>
            <a:endParaRPr lang="en-US" sz="20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dirty="0">
                <a:latin typeface="Courier New" panose="02070309020205020404" pitchFamily="49" charset="0"/>
              </a:rPr>
              <a:t>            result[</a:t>
            </a:r>
            <a:r>
              <a:rPr lang="en-US" sz="2000" dirty="0" err="1">
                <a:latin typeface="Courier New" panose="02070309020205020404" pitchFamily="49" charset="0"/>
              </a:rPr>
              <a:t>i</a:t>
            </a:r>
            <a:r>
              <a:rPr lang="en-US" sz="2000" dirty="0">
                <a:latin typeface="Courier New" panose="02070309020205020404" pitchFamily="49" charset="0"/>
              </a:rPr>
              <a:t>] = left[i1</a:t>
            </a:r>
            <a:r>
              <a:rPr lang="en-US" sz="2000" dirty="0" smtClean="0">
                <a:latin typeface="Courier New" panose="02070309020205020404" pitchFamily="49" charset="0"/>
              </a:rPr>
              <a:t>]    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</a:rPr>
              <a:t>#</a:t>
            </a:r>
            <a:r>
              <a:rPr lang="en-US" sz="2000" b="1" dirty="0" smtClean="0">
                <a:solidFill>
                  <a:srgbClr val="008000"/>
                </a:solidFill>
                <a:latin typeface="Courier New" panose="02070309020205020404" pitchFamily="49" charset="0"/>
              </a:rPr>
              <a:t> 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</a:rPr>
              <a:t>take from left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dirty="0">
                <a:latin typeface="Courier New" panose="02070309020205020404" pitchFamily="49" charset="0"/>
              </a:rPr>
              <a:t>            </a:t>
            </a:r>
            <a:r>
              <a:rPr lang="en-US" sz="2000" dirty="0" smtClean="0">
                <a:latin typeface="Courier New" panose="02070309020205020404" pitchFamily="49" charset="0"/>
              </a:rPr>
              <a:t>i1</a:t>
            </a:r>
            <a:r>
              <a:rPr lang="en-US" sz="2000" dirty="0">
                <a:latin typeface="Courier New" panose="02070309020205020404" pitchFamily="49" charset="0"/>
              </a:rPr>
              <a:t> </a:t>
            </a:r>
            <a:r>
              <a:rPr lang="en-US" sz="2000" dirty="0" smtClean="0">
                <a:latin typeface="Courier New" panose="02070309020205020404" pitchFamily="49" charset="0"/>
              </a:rPr>
              <a:t>+= 1</a:t>
            </a:r>
            <a:endParaRPr lang="en-US" sz="20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dirty="0">
                <a:latin typeface="Courier New" panose="02070309020205020404" pitchFamily="49" charset="0"/>
              </a:rPr>
              <a:t>        </a:t>
            </a:r>
            <a:r>
              <a:rPr lang="en-US" sz="2000" dirty="0" smtClean="0">
                <a:latin typeface="Courier New" panose="02070309020205020404" pitchFamily="49" charset="0"/>
              </a:rPr>
              <a:t>else:</a:t>
            </a:r>
            <a:endParaRPr lang="en-US" sz="20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dirty="0">
                <a:latin typeface="Courier New" panose="02070309020205020404" pitchFamily="49" charset="0"/>
              </a:rPr>
              <a:t>            result[</a:t>
            </a:r>
            <a:r>
              <a:rPr lang="en-US" sz="2000" dirty="0" err="1">
                <a:latin typeface="Courier New" panose="02070309020205020404" pitchFamily="49" charset="0"/>
              </a:rPr>
              <a:t>i</a:t>
            </a:r>
            <a:r>
              <a:rPr lang="en-US" sz="2000" dirty="0">
                <a:latin typeface="Courier New" panose="02070309020205020404" pitchFamily="49" charset="0"/>
              </a:rPr>
              <a:t>] = right[i2</a:t>
            </a:r>
            <a:r>
              <a:rPr lang="en-US" sz="2000" dirty="0" smtClean="0">
                <a:latin typeface="Courier New" panose="02070309020205020404" pitchFamily="49" charset="0"/>
              </a:rPr>
              <a:t>]   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</a:rPr>
              <a:t>#</a:t>
            </a:r>
            <a:r>
              <a:rPr lang="en-US" sz="2000" b="1" dirty="0" smtClean="0">
                <a:solidFill>
                  <a:srgbClr val="008000"/>
                </a:solidFill>
                <a:latin typeface="Courier New" panose="02070309020205020404" pitchFamily="49" charset="0"/>
              </a:rPr>
              <a:t> 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</a:rPr>
              <a:t>take from right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dirty="0">
                <a:latin typeface="Courier New" panose="02070309020205020404" pitchFamily="49" charset="0"/>
              </a:rPr>
              <a:t>            </a:t>
            </a:r>
            <a:r>
              <a:rPr lang="en-US" sz="2000" dirty="0" smtClean="0">
                <a:latin typeface="Courier New" panose="02070309020205020404" pitchFamily="49" charset="0"/>
              </a:rPr>
              <a:t>i2</a:t>
            </a:r>
            <a:r>
              <a:rPr lang="en-US" sz="2000" dirty="0">
                <a:latin typeface="Courier New" panose="02070309020205020404" pitchFamily="49" charset="0"/>
              </a:rPr>
              <a:t> </a:t>
            </a:r>
            <a:r>
              <a:rPr lang="en-US" sz="2000" dirty="0" smtClean="0">
                <a:latin typeface="Courier New" panose="02070309020205020404" pitchFamily="49" charset="0"/>
              </a:rPr>
              <a:t>+= 1</a:t>
            </a:r>
            <a:endParaRPr lang="en-US" sz="2000" dirty="0">
              <a:latin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7051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Tahoma" panose="020B0604030504040204" pitchFamily="34" charset="0"/>
              </a:rPr>
              <a:t>Merge sort code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</a:rPr>
              <a:t>#</a:t>
            </a:r>
            <a:r>
              <a:rPr lang="en-US" sz="2000" b="1" dirty="0" smtClean="0">
                <a:solidFill>
                  <a:srgbClr val="008000"/>
                </a:solidFill>
                <a:latin typeface="Courier New" panose="02070309020205020404" pitchFamily="49" charset="0"/>
              </a:rPr>
              <a:t> 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</a:rPr>
              <a:t>Rearranges the elements of a into sorted order using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</a:rPr>
              <a:t>#</a:t>
            </a:r>
            <a:r>
              <a:rPr lang="en-US" sz="2000" b="1" dirty="0" smtClean="0">
                <a:solidFill>
                  <a:srgbClr val="008000"/>
                </a:solidFill>
                <a:latin typeface="Courier New" panose="02070309020205020404" pitchFamily="49" charset="0"/>
              </a:rPr>
              <a:t> 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</a:rPr>
              <a:t>the merge sort </a:t>
            </a:r>
            <a:r>
              <a:rPr lang="en-US" sz="2000" b="1" dirty="0" smtClean="0">
                <a:solidFill>
                  <a:srgbClr val="008000"/>
                </a:solidFill>
                <a:latin typeface="Courier New" panose="02070309020205020404" pitchFamily="49" charset="0"/>
              </a:rPr>
              <a:t>algorithm.</a:t>
            </a:r>
            <a:endParaRPr lang="en-US" sz="2000" b="1" dirty="0">
              <a:solidFill>
                <a:srgbClr val="008000"/>
              </a:solidFill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dirty="0" err="1" smtClean="0">
                <a:latin typeface="Courier New" panose="02070309020205020404" pitchFamily="49" charset="0"/>
              </a:rPr>
              <a:t>def</a:t>
            </a:r>
            <a:r>
              <a:rPr lang="en-US" sz="2000" dirty="0" smtClean="0">
                <a:latin typeface="Courier New" panose="02070309020205020404" pitchFamily="49" charset="0"/>
              </a:rPr>
              <a:t> </a:t>
            </a:r>
            <a:r>
              <a:rPr lang="en-US" sz="2000" dirty="0" err="1" smtClean="0">
                <a:latin typeface="Courier New" panose="02070309020205020404" pitchFamily="49" charset="0"/>
              </a:rPr>
              <a:t>merge_sort</a:t>
            </a:r>
            <a:r>
              <a:rPr lang="en-US" sz="2000" dirty="0" smtClean="0">
                <a:latin typeface="Courier New" panose="02070309020205020404" pitchFamily="49" charset="0"/>
              </a:rPr>
              <a:t>(a):</a:t>
            </a:r>
            <a:endParaRPr lang="en-US" sz="20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b="1" dirty="0">
                <a:latin typeface="Courier New" panose="02070309020205020404" pitchFamily="49" charset="0"/>
              </a:rPr>
              <a:t>    if </a:t>
            </a:r>
            <a:r>
              <a:rPr lang="en-US" sz="2000" b="1" dirty="0" smtClean="0">
                <a:latin typeface="Courier New" panose="02070309020205020404" pitchFamily="49" charset="0"/>
              </a:rPr>
              <a:t>(</a:t>
            </a:r>
            <a:r>
              <a:rPr lang="en-US" sz="2000" b="1" dirty="0" err="1" smtClean="0">
                <a:latin typeface="Courier New" panose="02070309020205020404" pitchFamily="49" charset="0"/>
              </a:rPr>
              <a:t>len</a:t>
            </a:r>
            <a:r>
              <a:rPr lang="en-US" sz="2000" b="1" dirty="0" smtClean="0">
                <a:latin typeface="Courier New" panose="02070309020205020404" pitchFamily="49" charset="0"/>
              </a:rPr>
              <a:t>(a) </a:t>
            </a:r>
            <a:r>
              <a:rPr lang="en-US" sz="2000" b="1" dirty="0">
                <a:latin typeface="Courier New" panose="02070309020205020404" pitchFamily="49" charset="0"/>
              </a:rPr>
              <a:t>&gt;= 2</a:t>
            </a:r>
            <a:r>
              <a:rPr lang="en-US" sz="2000" b="1" dirty="0" smtClean="0">
                <a:latin typeface="Courier New" panose="02070309020205020404" pitchFamily="49" charset="0"/>
              </a:rPr>
              <a:t>):</a:t>
            </a:r>
            <a:endParaRPr lang="en-US" sz="2000" b="1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</a:rPr>
              <a:t>        </a:t>
            </a:r>
            <a:r>
              <a:rPr lang="en-US" sz="2000" b="1" dirty="0" smtClean="0">
                <a:solidFill>
                  <a:srgbClr val="008000"/>
                </a:solidFill>
                <a:latin typeface="Courier New" panose="02070309020205020404" pitchFamily="49" charset="0"/>
              </a:rPr>
              <a:t># 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</a:rPr>
              <a:t>split </a:t>
            </a:r>
            <a:r>
              <a:rPr lang="en-US" sz="2000" b="1" dirty="0" smtClean="0">
                <a:solidFill>
                  <a:srgbClr val="008000"/>
                </a:solidFill>
                <a:latin typeface="Courier New" panose="02070309020205020404" pitchFamily="49" charset="0"/>
              </a:rPr>
              <a:t>list 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</a:rPr>
              <a:t>into two halves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dirty="0">
                <a:latin typeface="Courier New" panose="02070309020205020404" pitchFamily="49" charset="0"/>
              </a:rPr>
              <a:t>        </a:t>
            </a:r>
            <a:r>
              <a:rPr lang="en-US" sz="1700" dirty="0" smtClean="0">
                <a:latin typeface="Courier New" panose="02070309020205020404" pitchFamily="49" charset="0"/>
              </a:rPr>
              <a:t>left  </a:t>
            </a:r>
            <a:r>
              <a:rPr lang="en-US" sz="1700" dirty="0">
                <a:latin typeface="Courier New" panose="02070309020205020404" pitchFamily="49" charset="0"/>
              </a:rPr>
              <a:t>= </a:t>
            </a:r>
            <a:r>
              <a:rPr lang="en-US" sz="1700" b="1" dirty="0" smtClean="0">
                <a:latin typeface="Courier New" panose="02070309020205020404" pitchFamily="49" charset="0"/>
              </a:rPr>
              <a:t>a[0</a:t>
            </a:r>
            <a:r>
              <a:rPr lang="en-US" sz="1700" b="1" dirty="0">
                <a:latin typeface="Courier New" panose="02070309020205020404" pitchFamily="49" charset="0"/>
              </a:rPr>
              <a:t>, </a:t>
            </a:r>
            <a:r>
              <a:rPr lang="en-US" sz="1700" b="1" dirty="0" err="1" smtClean="0">
                <a:latin typeface="Courier New" panose="02070309020205020404" pitchFamily="49" charset="0"/>
              </a:rPr>
              <a:t>len</a:t>
            </a:r>
            <a:r>
              <a:rPr lang="en-US" sz="1700" b="1" dirty="0" smtClean="0">
                <a:latin typeface="Courier New" panose="02070309020205020404" pitchFamily="49" charset="0"/>
              </a:rPr>
              <a:t>(a)//2]</a:t>
            </a:r>
            <a:endParaRPr lang="en-US" sz="17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dirty="0">
                <a:latin typeface="Courier New" panose="02070309020205020404" pitchFamily="49" charset="0"/>
              </a:rPr>
              <a:t>        </a:t>
            </a:r>
            <a:r>
              <a:rPr lang="en-US" sz="1700" dirty="0" smtClean="0">
                <a:latin typeface="Courier New" panose="02070309020205020404" pitchFamily="49" charset="0"/>
              </a:rPr>
              <a:t>right </a:t>
            </a:r>
            <a:r>
              <a:rPr lang="en-US" sz="1700" dirty="0">
                <a:latin typeface="Courier New" panose="02070309020205020404" pitchFamily="49" charset="0"/>
              </a:rPr>
              <a:t>= </a:t>
            </a:r>
            <a:r>
              <a:rPr lang="en-US" sz="1700" b="1" dirty="0" smtClean="0">
                <a:latin typeface="Courier New" panose="02070309020205020404" pitchFamily="49" charset="0"/>
              </a:rPr>
              <a:t>a[</a:t>
            </a:r>
            <a:r>
              <a:rPr lang="en-US" sz="1700" b="1" dirty="0" err="1" smtClean="0">
                <a:latin typeface="Courier New" panose="02070309020205020404" pitchFamily="49" charset="0"/>
              </a:rPr>
              <a:t>len</a:t>
            </a:r>
            <a:r>
              <a:rPr lang="en-US" sz="1700" b="1" dirty="0" smtClean="0">
                <a:latin typeface="Courier New" panose="02070309020205020404" pitchFamily="49" charset="0"/>
              </a:rPr>
              <a:t>(a)//2</a:t>
            </a:r>
            <a:r>
              <a:rPr lang="en-US" sz="1700" b="1" dirty="0">
                <a:latin typeface="Courier New" panose="02070309020205020404" pitchFamily="49" charset="0"/>
              </a:rPr>
              <a:t>, </a:t>
            </a:r>
            <a:r>
              <a:rPr lang="en-US" sz="1700" b="1" dirty="0" err="1" smtClean="0">
                <a:latin typeface="Courier New" panose="02070309020205020404" pitchFamily="49" charset="0"/>
              </a:rPr>
              <a:t>len</a:t>
            </a:r>
            <a:r>
              <a:rPr lang="en-US" sz="1700" b="1" dirty="0" smtClean="0">
                <a:latin typeface="Courier New" panose="02070309020205020404" pitchFamily="49" charset="0"/>
              </a:rPr>
              <a:t>(a)]</a:t>
            </a:r>
            <a:endParaRPr lang="en-US" sz="17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17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</a:rPr>
              <a:t>        #</a:t>
            </a:r>
            <a:r>
              <a:rPr lang="en-US" sz="2000" b="1" dirty="0" smtClean="0">
                <a:solidFill>
                  <a:srgbClr val="008000"/>
                </a:solidFill>
                <a:latin typeface="Courier New" panose="02070309020205020404" pitchFamily="49" charset="0"/>
              </a:rPr>
              <a:t> 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</a:rPr>
              <a:t>sort the two halves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        </a:t>
            </a:r>
            <a:r>
              <a:rPr lang="en-US" sz="2000" b="1" dirty="0" err="1" smtClean="0">
                <a:solidFill>
                  <a:schemeClr val="accent2"/>
                </a:solidFill>
                <a:latin typeface="Courier New" panose="02070309020205020404" pitchFamily="49" charset="0"/>
              </a:rPr>
              <a:t>merge_sort</a:t>
            </a:r>
            <a:r>
              <a:rPr lang="en-US" sz="2000" b="1" dirty="0" smtClean="0">
                <a:solidFill>
                  <a:schemeClr val="accent2"/>
                </a:solidFill>
                <a:latin typeface="Courier New" panose="02070309020205020404" pitchFamily="49" charset="0"/>
              </a:rPr>
              <a:t>(left)</a:t>
            </a:r>
            <a:endParaRPr lang="en-US" sz="2000" b="1" dirty="0">
              <a:solidFill>
                <a:schemeClr val="accent2"/>
              </a:solidFill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        </a:t>
            </a:r>
            <a:r>
              <a:rPr lang="en-US" sz="2000" b="1" dirty="0" err="1" smtClean="0">
                <a:solidFill>
                  <a:schemeClr val="accent2"/>
                </a:solidFill>
                <a:latin typeface="Courier New" panose="02070309020205020404" pitchFamily="49" charset="0"/>
              </a:rPr>
              <a:t>merge_sort</a:t>
            </a:r>
            <a:r>
              <a:rPr lang="en-US" sz="2000" b="1" dirty="0" smtClean="0">
                <a:solidFill>
                  <a:schemeClr val="accent2"/>
                </a:solidFill>
                <a:latin typeface="Courier New" panose="02070309020205020404" pitchFamily="49" charset="0"/>
              </a:rPr>
              <a:t>(right)</a:t>
            </a:r>
            <a:endParaRPr lang="en-US" sz="2000" b="1" dirty="0">
              <a:solidFill>
                <a:schemeClr val="accent2"/>
              </a:solidFill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000" b="1" dirty="0">
              <a:solidFill>
                <a:schemeClr val="accent2"/>
              </a:solidFill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b="1" dirty="0">
                <a:latin typeface="Courier New" panose="02070309020205020404" pitchFamily="49" charset="0"/>
              </a:rPr>
              <a:t>        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</a:rPr>
              <a:t>#</a:t>
            </a:r>
            <a:r>
              <a:rPr lang="en-US" sz="2000" b="1" dirty="0" smtClean="0">
                <a:solidFill>
                  <a:srgbClr val="008000"/>
                </a:solidFill>
                <a:latin typeface="Courier New" panose="02070309020205020404" pitchFamily="49" charset="0"/>
              </a:rPr>
              <a:t> 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</a:rPr>
              <a:t>merge the sorted halves into a sorted whole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dirty="0">
                <a:latin typeface="Courier New" panose="02070309020205020404" pitchFamily="49" charset="0"/>
              </a:rPr>
              <a:t>        merge(a, left, right</a:t>
            </a:r>
            <a:r>
              <a:rPr lang="en-US" sz="2000" dirty="0" smtClean="0">
                <a:latin typeface="Courier New" panose="02070309020205020404" pitchFamily="49" charset="0"/>
              </a:rPr>
              <a:t>)</a:t>
            </a:r>
            <a:endParaRPr lang="en-US" sz="20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000" b="1" dirty="0">
              <a:latin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4745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Tahoma" panose="020B0604030504040204" pitchFamily="34" charset="0"/>
              </a:rPr>
              <a:t>Merge sort runtime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266092"/>
            <a:ext cx="10515600" cy="4910871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Tahoma" panose="020B0604030504040204" pitchFamily="34" charset="0"/>
              </a:rPr>
              <a:t>How many comparisons does merge sort have to do?</a:t>
            </a:r>
          </a:p>
        </p:txBody>
      </p:sp>
      <p:pic>
        <p:nvPicPr>
          <p:cNvPr id="2355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1" y="1755776"/>
            <a:ext cx="6005513" cy="4873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7039594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Tahoma" panose="020B0604030504040204" pitchFamily="34" charset="0"/>
              </a:rPr>
              <a:t>Sorting algorithms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 eaLnBrk="1" hangingPunct="1"/>
            <a:r>
              <a:rPr lang="en-US" b="1" dirty="0" err="1" smtClean="0">
                <a:latin typeface="Tahoma" panose="020B0604030504040204" pitchFamily="34" charset="0"/>
              </a:rPr>
              <a:t>bogo</a:t>
            </a:r>
            <a:r>
              <a:rPr lang="en-US" b="1" dirty="0" smtClean="0">
                <a:latin typeface="Tahoma" panose="020B0604030504040204" pitchFamily="34" charset="0"/>
              </a:rPr>
              <a:t> sort</a:t>
            </a:r>
            <a:r>
              <a:rPr lang="en-US" dirty="0" smtClean="0">
                <a:latin typeface="Tahoma" panose="020B0604030504040204" pitchFamily="34" charset="0"/>
              </a:rPr>
              <a:t>: shuffle and pray</a:t>
            </a:r>
          </a:p>
          <a:p>
            <a:pPr eaLnBrk="1" hangingPunct="1"/>
            <a:r>
              <a:rPr lang="en-US" b="1" dirty="0" smtClean="0">
                <a:latin typeface="Tahoma" panose="020B0604030504040204" pitchFamily="34" charset="0"/>
              </a:rPr>
              <a:t>bubble sort</a:t>
            </a:r>
            <a:r>
              <a:rPr lang="en-US" dirty="0" smtClean="0">
                <a:latin typeface="Tahoma" panose="020B0604030504040204" pitchFamily="34" charset="0"/>
              </a:rPr>
              <a:t>: swap adjacent pairs that are out of order</a:t>
            </a:r>
          </a:p>
          <a:p>
            <a:pPr eaLnBrk="1" hangingPunct="1"/>
            <a:r>
              <a:rPr lang="en-US" b="1" dirty="0" smtClean="0">
                <a:latin typeface="Tahoma" panose="020B0604030504040204" pitchFamily="34" charset="0"/>
              </a:rPr>
              <a:t>selection sort</a:t>
            </a:r>
            <a:r>
              <a:rPr lang="en-US" dirty="0" smtClean="0">
                <a:latin typeface="Tahoma" panose="020B0604030504040204" pitchFamily="34" charset="0"/>
              </a:rPr>
              <a:t>: look for the smallest element, move to front</a:t>
            </a:r>
          </a:p>
          <a:p>
            <a:pPr eaLnBrk="1" hangingPunct="1"/>
            <a:r>
              <a:rPr lang="en-US" b="1" dirty="0" smtClean="0">
                <a:latin typeface="Tahoma" panose="020B0604030504040204" pitchFamily="34" charset="0"/>
              </a:rPr>
              <a:t>insertion sort</a:t>
            </a:r>
            <a:r>
              <a:rPr lang="en-US" dirty="0" smtClean="0">
                <a:latin typeface="Tahoma" panose="020B0604030504040204" pitchFamily="34" charset="0"/>
              </a:rPr>
              <a:t>: build an increasingly large sorted front portion</a:t>
            </a:r>
          </a:p>
          <a:p>
            <a:pPr eaLnBrk="1" hangingPunct="1"/>
            <a:r>
              <a:rPr lang="en-US" b="1" dirty="0" smtClean="0">
                <a:latin typeface="Tahoma" panose="020B0604030504040204" pitchFamily="34" charset="0"/>
              </a:rPr>
              <a:t>merge sort</a:t>
            </a:r>
            <a:r>
              <a:rPr lang="en-US" dirty="0" smtClean="0">
                <a:latin typeface="Tahoma" panose="020B0604030504040204" pitchFamily="34" charset="0"/>
              </a:rPr>
              <a:t>: recursively divide the list in half and sort it</a:t>
            </a:r>
          </a:p>
          <a:p>
            <a:pPr eaLnBrk="1" hangingPunct="1"/>
            <a:r>
              <a:rPr lang="en-US" b="1" dirty="0" smtClean="0">
                <a:latin typeface="Tahoma" panose="020B0604030504040204" pitchFamily="34" charset="0"/>
              </a:rPr>
              <a:t>heap sort</a:t>
            </a:r>
            <a:r>
              <a:rPr lang="en-US" dirty="0" smtClean="0">
                <a:latin typeface="Tahoma" panose="020B0604030504040204" pitchFamily="34" charset="0"/>
              </a:rPr>
              <a:t>: place the values into a sorted tree structure</a:t>
            </a:r>
          </a:p>
          <a:p>
            <a:pPr eaLnBrk="1" hangingPunct="1"/>
            <a:r>
              <a:rPr lang="en-US" b="1" dirty="0" smtClean="0">
                <a:latin typeface="Tahoma" panose="020B0604030504040204" pitchFamily="34" charset="0"/>
              </a:rPr>
              <a:t>quick sort</a:t>
            </a:r>
            <a:r>
              <a:rPr lang="en-US" dirty="0" smtClean="0">
                <a:latin typeface="Tahoma" panose="020B0604030504040204" pitchFamily="34" charset="0"/>
              </a:rPr>
              <a:t>: recursively partition list based on a middle value</a:t>
            </a:r>
          </a:p>
          <a:p>
            <a:pPr eaLnBrk="1" hangingPunct="1"/>
            <a:endParaRPr lang="en-US" dirty="0" smtClean="0">
              <a:latin typeface="Tahoma" panose="020B0604030504040204" pitchFamily="34" charset="0"/>
            </a:endParaRPr>
          </a:p>
          <a:p>
            <a:pPr eaLnBrk="1" hangingPunct="1">
              <a:buFontTx/>
              <a:buNone/>
            </a:pPr>
            <a:r>
              <a:rPr lang="en-US" dirty="0" smtClean="0">
                <a:latin typeface="Tahoma" panose="020B0604030504040204" pitchFamily="34" charset="0"/>
              </a:rPr>
              <a:t>other specialized sorting algorithms:</a:t>
            </a:r>
          </a:p>
          <a:p>
            <a:pPr eaLnBrk="1" hangingPunct="1"/>
            <a:r>
              <a:rPr lang="en-US" b="1" dirty="0" smtClean="0">
                <a:latin typeface="Tahoma" panose="020B0604030504040204" pitchFamily="34" charset="0"/>
              </a:rPr>
              <a:t>bucket sort</a:t>
            </a:r>
            <a:r>
              <a:rPr lang="en-US" dirty="0" smtClean="0">
                <a:latin typeface="Tahoma" panose="020B0604030504040204" pitchFamily="34" charset="0"/>
              </a:rPr>
              <a:t>: cluster elements into smaller groups, sort them</a:t>
            </a:r>
          </a:p>
          <a:p>
            <a:pPr eaLnBrk="1" hangingPunct="1"/>
            <a:r>
              <a:rPr lang="en-US" b="1" dirty="0" smtClean="0">
                <a:latin typeface="Tahoma" panose="020B0604030504040204" pitchFamily="34" charset="0"/>
              </a:rPr>
              <a:t>radix sort</a:t>
            </a:r>
            <a:r>
              <a:rPr lang="en-US" dirty="0" smtClean="0">
                <a:latin typeface="Tahoma" panose="020B0604030504040204" pitchFamily="34" charset="0"/>
              </a:rPr>
              <a:t>: sort integers by last digit, then 2nd to last, then ...</a:t>
            </a:r>
          </a:p>
          <a:p>
            <a:pPr eaLnBrk="1" hangingPunct="1"/>
            <a:r>
              <a:rPr lang="en-US" dirty="0" smtClean="0">
                <a:latin typeface="Tahoma" panose="020B0604030504040204" pitchFamily="34" charset="0"/>
              </a:rPr>
              <a:t>...</a:t>
            </a:r>
          </a:p>
        </p:txBody>
      </p:sp>
    </p:spTree>
    <p:extLst>
      <p:ext uri="{BB962C8B-B14F-4D97-AF65-F5344CB8AC3E}">
        <p14:creationId xmlns:p14="http://schemas.microsoft.com/office/powerpoint/2010/main" val="172689139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Tahoma" panose="020B0604030504040204" pitchFamily="34" charset="0"/>
              </a:rPr>
              <a:t>Sorting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/>
            <a:r>
              <a:rPr lang="en-US" b="1" dirty="0" smtClean="0">
                <a:latin typeface="Tahoma" panose="020B0604030504040204" pitchFamily="34" charset="0"/>
              </a:rPr>
              <a:t>sorting</a:t>
            </a:r>
            <a:r>
              <a:rPr lang="en-US" dirty="0" smtClean="0">
                <a:latin typeface="Tahoma" panose="020B0604030504040204" pitchFamily="34" charset="0"/>
              </a:rPr>
              <a:t>: Rearranging the values in a list into a specific order (usually into their "natural ordering").</a:t>
            </a:r>
          </a:p>
          <a:p>
            <a:pPr lvl="1" eaLnBrk="1" hangingPunct="1"/>
            <a:endParaRPr lang="en-US" sz="800" dirty="0">
              <a:latin typeface="Tahoma" panose="020B0604030504040204" pitchFamily="34" charset="0"/>
            </a:endParaRPr>
          </a:p>
          <a:p>
            <a:pPr lvl="1" eaLnBrk="1" hangingPunct="1"/>
            <a:r>
              <a:rPr lang="en-US" dirty="0" smtClean="0">
                <a:latin typeface="Tahoma" panose="020B0604030504040204" pitchFamily="34" charset="0"/>
              </a:rPr>
              <a:t>one of the fundamental problems in computer science</a:t>
            </a:r>
          </a:p>
          <a:p>
            <a:pPr lvl="1" eaLnBrk="1" hangingPunct="1"/>
            <a:r>
              <a:rPr lang="en-US" dirty="0" smtClean="0">
                <a:latin typeface="Tahoma" panose="020B0604030504040204" pitchFamily="34" charset="0"/>
              </a:rPr>
              <a:t>can be solved in many ways:</a:t>
            </a:r>
          </a:p>
          <a:p>
            <a:pPr lvl="2" eaLnBrk="1" hangingPunct="1"/>
            <a:r>
              <a:rPr lang="en-US" dirty="0" smtClean="0">
                <a:latin typeface="Tahoma" panose="020B0604030504040204" pitchFamily="34" charset="0"/>
              </a:rPr>
              <a:t>there are many sorting algorithms</a:t>
            </a:r>
          </a:p>
          <a:p>
            <a:pPr lvl="2" eaLnBrk="1" hangingPunct="1"/>
            <a:r>
              <a:rPr lang="en-US" dirty="0" smtClean="0">
                <a:latin typeface="Tahoma" panose="020B0604030504040204" pitchFamily="34" charset="0"/>
              </a:rPr>
              <a:t>some are faster/slower than others</a:t>
            </a:r>
          </a:p>
          <a:p>
            <a:pPr lvl="2" eaLnBrk="1" hangingPunct="1"/>
            <a:r>
              <a:rPr lang="en-US" dirty="0" smtClean="0">
                <a:latin typeface="Tahoma" panose="020B0604030504040204" pitchFamily="34" charset="0"/>
              </a:rPr>
              <a:t>some use more/less memory than others</a:t>
            </a:r>
          </a:p>
          <a:p>
            <a:pPr lvl="2" eaLnBrk="1" hangingPunct="1"/>
            <a:r>
              <a:rPr lang="en-US" dirty="0" smtClean="0">
                <a:latin typeface="Tahoma" panose="020B0604030504040204" pitchFamily="34" charset="0"/>
              </a:rPr>
              <a:t>some work better with specific kinds of data</a:t>
            </a:r>
          </a:p>
          <a:p>
            <a:pPr lvl="2" eaLnBrk="1" hangingPunct="1"/>
            <a:r>
              <a:rPr lang="en-US" dirty="0" smtClean="0">
                <a:latin typeface="Tahoma" panose="020B0604030504040204" pitchFamily="34" charset="0"/>
              </a:rPr>
              <a:t>some can utilize multiple computers / processors, ...</a:t>
            </a:r>
          </a:p>
          <a:p>
            <a:pPr lvl="1" eaLnBrk="1" hangingPunct="1"/>
            <a:endParaRPr lang="en-US" dirty="0" smtClean="0">
              <a:latin typeface="Tahoma" panose="020B0604030504040204" pitchFamily="34" charset="0"/>
            </a:endParaRPr>
          </a:p>
          <a:p>
            <a:pPr lvl="1" eaLnBrk="1" hangingPunct="1">
              <a:buClr>
                <a:schemeClr val="tx1"/>
              </a:buClr>
            </a:pPr>
            <a:r>
              <a:rPr lang="en-US" i="1" dirty="0" smtClean="0">
                <a:latin typeface="Tahoma" panose="020B0604030504040204" pitchFamily="34" charset="0"/>
              </a:rPr>
              <a:t>comparison-based sorting</a:t>
            </a:r>
            <a:r>
              <a:rPr lang="en-US" dirty="0" smtClean="0">
                <a:latin typeface="Tahoma" panose="020B0604030504040204" pitchFamily="34" charset="0"/>
              </a:rPr>
              <a:t> : determining order by</a:t>
            </a:r>
            <a:br>
              <a:rPr lang="en-US" dirty="0" smtClean="0">
                <a:latin typeface="Tahoma" panose="020B0604030504040204" pitchFamily="34" charset="0"/>
              </a:rPr>
            </a:br>
            <a:r>
              <a:rPr lang="en-US" dirty="0" smtClean="0">
                <a:latin typeface="Tahoma" panose="020B0604030504040204" pitchFamily="34" charset="0"/>
              </a:rPr>
              <a:t>comparing pairs of elements:</a:t>
            </a:r>
          </a:p>
          <a:p>
            <a:pPr lvl="2" eaLnBrk="1" hangingPunct="1">
              <a:buClr>
                <a:schemeClr val="tx1"/>
              </a:buClr>
            </a:pPr>
            <a:r>
              <a:rPr lang="en-US" dirty="0" smtClean="0">
                <a:latin typeface="Courier New" panose="02070309020205020404" pitchFamily="49" charset="0"/>
              </a:rPr>
              <a:t>&lt;</a:t>
            </a:r>
            <a:r>
              <a:rPr lang="en-US" dirty="0" smtClean="0">
                <a:latin typeface="Tahoma" panose="020B0604030504040204" pitchFamily="34" charset="0"/>
              </a:rPr>
              <a:t>,  </a:t>
            </a:r>
            <a:r>
              <a:rPr lang="en-US" dirty="0" smtClean="0">
                <a:latin typeface="Courier New" panose="02070309020205020404" pitchFamily="49" charset="0"/>
              </a:rPr>
              <a:t>&gt;</a:t>
            </a:r>
            <a:r>
              <a:rPr lang="en-US" dirty="0" smtClean="0">
                <a:latin typeface="Tahoma" panose="020B0604030504040204" pitchFamily="34" charset="0"/>
              </a:rPr>
              <a:t>, …</a:t>
            </a:r>
          </a:p>
        </p:txBody>
      </p:sp>
    </p:spTree>
    <p:extLst>
      <p:ext uri="{BB962C8B-B14F-4D97-AF65-F5344CB8AC3E}">
        <p14:creationId xmlns:p14="http://schemas.microsoft.com/office/powerpoint/2010/main" val="1522692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Tahoma" panose="020B0604030504040204" pitchFamily="34" charset="0"/>
              </a:rPr>
              <a:t>Selection sort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b="1" smtClean="0">
                <a:latin typeface="Tahoma" panose="020B0604030504040204" pitchFamily="34" charset="0"/>
              </a:rPr>
              <a:t>selection sort</a:t>
            </a:r>
            <a:r>
              <a:rPr lang="en-US" smtClean="0">
                <a:latin typeface="Tahoma" panose="020B0604030504040204" pitchFamily="34" charset="0"/>
              </a:rPr>
              <a:t>: Orders a list of values by repeatedly putting the smallest or largest unplaced value into its final position.</a:t>
            </a:r>
          </a:p>
          <a:p>
            <a:pPr lvl="1" eaLnBrk="1" hangingPunct="1">
              <a:buFontTx/>
              <a:buNone/>
            </a:pPr>
            <a:endParaRPr lang="en-US" sz="800">
              <a:latin typeface="Tahoma" panose="020B0604030504040204" pitchFamily="34" charset="0"/>
            </a:endParaRPr>
          </a:p>
          <a:p>
            <a:pPr lvl="1" eaLnBrk="1" hangingPunct="1">
              <a:buFontTx/>
              <a:buNone/>
            </a:pPr>
            <a:r>
              <a:rPr lang="en-US" smtClean="0">
                <a:latin typeface="Tahoma" panose="020B0604030504040204" pitchFamily="34" charset="0"/>
              </a:rPr>
              <a:t>The algorithm:</a:t>
            </a:r>
          </a:p>
          <a:p>
            <a:pPr lvl="1" eaLnBrk="1" hangingPunct="1"/>
            <a:r>
              <a:rPr lang="en-US" smtClean="0">
                <a:latin typeface="Tahoma" panose="020B0604030504040204" pitchFamily="34" charset="0"/>
              </a:rPr>
              <a:t>Look through the list to find the smallest value.</a:t>
            </a:r>
          </a:p>
          <a:p>
            <a:pPr lvl="1" eaLnBrk="1" hangingPunct="1"/>
            <a:r>
              <a:rPr lang="en-US" smtClean="0">
                <a:latin typeface="Tahoma" panose="020B0604030504040204" pitchFamily="34" charset="0"/>
              </a:rPr>
              <a:t>Swap it so that it is at index 0.</a:t>
            </a:r>
          </a:p>
          <a:p>
            <a:pPr lvl="1" eaLnBrk="1" hangingPunct="1"/>
            <a:endParaRPr lang="en-US" sz="800">
              <a:latin typeface="Tahoma" panose="020B0604030504040204" pitchFamily="34" charset="0"/>
            </a:endParaRPr>
          </a:p>
          <a:p>
            <a:pPr lvl="1" eaLnBrk="1" hangingPunct="1"/>
            <a:r>
              <a:rPr lang="en-US" smtClean="0">
                <a:latin typeface="Tahoma" panose="020B0604030504040204" pitchFamily="34" charset="0"/>
              </a:rPr>
              <a:t>Look through the list to find the second-smallest value.</a:t>
            </a:r>
          </a:p>
          <a:p>
            <a:pPr lvl="1" eaLnBrk="1" hangingPunct="1"/>
            <a:r>
              <a:rPr lang="en-US" smtClean="0">
                <a:latin typeface="Tahoma" panose="020B0604030504040204" pitchFamily="34" charset="0"/>
              </a:rPr>
              <a:t>Swap it so that it is at index 1.</a:t>
            </a:r>
          </a:p>
          <a:p>
            <a:pPr lvl="1" eaLnBrk="1" hangingPunct="1">
              <a:buFontTx/>
              <a:buNone/>
            </a:pPr>
            <a:r>
              <a:rPr lang="en-US" smtClean="0">
                <a:latin typeface="Tahoma" panose="020B0604030504040204" pitchFamily="34" charset="0"/>
              </a:rPr>
              <a:t>	...</a:t>
            </a:r>
          </a:p>
          <a:p>
            <a:pPr lvl="1" eaLnBrk="1" hangingPunct="1"/>
            <a:endParaRPr lang="en-US" smtClean="0">
              <a:latin typeface="Tahoma" panose="020B0604030504040204" pitchFamily="34" charset="0"/>
            </a:endParaRPr>
          </a:p>
          <a:p>
            <a:pPr lvl="1" eaLnBrk="1" hangingPunct="1"/>
            <a:r>
              <a:rPr lang="en-US" smtClean="0">
                <a:latin typeface="Tahoma" panose="020B0604030504040204" pitchFamily="34" charset="0"/>
              </a:rPr>
              <a:t>Repeat until all values are in their proper places.</a:t>
            </a:r>
          </a:p>
        </p:txBody>
      </p:sp>
    </p:spTree>
    <p:extLst>
      <p:ext uri="{BB962C8B-B14F-4D97-AF65-F5344CB8AC3E}">
        <p14:creationId xmlns:p14="http://schemas.microsoft.com/office/powerpoint/2010/main" val="264464108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Tahoma" panose="020B0604030504040204" pitchFamily="34" charset="0"/>
              </a:rPr>
              <a:t>Selection sort example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225899"/>
            <a:ext cx="10515600" cy="4951064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Tahoma" panose="020B0604030504040204" pitchFamily="34" charset="0"/>
              </a:rPr>
              <a:t>Initial list:</a:t>
            </a:r>
          </a:p>
          <a:p>
            <a:pPr lvl="1" eaLnBrk="1" hangingPunct="1"/>
            <a:endParaRPr lang="en-US" dirty="0" smtClean="0">
              <a:latin typeface="Tahoma" panose="020B0604030504040204" pitchFamily="34" charset="0"/>
            </a:endParaRPr>
          </a:p>
          <a:p>
            <a:pPr lvl="1" eaLnBrk="1" hangingPunct="1"/>
            <a:endParaRPr lang="en-US" dirty="0" smtClean="0">
              <a:latin typeface="Tahoma" panose="020B0604030504040204" pitchFamily="34" charset="0"/>
            </a:endParaRPr>
          </a:p>
          <a:p>
            <a:pPr lvl="1" eaLnBrk="1" hangingPunct="1"/>
            <a:endParaRPr lang="en-US" dirty="0" smtClean="0">
              <a:latin typeface="Tahoma" panose="020B0604030504040204" pitchFamily="34" charset="0"/>
            </a:endParaRPr>
          </a:p>
          <a:p>
            <a:pPr eaLnBrk="1" hangingPunct="1"/>
            <a:r>
              <a:rPr lang="en-US" dirty="0" smtClean="0">
                <a:latin typeface="Tahoma" panose="020B0604030504040204" pitchFamily="34" charset="0"/>
              </a:rPr>
              <a:t>After 1st, 2nd, and 3rd passes:</a:t>
            </a:r>
          </a:p>
        </p:txBody>
      </p:sp>
      <p:graphicFrame>
        <p:nvGraphicFramePr>
          <p:cNvPr id="306180" name="Group 4"/>
          <p:cNvGraphicFramePr>
            <a:graphicFrameLocks noGrp="1"/>
          </p:cNvGraphicFramePr>
          <p:nvPr>
            <p:extLst/>
          </p:nvPr>
        </p:nvGraphicFramePr>
        <p:xfrm>
          <a:off x="1752600" y="1800226"/>
          <a:ext cx="8751888" cy="792212"/>
        </p:xfrm>
        <a:graphic>
          <a:graphicData uri="http://schemas.openxmlformats.org/drawingml/2006/table">
            <a:tbl>
              <a:tblPr/>
              <a:tblGrid>
                <a:gridCol w="782638"/>
                <a:gridCol w="460375"/>
                <a:gridCol w="460375"/>
                <a:gridCol w="460375"/>
                <a:gridCol w="508000"/>
                <a:gridCol w="460375"/>
                <a:gridCol w="460375"/>
                <a:gridCol w="460375"/>
                <a:gridCol w="460375"/>
                <a:gridCol w="508000"/>
                <a:gridCol w="460375"/>
                <a:gridCol w="460375"/>
                <a:gridCol w="460375"/>
                <a:gridCol w="508000"/>
                <a:gridCol w="460375"/>
                <a:gridCol w="460375"/>
                <a:gridCol w="460375"/>
                <a:gridCol w="460375"/>
              </a:tblGrid>
              <a:tr h="3960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index</a:t>
                      </a:r>
                    </a:p>
                  </a:txBody>
                  <a:tcPr marT="45653" marB="4565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0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1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2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3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4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5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6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7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8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9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10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11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12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13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14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15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16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  <a:tr h="3960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value</a:t>
                      </a:r>
                    </a:p>
                  </a:txBody>
                  <a:tcPr marT="45653" marB="4565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22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18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12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-4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27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30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36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50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7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68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91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56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2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85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42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98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25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06239" name="Group 63"/>
          <p:cNvGraphicFramePr>
            <a:graphicFrameLocks noGrp="1"/>
          </p:cNvGraphicFramePr>
          <p:nvPr>
            <p:extLst/>
          </p:nvPr>
        </p:nvGraphicFramePr>
        <p:xfrm>
          <a:off x="1752600" y="3476626"/>
          <a:ext cx="8751888" cy="792212"/>
        </p:xfrm>
        <a:graphic>
          <a:graphicData uri="http://schemas.openxmlformats.org/drawingml/2006/table">
            <a:tbl>
              <a:tblPr/>
              <a:tblGrid>
                <a:gridCol w="782638"/>
                <a:gridCol w="460375"/>
                <a:gridCol w="460375"/>
                <a:gridCol w="460375"/>
                <a:gridCol w="508000"/>
                <a:gridCol w="460375"/>
                <a:gridCol w="460375"/>
                <a:gridCol w="460375"/>
                <a:gridCol w="460375"/>
                <a:gridCol w="508000"/>
                <a:gridCol w="460375"/>
                <a:gridCol w="460375"/>
                <a:gridCol w="460375"/>
                <a:gridCol w="508000"/>
                <a:gridCol w="460375"/>
                <a:gridCol w="460375"/>
                <a:gridCol w="460375"/>
                <a:gridCol w="460375"/>
              </a:tblGrid>
              <a:tr h="3960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index</a:t>
                      </a:r>
                    </a:p>
                  </a:txBody>
                  <a:tcPr marT="45653" marB="4565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0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1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2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3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4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5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6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7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8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9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10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11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12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13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14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15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16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  <a:tr h="3960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value</a:t>
                      </a:r>
                    </a:p>
                  </a:txBody>
                  <a:tcPr marT="45653" marB="4565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charset="0"/>
                        </a:rPr>
                        <a:t>-4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18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12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charset="0"/>
                        </a:rPr>
                        <a:t>22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27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30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36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50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7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68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91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56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2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85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42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98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25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06298" name="Group 122"/>
          <p:cNvGraphicFramePr>
            <a:graphicFrameLocks noGrp="1"/>
          </p:cNvGraphicFramePr>
          <p:nvPr>
            <p:extLst/>
          </p:nvPr>
        </p:nvGraphicFramePr>
        <p:xfrm>
          <a:off x="1752600" y="4467226"/>
          <a:ext cx="8751888" cy="792212"/>
        </p:xfrm>
        <a:graphic>
          <a:graphicData uri="http://schemas.openxmlformats.org/drawingml/2006/table">
            <a:tbl>
              <a:tblPr/>
              <a:tblGrid>
                <a:gridCol w="782638"/>
                <a:gridCol w="460375"/>
                <a:gridCol w="460375"/>
                <a:gridCol w="460375"/>
                <a:gridCol w="508000"/>
                <a:gridCol w="460375"/>
                <a:gridCol w="460375"/>
                <a:gridCol w="460375"/>
                <a:gridCol w="460375"/>
                <a:gridCol w="508000"/>
                <a:gridCol w="460375"/>
                <a:gridCol w="460375"/>
                <a:gridCol w="460375"/>
                <a:gridCol w="508000"/>
                <a:gridCol w="460375"/>
                <a:gridCol w="460375"/>
                <a:gridCol w="460375"/>
                <a:gridCol w="460375"/>
              </a:tblGrid>
              <a:tr h="3960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index</a:t>
                      </a:r>
                    </a:p>
                  </a:txBody>
                  <a:tcPr marT="45653" marB="4565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0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1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2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3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4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5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6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7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8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9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10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11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12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13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14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15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16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  <a:tr h="3960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value</a:t>
                      </a:r>
                    </a:p>
                  </a:txBody>
                  <a:tcPr marT="45653" marB="4565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-4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charset="0"/>
                        </a:rPr>
                        <a:t>2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12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22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27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30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36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50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7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68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91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56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charset="0"/>
                        </a:rPr>
                        <a:t>18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85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42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98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25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06357" name="Group 181"/>
          <p:cNvGraphicFramePr>
            <a:graphicFrameLocks noGrp="1"/>
          </p:cNvGraphicFramePr>
          <p:nvPr>
            <p:extLst/>
          </p:nvPr>
        </p:nvGraphicFramePr>
        <p:xfrm>
          <a:off x="1752600" y="5486401"/>
          <a:ext cx="8751888" cy="792212"/>
        </p:xfrm>
        <a:graphic>
          <a:graphicData uri="http://schemas.openxmlformats.org/drawingml/2006/table">
            <a:tbl>
              <a:tblPr/>
              <a:tblGrid>
                <a:gridCol w="782638"/>
                <a:gridCol w="460375"/>
                <a:gridCol w="460375"/>
                <a:gridCol w="460375"/>
                <a:gridCol w="508000"/>
                <a:gridCol w="460375"/>
                <a:gridCol w="460375"/>
                <a:gridCol w="460375"/>
                <a:gridCol w="460375"/>
                <a:gridCol w="508000"/>
                <a:gridCol w="460375"/>
                <a:gridCol w="460375"/>
                <a:gridCol w="460375"/>
                <a:gridCol w="508000"/>
                <a:gridCol w="460375"/>
                <a:gridCol w="460375"/>
                <a:gridCol w="460375"/>
                <a:gridCol w="460375"/>
              </a:tblGrid>
              <a:tr h="3960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index</a:t>
                      </a:r>
                    </a:p>
                  </a:txBody>
                  <a:tcPr marT="45653" marB="4565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0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1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2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3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4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5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6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7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8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9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10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11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12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13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14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15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16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  <a:tr h="3960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value</a:t>
                      </a:r>
                    </a:p>
                  </a:txBody>
                  <a:tcPr marT="45653" marB="4565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-4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2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charset="0"/>
                        </a:rPr>
                        <a:t>7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22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27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30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36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50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charset="0"/>
                        </a:rPr>
                        <a:t>12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68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91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56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18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85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42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98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25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91987588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Tahoma" panose="020B0604030504040204" pitchFamily="34" charset="0"/>
              </a:rPr>
              <a:t>Selection sort code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</a:rPr>
              <a:t>#</a:t>
            </a:r>
            <a:r>
              <a:rPr lang="en-US" sz="2000" b="1" dirty="0" smtClean="0">
                <a:solidFill>
                  <a:srgbClr val="008000"/>
                </a:solidFill>
                <a:latin typeface="Courier New" panose="02070309020205020404" pitchFamily="49" charset="0"/>
              </a:rPr>
              <a:t> 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</a:rPr>
              <a:t>Rearranges the elements of a into sorted order using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</a:rPr>
              <a:t>#</a:t>
            </a:r>
            <a:r>
              <a:rPr lang="en-US" sz="2000" b="1" dirty="0" smtClean="0">
                <a:solidFill>
                  <a:srgbClr val="008000"/>
                </a:solidFill>
                <a:latin typeface="Courier New" panose="02070309020205020404" pitchFamily="49" charset="0"/>
              </a:rPr>
              <a:t> 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</a:rPr>
              <a:t>the selection sort algorithm.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dirty="0" err="1" smtClean="0">
                <a:latin typeface="Courier New" panose="02070309020205020404" pitchFamily="49" charset="0"/>
              </a:rPr>
              <a:t>def</a:t>
            </a:r>
            <a:r>
              <a:rPr lang="en-US" sz="2000" dirty="0" smtClean="0">
                <a:latin typeface="Courier New" panose="02070309020205020404" pitchFamily="49" charset="0"/>
              </a:rPr>
              <a:t> </a:t>
            </a:r>
            <a:r>
              <a:rPr lang="en-US" sz="2000" b="1" dirty="0" err="1" smtClean="0">
                <a:latin typeface="Courier New" panose="02070309020205020404" pitchFamily="49" charset="0"/>
              </a:rPr>
              <a:t>selection_sort</a:t>
            </a:r>
            <a:r>
              <a:rPr lang="en-US" sz="2000" dirty="0" smtClean="0">
                <a:latin typeface="Courier New" panose="02070309020205020404" pitchFamily="49" charset="0"/>
              </a:rPr>
              <a:t>(a):</a:t>
            </a:r>
            <a:endParaRPr lang="en-US" sz="20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dirty="0">
                <a:latin typeface="Courier New" panose="02070309020205020404" pitchFamily="49" charset="0"/>
              </a:rPr>
              <a:t>    for </a:t>
            </a:r>
            <a:r>
              <a:rPr lang="en-US" sz="2000" dirty="0" err="1" smtClean="0">
                <a:latin typeface="Courier New" panose="02070309020205020404" pitchFamily="49" charset="0"/>
              </a:rPr>
              <a:t>i</a:t>
            </a:r>
            <a:r>
              <a:rPr lang="en-US" sz="2000" dirty="0" smtClean="0">
                <a:latin typeface="Courier New" panose="02070309020205020404" pitchFamily="49" charset="0"/>
              </a:rPr>
              <a:t> in range(0, </a:t>
            </a:r>
            <a:r>
              <a:rPr lang="en-US" sz="2000" dirty="0" err="1" smtClean="0">
                <a:latin typeface="Courier New" panose="02070309020205020404" pitchFamily="49" charset="0"/>
              </a:rPr>
              <a:t>len</a:t>
            </a:r>
            <a:r>
              <a:rPr lang="en-US" sz="2000" dirty="0" smtClean="0">
                <a:latin typeface="Courier New" panose="02070309020205020404" pitchFamily="49" charset="0"/>
              </a:rPr>
              <a:t>(a) - 1):</a:t>
            </a:r>
            <a:endParaRPr lang="en-US" sz="20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</a:rPr>
              <a:t>        #</a:t>
            </a:r>
            <a:r>
              <a:rPr lang="en-US" sz="2000" b="1" dirty="0" smtClean="0">
                <a:solidFill>
                  <a:srgbClr val="008000"/>
                </a:solidFill>
                <a:latin typeface="Courier New" panose="02070309020205020404" pitchFamily="49" charset="0"/>
              </a:rPr>
              <a:t> 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</a:rPr>
              <a:t>find index of smallest remaining value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dirty="0">
                <a:latin typeface="Courier New" panose="02070309020205020404" pitchFamily="49" charset="0"/>
              </a:rPr>
              <a:t>        </a:t>
            </a:r>
            <a:r>
              <a:rPr lang="en-US" sz="2000" dirty="0" smtClean="0">
                <a:latin typeface="Courier New" panose="02070309020205020404" pitchFamily="49" charset="0"/>
              </a:rPr>
              <a:t>min </a:t>
            </a:r>
            <a:r>
              <a:rPr lang="en-US" sz="2000" dirty="0">
                <a:latin typeface="Courier New" panose="02070309020205020404" pitchFamily="49" charset="0"/>
              </a:rPr>
              <a:t>= </a:t>
            </a:r>
            <a:r>
              <a:rPr lang="en-US" sz="2000" dirty="0" err="1" smtClean="0">
                <a:latin typeface="Courier New" panose="02070309020205020404" pitchFamily="49" charset="0"/>
              </a:rPr>
              <a:t>i</a:t>
            </a:r>
            <a:endParaRPr lang="en-US" sz="20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dirty="0">
                <a:latin typeface="Courier New" panose="02070309020205020404" pitchFamily="49" charset="0"/>
              </a:rPr>
              <a:t>        for </a:t>
            </a:r>
            <a:r>
              <a:rPr lang="en-US" sz="2000" dirty="0" smtClean="0">
                <a:latin typeface="Courier New" panose="02070309020205020404" pitchFamily="49" charset="0"/>
              </a:rPr>
              <a:t>j in range(</a:t>
            </a:r>
            <a:r>
              <a:rPr lang="en-US" sz="2000" dirty="0" err="1" smtClean="0">
                <a:latin typeface="Courier New" panose="02070309020205020404" pitchFamily="49" charset="0"/>
              </a:rPr>
              <a:t>i</a:t>
            </a:r>
            <a:r>
              <a:rPr lang="en-US" sz="2000" dirty="0" smtClean="0">
                <a:latin typeface="Courier New" panose="02070309020205020404" pitchFamily="49" charset="0"/>
              </a:rPr>
              <a:t> + 1, </a:t>
            </a:r>
            <a:r>
              <a:rPr lang="en-US" sz="2000" dirty="0" err="1" smtClean="0">
                <a:latin typeface="Courier New" panose="02070309020205020404" pitchFamily="49" charset="0"/>
              </a:rPr>
              <a:t>len</a:t>
            </a:r>
            <a:r>
              <a:rPr lang="en-US" sz="2000" dirty="0" smtClean="0">
                <a:latin typeface="Courier New" panose="02070309020205020404" pitchFamily="49" charset="0"/>
              </a:rPr>
              <a:t>(a)):</a:t>
            </a:r>
            <a:endParaRPr lang="en-US" sz="20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dirty="0">
                <a:latin typeface="Courier New" panose="02070309020205020404" pitchFamily="49" charset="0"/>
              </a:rPr>
              <a:t>            if (a[j] &lt; a[min</a:t>
            </a:r>
            <a:r>
              <a:rPr lang="en-US" sz="2000" dirty="0" smtClean="0">
                <a:latin typeface="Courier New" panose="02070309020205020404" pitchFamily="49" charset="0"/>
              </a:rPr>
              <a:t>]):</a:t>
            </a:r>
            <a:endParaRPr lang="en-US" sz="20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dirty="0">
                <a:latin typeface="Courier New" panose="02070309020205020404" pitchFamily="49" charset="0"/>
              </a:rPr>
              <a:t>                min = </a:t>
            </a:r>
            <a:r>
              <a:rPr lang="en-US" sz="2000" dirty="0" smtClean="0">
                <a:latin typeface="Courier New" panose="02070309020205020404" pitchFamily="49" charset="0"/>
              </a:rPr>
              <a:t>j</a:t>
            </a:r>
            <a:endParaRPr lang="en-US" sz="20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</a:rPr>
              <a:t>        #</a:t>
            </a:r>
            <a:r>
              <a:rPr lang="en-US" sz="2000" b="1" dirty="0" smtClean="0">
                <a:solidFill>
                  <a:srgbClr val="008000"/>
                </a:solidFill>
                <a:latin typeface="Courier New" panose="02070309020205020404" pitchFamily="49" charset="0"/>
              </a:rPr>
              <a:t> 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</a:rPr>
              <a:t>swap smallest value its proper place, a[</a:t>
            </a:r>
            <a:r>
              <a:rPr lang="en-US" sz="2000" b="1" dirty="0" err="1">
                <a:solidFill>
                  <a:srgbClr val="008000"/>
                </a:solidFill>
                <a:latin typeface="Courier New" panose="02070309020205020404" pitchFamily="49" charset="0"/>
              </a:rPr>
              <a:t>i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</a:rPr>
              <a:t>]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dirty="0">
                <a:latin typeface="Courier New" panose="02070309020205020404" pitchFamily="49" charset="0"/>
              </a:rPr>
              <a:t>        </a:t>
            </a:r>
            <a:r>
              <a:rPr lang="en-US" sz="2000" b="1" dirty="0">
                <a:latin typeface="Courier New" panose="02070309020205020404" pitchFamily="49" charset="0"/>
              </a:rPr>
              <a:t>swap</a:t>
            </a:r>
            <a:r>
              <a:rPr lang="en-US" sz="2000" dirty="0">
                <a:latin typeface="Courier New" panose="02070309020205020404" pitchFamily="49" charset="0"/>
              </a:rPr>
              <a:t>(a, </a:t>
            </a:r>
            <a:r>
              <a:rPr lang="en-US" sz="2000" dirty="0" err="1">
                <a:latin typeface="Courier New" panose="02070309020205020404" pitchFamily="49" charset="0"/>
              </a:rPr>
              <a:t>i</a:t>
            </a:r>
            <a:r>
              <a:rPr lang="en-US" sz="2000" dirty="0">
                <a:latin typeface="Courier New" panose="02070309020205020404" pitchFamily="49" charset="0"/>
              </a:rPr>
              <a:t>, min</a:t>
            </a:r>
            <a:r>
              <a:rPr lang="en-US" sz="2000" dirty="0" smtClean="0">
                <a:latin typeface="Courier New" panose="02070309020205020404" pitchFamily="49" charset="0"/>
              </a:rPr>
              <a:t>)</a:t>
            </a:r>
            <a:endParaRPr lang="en-US" sz="20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000" dirty="0">
              <a:latin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6191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Tahoma" panose="020B0604030504040204" pitchFamily="34" charset="0"/>
              </a:rPr>
              <a:t>Bogo sort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b="1" smtClean="0">
                <a:latin typeface="Tahoma" panose="020B0604030504040204" pitchFamily="34" charset="0"/>
              </a:rPr>
              <a:t>bogo sort</a:t>
            </a:r>
            <a:r>
              <a:rPr lang="en-US" smtClean="0">
                <a:latin typeface="Tahoma" panose="020B0604030504040204" pitchFamily="34" charset="0"/>
              </a:rPr>
              <a:t>: Orders a list of values by repetitively shuffling them and checking if they are sorted.</a:t>
            </a:r>
          </a:p>
          <a:p>
            <a:pPr lvl="1" eaLnBrk="1" hangingPunct="1"/>
            <a:r>
              <a:rPr lang="en-US" smtClean="0">
                <a:latin typeface="Tahoma" panose="020B0604030504040204" pitchFamily="34" charset="0"/>
              </a:rPr>
              <a:t>name comes from the word "bogus"</a:t>
            </a:r>
          </a:p>
          <a:p>
            <a:pPr lvl="1" eaLnBrk="1" hangingPunct="1">
              <a:buFontTx/>
              <a:buNone/>
            </a:pPr>
            <a:endParaRPr lang="en-US" sz="800">
              <a:latin typeface="Tahoma" panose="020B0604030504040204" pitchFamily="34" charset="0"/>
            </a:endParaRPr>
          </a:p>
          <a:p>
            <a:pPr lvl="1" eaLnBrk="1" hangingPunct="1">
              <a:buFontTx/>
              <a:buNone/>
            </a:pPr>
            <a:r>
              <a:rPr lang="en-US" smtClean="0">
                <a:latin typeface="Tahoma" panose="020B0604030504040204" pitchFamily="34" charset="0"/>
              </a:rPr>
              <a:t>The algorithm:</a:t>
            </a:r>
          </a:p>
          <a:p>
            <a:pPr lvl="1" eaLnBrk="1" hangingPunct="1"/>
            <a:r>
              <a:rPr lang="en-US" smtClean="0">
                <a:latin typeface="Tahoma" panose="020B0604030504040204" pitchFamily="34" charset="0"/>
              </a:rPr>
              <a:t>Scan the list, seeing if it is sorted.  If so, stop.</a:t>
            </a:r>
          </a:p>
          <a:p>
            <a:pPr lvl="1" eaLnBrk="1" hangingPunct="1"/>
            <a:r>
              <a:rPr lang="en-US" smtClean="0">
                <a:latin typeface="Tahoma" panose="020B0604030504040204" pitchFamily="34" charset="0"/>
              </a:rPr>
              <a:t>Else, shuffle the values in the list and repeat.</a:t>
            </a:r>
          </a:p>
          <a:p>
            <a:pPr lvl="1" eaLnBrk="1" hangingPunct="1"/>
            <a:endParaRPr lang="en-US" smtClean="0">
              <a:latin typeface="Tahoma" panose="020B0604030504040204" pitchFamily="34" charset="0"/>
            </a:endParaRPr>
          </a:p>
          <a:p>
            <a:pPr eaLnBrk="1" hangingPunct="1"/>
            <a:r>
              <a:rPr lang="en-US" smtClean="0">
                <a:latin typeface="Tahoma" panose="020B0604030504040204" pitchFamily="34" charset="0"/>
              </a:rPr>
              <a:t>This sorting algorithm (obviously) has terrible performance!</a:t>
            </a:r>
          </a:p>
        </p:txBody>
      </p:sp>
    </p:spTree>
    <p:extLst>
      <p:ext uri="{BB962C8B-B14F-4D97-AF65-F5344CB8AC3E}">
        <p14:creationId xmlns:p14="http://schemas.microsoft.com/office/powerpoint/2010/main" val="3657075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Tahoma" panose="020B0604030504040204" pitchFamily="34" charset="0"/>
              </a:rPr>
              <a:t>Bogo sort code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825625"/>
            <a:ext cx="10515600" cy="3640678"/>
          </a:xfrm>
        </p:spPr>
        <p:txBody>
          <a:bodyPr>
            <a:normAutofit fontScale="85000" lnSpcReduction="20000"/>
          </a:bodyPr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</a:rPr>
              <a:t>#</a:t>
            </a:r>
            <a:r>
              <a:rPr lang="en-US" sz="2000" b="1" dirty="0" smtClean="0">
                <a:solidFill>
                  <a:srgbClr val="008000"/>
                </a:solidFill>
                <a:latin typeface="Courier New" panose="02070309020205020404" pitchFamily="49" charset="0"/>
              </a:rPr>
              <a:t> 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</a:rPr>
              <a:t>Places the elements of a into sorted order.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dirty="0" err="1" smtClean="0">
                <a:latin typeface="Courier New" panose="02070309020205020404" pitchFamily="49" charset="0"/>
              </a:rPr>
              <a:t>def</a:t>
            </a:r>
            <a:r>
              <a:rPr lang="en-US" sz="2000" dirty="0" smtClean="0">
                <a:latin typeface="Courier New" panose="02070309020205020404" pitchFamily="49" charset="0"/>
              </a:rPr>
              <a:t> </a:t>
            </a:r>
            <a:r>
              <a:rPr lang="en-US" sz="2000" b="1" dirty="0" err="1" smtClean="0">
                <a:latin typeface="Courier New" panose="02070309020205020404" pitchFamily="49" charset="0"/>
              </a:rPr>
              <a:t>bogo_sort</a:t>
            </a:r>
            <a:r>
              <a:rPr lang="en-US" sz="2000" dirty="0" smtClean="0">
                <a:latin typeface="Courier New" panose="02070309020205020404" pitchFamily="49" charset="0"/>
              </a:rPr>
              <a:t>(a):</a:t>
            </a:r>
            <a:endParaRPr lang="en-US" sz="20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dirty="0">
                <a:latin typeface="Courier New" panose="02070309020205020404" pitchFamily="49" charset="0"/>
              </a:rPr>
              <a:t>    while </a:t>
            </a:r>
            <a:r>
              <a:rPr lang="en-US" sz="2000" dirty="0" smtClean="0">
                <a:latin typeface="Courier New" panose="02070309020205020404" pitchFamily="49" charset="0"/>
              </a:rPr>
              <a:t>(not </a:t>
            </a:r>
            <a:r>
              <a:rPr lang="en-US" sz="2000" dirty="0" err="1" smtClean="0">
                <a:latin typeface="Courier New" panose="02070309020205020404" pitchFamily="49" charset="0"/>
              </a:rPr>
              <a:t>is_sorted</a:t>
            </a:r>
            <a:r>
              <a:rPr lang="en-US" sz="2000" dirty="0" smtClean="0">
                <a:latin typeface="Courier New" panose="02070309020205020404" pitchFamily="49" charset="0"/>
              </a:rPr>
              <a:t>(a)):</a:t>
            </a:r>
            <a:endParaRPr lang="en-US" sz="20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dirty="0">
                <a:latin typeface="Courier New" panose="02070309020205020404" pitchFamily="49" charset="0"/>
              </a:rPr>
              <a:t>        shuffle(a</a:t>
            </a:r>
            <a:r>
              <a:rPr lang="en-US" sz="2000" dirty="0" smtClean="0">
                <a:latin typeface="Courier New" panose="02070309020205020404" pitchFamily="49" charset="0"/>
              </a:rPr>
              <a:t>)</a:t>
            </a:r>
            <a:endParaRPr lang="en-US" sz="20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0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</a:rPr>
              <a:t>#</a:t>
            </a:r>
            <a:r>
              <a:rPr lang="en-US" sz="2000" b="1" dirty="0" smtClean="0">
                <a:solidFill>
                  <a:srgbClr val="008000"/>
                </a:solidFill>
                <a:latin typeface="Courier New" panose="02070309020205020404" pitchFamily="49" charset="0"/>
              </a:rPr>
              <a:t> 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</a:rPr>
              <a:t>Returns true if a's elements </a:t>
            </a:r>
            <a:endParaRPr lang="en-US" sz="2000" b="1" dirty="0" smtClean="0">
              <a:solidFill>
                <a:srgbClr val="008000"/>
              </a:solidFill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</a:rPr>
              <a:t>#</a:t>
            </a:r>
            <a:r>
              <a:rPr lang="en-US" sz="2000" b="1" dirty="0" smtClean="0">
                <a:solidFill>
                  <a:srgbClr val="008000"/>
                </a:solidFill>
                <a:latin typeface="Courier New" panose="02070309020205020404" pitchFamily="49" charset="0"/>
              </a:rPr>
              <a:t>are 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</a:rPr>
              <a:t>in sorted order.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dirty="0" err="1" smtClean="0">
                <a:latin typeface="Courier New" panose="02070309020205020404" pitchFamily="49" charset="0"/>
              </a:rPr>
              <a:t>def</a:t>
            </a:r>
            <a:r>
              <a:rPr lang="en-US" sz="2000" dirty="0" smtClean="0">
                <a:latin typeface="Courier New" panose="02070309020205020404" pitchFamily="49" charset="0"/>
              </a:rPr>
              <a:t> </a:t>
            </a:r>
            <a:r>
              <a:rPr lang="en-US" sz="2000" b="1" dirty="0" err="1" smtClean="0">
                <a:latin typeface="Courier New" panose="02070309020205020404" pitchFamily="49" charset="0"/>
              </a:rPr>
              <a:t>is_sorted</a:t>
            </a:r>
            <a:r>
              <a:rPr lang="en-US" sz="2000" dirty="0" smtClean="0">
                <a:latin typeface="Courier New" panose="02070309020205020404" pitchFamily="49" charset="0"/>
              </a:rPr>
              <a:t>(a):</a:t>
            </a:r>
            <a:endParaRPr lang="en-US" sz="20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dirty="0">
                <a:latin typeface="Courier New" panose="02070309020205020404" pitchFamily="49" charset="0"/>
              </a:rPr>
              <a:t>    for </a:t>
            </a:r>
            <a:r>
              <a:rPr lang="en-US" sz="2000" dirty="0" err="1" smtClean="0">
                <a:latin typeface="Courier New" panose="02070309020205020404" pitchFamily="49" charset="0"/>
              </a:rPr>
              <a:t>i</a:t>
            </a:r>
            <a:r>
              <a:rPr lang="en-US" sz="2000" dirty="0" smtClean="0">
                <a:latin typeface="Courier New" panose="02070309020205020404" pitchFamily="49" charset="0"/>
              </a:rPr>
              <a:t> in range(0, </a:t>
            </a:r>
            <a:r>
              <a:rPr lang="en-US" sz="2000" dirty="0" err="1" smtClean="0">
                <a:latin typeface="Courier New" panose="02070309020205020404" pitchFamily="49" charset="0"/>
              </a:rPr>
              <a:t>len</a:t>
            </a:r>
            <a:r>
              <a:rPr lang="en-US" sz="2000" dirty="0" smtClean="0">
                <a:latin typeface="Courier New" panose="02070309020205020404" pitchFamily="49" charset="0"/>
              </a:rPr>
              <a:t>(a) - 1):</a:t>
            </a:r>
            <a:endParaRPr lang="en-US" sz="20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dirty="0">
                <a:latin typeface="Courier New" panose="02070309020205020404" pitchFamily="49" charset="0"/>
              </a:rPr>
              <a:t>        if (a[</a:t>
            </a:r>
            <a:r>
              <a:rPr lang="en-US" sz="2000" dirty="0" err="1">
                <a:latin typeface="Courier New" panose="02070309020205020404" pitchFamily="49" charset="0"/>
              </a:rPr>
              <a:t>i</a:t>
            </a:r>
            <a:r>
              <a:rPr lang="en-US" sz="2000" dirty="0">
                <a:latin typeface="Courier New" panose="02070309020205020404" pitchFamily="49" charset="0"/>
              </a:rPr>
              <a:t>] &gt; a[</a:t>
            </a:r>
            <a:r>
              <a:rPr lang="en-US" sz="2000" dirty="0" err="1">
                <a:latin typeface="Courier New" panose="02070309020205020404" pitchFamily="49" charset="0"/>
              </a:rPr>
              <a:t>i</a:t>
            </a:r>
            <a:r>
              <a:rPr lang="en-US" sz="2000" dirty="0">
                <a:latin typeface="Courier New" panose="02070309020205020404" pitchFamily="49" charset="0"/>
              </a:rPr>
              <a:t> + 1</a:t>
            </a:r>
            <a:r>
              <a:rPr lang="en-US" sz="2000" dirty="0" smtClean="0">
                <a:latin typeface="Courier New" panose="02070309020205020404" pitchFamily="49" charset="0"/>
              </a:rPr>
              <a:t>]):</a:t>
            </a:r>
            <a:endParaRPr lang="en-US" sz="20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dirty="0">
                <a:latin typeface="Courier New" panose="02070309020205020404" pitchFamily="49" charset="0"/>
              </a:rPr>
              <a:t>            return </a:t>
            </a:r>
            <a:r>
              <a:rPr lang="en-US" sz="2000" dirty="0" smtClean="0">
                <a:latin typeface="Courier New" panose="02070309020205020404" pitchFamily="49" charset="0"/>
              </a:rPr>
              <a:t>False</a:t>
            </a:r>
            <a:endParaRPr lang="en-US" sz="20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dirty="0">
                <a:latin typeface="Courier New" panose="02070309020205020404" pitchFamily="49" charset="0"/>
              </a:rPr>
              <a:t>    return </a:t>
            </a:r>
            <a:r>
              <a:rPr lang="en-US" sz="2000" dirty="0" smtClean="0">
                <a:latin typeface="Courier New" panose="02070309020205020404" pitchFamily="49" charset="0"/>
              </a:rPr>
              <a:t>True</a:t>
            </a:r>
            <a:endParaRPr lang="en-US" sz="2000" dirty="0">
              <a:latin typeface="Courier New" panose="02070309020205020404" pitchFamily="49" charset="0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5315578" y="2733152"/>
            <a:ext cx="6705600" cy="3818373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70000"/>
              </a:lnSpc>
              <a:buFontTx/>
              <a:buNone/>
            </a:pPr>
            <a:r>
              <a:rPr lang="en-US" sz="2000" b="1" dirty="0" smtClean="0">
                <a:solidFill>
                  <a:srgbClr val="008000"/>
                </a:solidFill>
                <a:latin typeface="Courier New" panose="02070309020205020404" pitchFamily="49" charset="0"/>
              </a:rPr>
              <a:t># Swaps a[</a:t>
            </a:r>
            <a:r>
              <a:rPr lang="en-US" sz="2000" b="1" dirty="0" err="1" smtClean="0">
                <a:solidFill>
                  <a:srgbClr val="008000"/>
                </a:solidFill>
                <a:latin typeface="Courier New" panose="02070309020205020404" pitchFamily="49" charset="0"/>
              </a:rPr>
              <a:t>i</a:t>
            </a:r>
            <a:r>
              <a:rPr lang="en-US" sz="2000" b="1" dirty="0" smtClean="0">
                <a:solidFill>
                  <a:srgbClr val="008000"/>
                </a:solidFill>
                <a:latin typeface="Courier New" panose="02070309020205020404" pitchFamily="49" charset="0"/>
              </a:rPr>
              <a:t>] with a[j].</a:t>
            </a:r>
          </a:p>
          <a:p>
            <a:pPr>
              <a:lnSpc>
                <a:spcPct val="70000"/>
              </a:lnSpc>
              <a:buFontTx/>
              <a:buNone/>
            </a:pPr>
            <a:r>
              <a:rPr lang="en-US" sz="2000" dirty="0" err="1" smtClean="0">
                <a:latin typeface="Courier New" panose="02070309020205020404" pitchFamily="49" charset="0"/>
              </a:rPr>
              <a:t>def</a:t>
            </a:r>
            <a:r>
              <a:rPr lang="en-US" sz="2000" dirty="0" smtClean="0">
                <a:latin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</a:rPr>
              <a:t>swap</a:t>
            </a:r>
            <a:r>
              <a:rPr lang="en-US" sz="2000" dirty="0" smtClean="0">
                <a:latin typeface="Courier New" panose="02070309020205020404" pitchFamily="49" charset="0"/>
              </a:rPr>
              <a:t>(a, </a:t>
            </a:r>
            <a:r>
              <a:rPr lang="en-US" sz="2000" dirty="0" err="1" smtClean="0">
                <a:latin typeface="Courier New" panose="02070309020205020404" pitchFamily="49" charset="0"/>
              </a:rPr>
              <a:t>i</a:t>
            </a:r>
            <a:r>
              <a:rPr lang="en-US" sz="2000" dirty="0" smtClean="0">
                <a:latin typeface="Courier New" panose="02070309020205020404" pitchFamily="49" charset="0"/>
              </a:rPr>
              <a:t>, j):</a:t>
            </a:r>
          </a:p>
          <a:p>
            <a:pPr>
              <a:lnSpc>
                <a:spcPct val="70000"/>
              </a:lnSpc>
              <a:buFontTx/>
              <a:buNone/>
            </a:pPr>
            <a:r>
              <a:rPr lang="en-US" sz="2000" dirty="0" smtClean="0">
                <a:latin typeface="Courier New" panose="02070309020205020404" pitchFamily="49" charset="0"/>
              </a:rPr>
              <a:t>    if (</a:t>
            </a:r>
            <a:r>
              <a:rPr lang="en-US" sz="2000" dirty="0" err="1" smtClean="0">
                <a:latin typeface="Courier New" panose="02070309020205020404" pitchFamily="49" charset="0"/>
              </a:rPr>
              <a:t>i</a:t>
            </a:r>
            <a:r>
              <a:rPr lang="en-US" sz="2000" dirty="0" smtClean="0">
                <a:latin typeface="Courier New" panose="02070309020205020404" pitchFamily="49" charset="0"/>
              </a:rPr>
              <a:t> != j):</a:t>
            </a:r>
          </a:p>
          <a:p>
            <a:pPr>
              <a:lnSpc>
                <a:spcPct val="70000"/>
              </a:lnSpc>
              <a:buFontTx/>
              <a:buNone/>
            </a:pPr>
            <a:r>
              <a:rPr lang="en-US" sz="2000" dirty="0" smtClean="0">
                <a:latin typeface="Courier New" panose="02070309020205020404" pitchFamily="49" charset="0"/>
              </a:rPr>
              <a:t>        temp = a[</a:t>
            </a:r>
            <a:r>
              <a:rPr lang="en-US" sz="2000" dirty="0" err="1" smtClean="0">
                <a:latin typeface="Courier New" panose="02070309020205020404" pitchFamily="49" charset="0"/>
              </a:rPr>
              <a:t>i</a:t>
            </a:r>
            <a:r>
              <a:rPr lang="en-US" sz="2000" dirty="0" smtClean="0">
                <a:latin typeface="Courier New" panose="02070309020205020404" pitchFamily="49" charset="0"/>
              </a:rPr>
              <a:t>]</a:t>
            </a:r>
          </a:p>
          <a:p>
            <a:pPr>
              <a:lnSpc>
                <a:spcPct val="70000"/>
              </a:lnSpc>
              <a:buFontTx/>
              <a:buNone/>
            </a:pPr>
            <a:r>
              <a:rPr lang="en-US" sz="2000" dirty="0" smtClean="0">
                <a:latin typeface="Courier New" panose="02070309020205020404" pitchFamily="49" charset="0"/>
              </a:rPr>
              <a:t>        a[</a:t>
            </a:r>
            <a:r>
              <a:rPr lang="en-US" sz="2000" dirty="0" err="1" smtClean="0">
                <a:latin typeface="Courier New" panose="02070309020205020404" pitchFamily="49" charset="0"/>
              </a:rPr>
              <a:t>i</a:t>
            </a:r>
            <a:r>
              <a:rPr lang="en-US" sz="2000" dirty="0" smtClean="0">
                <a:latin typeface="Courier New" panose="02070309020205020404" pitchFamily="49" charset="0"/>
              </a:rPr>
              <a:t>] = a[j]</a:t>
            </a:r>
          </a:p>
          <a:p>
            <a:pPr>
              <a:lnSpc>
                <a:spcPct val="70000"/>
              </a:lnSpc>
              <a:buFontTx/>
              <a:buNone/>
            </a:pPr>
            <a:r>
              <a:rPr lang="en-US" sz="2000" dirty="0" smtClean="0">
                <a:latin typeface="Courier New" panose="02070309020205020404" pitchFamily="49" charset="0"/>
              </a:rPr>
              <a:t>        a[j] = temp</a:t>
            </a:r>
          </a:p>
          <a:p>
            <a:pPr>
              <a:lnSpc>
                <a:spcPct val="70000"/>
              </a:lnSpc>
              <a:buFontTx/>
              <a:buNone/>
            </a:pPr>
            <a:endParaRPr lang="en-US" sz="2000" b="1" dirty="0" smtClean="0">
              <a:solidFill>
                <a:srgbClr val="008000"/>
              </a:solidFill>
              <a:latin typeface="Courier New" panose="02070309020205020404" pitchFamily="49" charset="0"/>
            </a:endParaRPr>
          </a:p>
          <a:p>
            <a:pPr>
              <a:lnSpc>
                <a:spcPct val="70000"/>
              </a:lnSpc>
              <a:buFontTx/>
              <a:buNone/>
            </a:pPr>
            <a:r>
              <a:rPr lang="en-US" sz="2000" b="1" dirty="0" smtClean="0">
                <a:solidFill>
                  <a:srgbClr val="008000"/>
                </a:solidFill>
                <a:latin typeface="Courier New" panose="02070309020205020404" pitchFamily="49" charset="0"/>
              </a:rPr>
              <a:t># Shuffles a list by randomly swapping each</a:t>
            </a:r>
          </a:p>
          <a:p>
            <a:pPr>
              <a:lnSpc>
                <a:spcPct val="70000"/>
              </a:lnSpc>
              <a:buFontTx/>
              <a:buNone/>
            </a:pPr>
            <a:r>
              <a:rPr lang="en-US" sz="2000" b="1" dirty="0" smtClean="0">
                <a:solidFill>
                  <a:srgbClr val="008000"/>
                </a:solidFill>
                <a:latin typeface="Courier New" panose="02070309020205020404" pitchFamily="49" charset="0"/>
              </a:rPr>
              <a:t># element with an element ahead of it in the list.</a:t>
            </a:r>
          </a:p>
          <a:p>
            <a:pPr>
              <a:lnSpc>
                <a:spcPct val="70000"/>
              </a:lnSpc>
              <a:buFontTx/>
              <a:buNone/>
            </a:pPr>
            <a:r>
              <a:rPr lang="en-US" sz="2000" dirty="0" err="1" smtClean="0">
                <a:latin typeface="Courier New" panose="02070309020205020404" pitchFamily="49" charset="0"/>
              </a:rPr>
              <a:t>def</a:t>
            </a:r>
            <a:r>
              <a:rPr lang="en-US" sz="2000" dirty="0" smtClean="0">
                <a:latin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</a:rPr>
              <a:t>shuffle</a:t>
            </a:r>
            <a:r>
              <a:rPr lang="en-US" sz="2000" dirty="0" smtClean="0">
                <a:latin typeface="Courier New" panose="02070309020205020404" pitchFamily="49" charset="0"/>
              </a:rPr>
              <a:t>(a):</a:t>
            </a:r>
          </a:p>
          <a:p>
            <a:pPr>
              <a:lnSpc>
                <a:spcPct val="70000"/>
              </a:lnSpc>
              <a:buFontTx/>
              <a:buNone/>
            </a:pPr>
            <a:r>
              <a:rPr lang="en-US" sz="2000" dirty="0" smtClean="0">
                <a:latin typeface="Courier New" panose="02070309020205020404" pitchFamily="49" charset="0"/>
              </a:rPr>
              <a:t>    for </a:t>
            </a:r>
            <a:r>
              <a:rPr lang="en-US" sz="2000" dirty="0" err="1" smtClean="0">
                <a:latin typeface="Courier New" panose="02070309020205020404" pitchFamily="49" charset="0"/>
              </a:rPr>
              <a:t>i</a:t>
            </a:r>
            <a:r>
              <a:rPr lang="en-US" sz="2000" dirty="0" smtClean="0">
                <a:latin typeface="Courier New" panose="02070309020205020404" pitchFamily="49" charset="0"/>
              </a:rPr>
              <a:t> in range(0, </a:t>
            </a:r>
            <a:r>
              <a:rPr lang="en-US" sz="2000" dirty="0" err="1" smtClean="0">
                <a:latin typeface="Courier New" panose="02070309020205020404" pitchFamily="49" charset="0"/>
              </a:rPr>
              <a:t>len</a:t>
            </a:r>
            <a:r>
              <a:rPr lang="en-US" sz="2000" dirty="0" smtClean="0">
                <a:latin typeface="Courier New" panose="02070309020205020404" pitchFamily="49" charset="0"/>
              </a:rPr>
              <a:t>(a) - 1):</a:t>
            </a:r>
          </a:p>
          <a:p>
            <a:pPr>
              <a:lnSpc>
                <a:spcPct val="70000"/>
              </a:lnSpc>
              <a:buFontTx/>
              <a:buNone/>
            </a:pPr>
            <a:r>
              <a:rPr lang="en-US" sz="2000" dirty="0" smtClean="0">
                <a:latin typeface="Courier New" panose="02070309020205020404" pitchFamily="49" charset="0"/>
              </a:rPr>
              <a:t>        </a:t>
            </a:r>
            <a:r>
              <a:rPr lang="en-US" sz="2000" b="1" dirty="0" smtClean="0">
                <a:solidFill>
                  <a:srgbClr val="008000"/>
                </a:solidFill>
                <a:latin typeface="Courier New" panose="02070309020205020404" pitchFamily="49" charset="0"/>
              </a:rPr>
              <a:t># pick a random index in [i+1, a.length-1]</a:t>
            </a:r>
          </a:p>
          <a:p>
            <a:pPr>
              <a:lnSpc>
                <a:spcPct val="70000"/>
              </a:lnSpc>
              <a:buFontTx/>
              <a:buNone/>
            </a:pPr>
            <a:r>
              <a:rPr lang="en-US" sz="2000" dirty="0" smtClean="0">
                <a:latin typeface="Courier New" panose="02070309020205020404" pitchFamily="49" charset="0"/>
              </a:rPr>
              <a:t>        range = </a:t>
            </a:r>
            <a:r>
              <a:rPr lang="en-US" sz="2000" dirty="0" err="1" smtClean="0">
                <a:latin typeface="Courier New" panose="02070309020205020404" pitchFamily="49" charset="0"/>
              </a:rPr>
              <a:t>len</a:t>
            </a:r>
            <a:r>
              <a:rPr lang="en-US" sz="2000" dirty="0" smtClean="0">
                <a:latin typeface="Courier New" panose="02070309020205020404" pitchFamily="49" charset="0"/>
              </a:rPr>
              <a:t>(a) - 1 - (</a:t>
            </a:r>
            <a:r>
              <a:rPr lang="en-US" sz="2000" dirty="0" err="1" smtClean="0">
                <a:latin typeface="Courier New" panose="02070309020205020404" pitchFamily="49" charset="0"/>
              </a:rPr>
              <a:t>i</a:t>
            </a:r>
            <a:r>
              <a:rPr lang="en-US" sz="2000" dirty="0" smtClean="0">
                <a:latin typeface="Courier New" panose="02070309020205020404" pitchFamily="49" charset="0"/>
              </a:rPr>
              <a:t> + 1) + 1</a:t>
            </a:r>
          </a:p>
          <a:p>
            <a:pPr>
              <a:lnSpc>
                <a:spcPct val="70000"/>
              </a:lnSpc>
              <a:buFontTx/>
              <a:buNone/>
            </a:pPr>
            <a:r>
              <a:rPr lang="en-US" sz="2000" dirty="0" smtClean="0">
                <a:latin typeface="Courier New" panose="02070309020205020404" pitchFamily="49" charset="0"/>
              </a:rPr>
              <a:t>        j = (random() * range + (</a:t>
            </a:r>
            <a:r>
              <a:rPr lang="en-US" sz="2000" dirty="0" err="1" smtClean="0">
                <a:latin typeface="Courier New" panose="02070309020205020404" pitchFamily="49" charset="0"/>
              </a:rPr>
              <a:t>i</a:t>
            </a:r>
            <a:r>
              <a:rPr lang="en-US" sz="2000" dirty="0" smtClean="0">
                <a:latin typeface="Courier New" panose="02070309020205020404" pitchFamily="49" charset="0"/>
              </a:rPr>
              <a:t> + 1))</a:t>
            </a:r>
          </a:p>
          <a:p>
            <a:pPr>
              <a:lnSpc>
                <a:spcPct val="70000"/>
              </a:lnSpc>
              <a:buFontTx/>
              <a:buNone/>
            </a:pPr>
            <a:r>
              <a:rPr lang="en-US" sz="2000" dirty="0" smtClean="0">
                <a:latin typeface="Courier New" panose="02070309020205020404" pitchFamily="49" charset="0"/>
              </a:rPr>
              <a:t>        swap(a, </a:t>
            </a:r>
            <a:r>
              <a:rPr lang="en-US" sz="2000" dirty="0" err="1" smtClean="0">
                <a:latin typeface="Courier New" panose="02070309020205020404" pitchFamily="49" charset="0"/>
              </a:rPr>
              <a:t>i</a:t>
            </a:r>
            <a:r>
              <a:rPr lang="en-US" sz="2000" dirty="0" smtClean="0">
                <a:latin typeface="Courier New" panose="02070309020205020404" pitchFamily="49" charset="0"/>
              </a:rPr>
              <a:t>, j)</a:t>
            </a:r>
          </a:p>
        </p:txBody>
      </p:sp>
    </p:spTree>
    <p:extLst>
      <p:ext uri="{BB962C8B-B14F-4D97-AF65-F5344CB8AC3E}">
        <p14:creationId xmlns:p14="http://schemas.microsoft.com/office/powerpoint/2010/main" val="4133529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Tahoma" panose="020B0604030504040204" pitchFamily="34" charset="0"/>
              </a:rPr>
              <a:t>Selection sort runtime </a:t>
            </a:r>
            <a:r>
              <a:rPr lang="en-US" sz="2400">
                <a:latin typeface="Tahoma" panose="020B0604030504040204" pitchFamily="34" charset="0"/>
              </a:rPr>
              <a:t>(Fig. 13.6)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527349"/>
            <a:ext cx="10515600" cy="4649614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Tahoma" panose="020B0604030504040204" pitchFamily="34" charset="0"/>
              </a:rPr>
              <a:t>How many comparisons does selection sort have to do?</a:t>
            </a:r>
          </a:p>
        </p:txBody>
      </p:sp>
      <p:pic>
        <p:nvPicPr>
          <p:cNvPr id="1536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2109788"/>
            <a:ext cx="8077200" cy="4062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7370482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365126"/>
            <a:ext cx="10515600" cy="1142128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Tahoma" panose="020B0604030504040204" pitchFamily="34" charset="0"/>
              </a:rPr>
              <a:t>Similar algorithms</a:t>
            </a:r>
          </a:p>
        </p:txBody>
      </p:sp>
      <p:sp>
        <p:nvSpPr>
          <p:cNvPr id="309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215851"/>
            <a:ext cx="10515600" cy="4961112"/>
          </a:xfrm>
        </p:spPr>
        <p:txBody>
          <a:bodyPr>
            <a:normAutofit/>
          </a:bodyPr>
          <a:lstStyle/>
          <a:p>
            <a:pPr lvl="1" eaLnBrk="1" hangingPunct="1">
              <a:buFont typeface="Wingdings 2" charset="0"/>
              <a:buChar char=""/>
              <a:defRPr/>
            </a:pPr>
            <a:endParaRPr lang="en-US" b="1" dirty="0">
              <a:latin typeface="Tahoma" charset="0"/>
              <a:ea typeface="ＭＳ Ｐゴシック" charset="0"/>
            </a:endParaRPr>
          </a:p>
          <a:p>
            <a:pPr eaLnBrk="1" hangingPunct="1">
              <a:buFont typeface="Wingdings 2" charset="0"/>
              <a:buChar char=""/>
              <a:defRPr/>
            </a:pPr>
            <a:endParaRPr lang="en-US" b="1" dirty="0" smtClean="0">
              <a:latin typeface="Tahoma" charset="0"/>
              <a:ea typeface="ＭＳ Ｐゴシック" charset="0"/>
            </a:endParaRPr>
          </a:p>
          <a:p>
            <a:pPr eaLnBrk="1" hangingPunct="1">
              <a:buFont typeface="Wingdings 2" charset="0"/>
              <a:buChar char=""/>
              <a:defRPr/>
            </a:pPr>
            <a:r>
              <a:rPr lang="en-US" b="1" dirty="0" smtClean="0">
                <a:latin typeface="Tahoma" charset="0"/>
                <a:ea typeface="ＭＳ Ｐゴシック" charset="0"/>
              </a:rPr>
              <a:t>bubble </a:t>
            </a:r>
            <a:r>
              <a:rPr lang="en-US" b="1" dirty="0">
                <a:latin typeface="Tahoma" charset="0"/>
                <a:ea typeface="ＭＳ Ｐゴシック" charset="0"/>
              </a:rPr>
              <a:t>sort</a:t>
            </a:r>
            <a:r>
              <a:rPr lang="en-US" dirty="0">
                <a:latin typeface="Tahoma" charset="0"/>
                <a:ea typeface="ＭＳ Ｐゴシック" charset="0"/>
              </a:rPr>
              <a:t>: Make repeated passes, swapping adjacent values</a:t>
            </a:r>
          </a:p>
          <a:p>
            <a:pPr lvl="1" eaLnBrk="1" hangingPunct="1">
              <a:buFont typeface="Wingdings 2" charset="0"/>
              <a:buChar char=""/>
              <a:defRPr/>
            </a:pPr>
            <a:r>
              <a:rPr lang="en-US" dirty="0">
                <a:latin typeface="Tahoma" charset="0"/>
                <a:ea typeface="ＭＳ Ｐゴシック" charset="0"/>
              </a:rPr>
              <a:t>slower than selection sort (has to do more swaps)</a:t>
            </a:r>
          </a:p>
          <a:p>
            <a:pPr lvl="1" eaLnBrk="1" hangingPunct="1">
              <a:lnSpc>
                <a:spcPct val="110000"/>
              </a:lnSpc>
              <a:buFont typeface="Wingdings 2" charset="0"/>
              <a:buChar char=""/>
              <a:defRPr/>
            </a:pPr>
            <a:endParaRPr lang="en-US" dirty="0">
              <a:latin typeface="Tahoma" charset="0"/>
              <a:ea typeface="ＭＳ Ｐゴシック" charset="0"/>
            </a:endParaRPr>
          </a:p>
          <a:p>
            <a:pPr marL="393700" lvl="1" indent="0">
              <a:lnSpc>
                <a:spcPct val="110000"/>
              </a:lnSpc>
              <a:buNone/>
              <a:defRPr/>
            </a:pPr>
            <a:endParaRPr lang="en-US" dirty="0">
              <a:latin typeface="Tahoma" charset="0"/>
              <a:ea typeface="ＭＳ Ｐゴシック" charset="0"/>
            </a:endParaRPr>
          </a:p>
          <a:p>
            <a:pPr eaLnBrk="1" hangingPunct="1">
              <a:buFont typeface="Wingdings 2" charset="0"/>
              <a:buChar char=""/>
              <a:defRPr/>
            </a:pPr>
            <a:endParaRPr lang="en-US" sz="1800" b="1" dirty="0">
              <a:latin typeface="Tahoma" charset="0"/>
              <a:ea typeface="ＭＳ Ｐゴシック" charset="0"/>
            </a:endParaRPr>
          </a:p>
          <a:p>
            <a:pPr eaLnBrk="1" hangingPunct="1">
              <a:buFont typeface="Wingdings 2" charset="0"/>
              <a:buChar char=""/>
              <a:defRPr/>
            </a:pPr>
            <a:r>
              <a:rPr lang="en-US" b="1" dirty="0" smtClean="0">
                <a:latin typeface="Tahoma" charset="0"/>
                <a:ea typeface="ＭＳ Ｐゴシック" charset="0"/>
              </a:rPr>
              <a:t>insertion </a:t>
            </a:r>
            <a:r>
              <a:rPr lang="en-US" b="1" dirty="0">
                <a:latin typeface="Tahoma" charset="0"/>
                <a:ea typeface="ＭＳ Ｐゴシック" charset="0"/>
              </a:rPr>
              <a:t>sort</a:t>
            </a:r>
            <a:r>
              <a:rPr lang="en-US" dirty="0">
                <a:latin typeface="Tahoma" charset="0"/>
                <a:ea typeface="ＭＳ Ｐゴシック" charset="0"/>
              </a:rPr>
              <a:t>: Shift each element into a sorted </a:t>
            </a:r>
            <a:r>
              <a:rPr lang="en-US" dirty="0" smtClean="0">
                <a:latin typeface="Tahoma" charset="0"/>
                <a:ea typeface="ＭＳ Ｐゴシック" charset="0"/>
              </a:rPr>
              <a:t>sub-list</a:t>
            </a:r>
            <a:endParaRPr lang="en-US" dirty="0">
              <a:latin typeface="Tahoma" charset="0"/>
              <a:ea typeface="ＭＳ Ｐゴシック" charset="0"/>
            </a:endParaRPr>
          </a:p>
          <a:p>
            <a:pPr lvl="1" eaLnBrk="1" hangingPunct="1">
              <a:buFont typeface="Wingdings 2" charset="0"/>
              <a:buChar char=""/>
              <a:defRPr/>
            </a:pPr>
            <a:r>
              <a:rPr lang="en-US" dirty="0">
                <a:latin typeface="Tahoma" charset="0"/>
                <a:ea typeface="ＭＳ Ｐゴシック" charset="0"/>
              </a:rPr>
              <a:t>faster than selection sort (examines fewer values)</a:t>
            </a:r>
          </a:p>
        </p:txBody>
      </p:sp>
      <p:graphicFrame>
        <p:nvGraphicFramePr>
          <p:cNvPr id="309252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4900696"/>
              </p:ext>
            </p:extLst>
          </p:nvPr>
        </p:nvGraphicFramePr>
        <p:xfrm>
          <a:off x="1752600" y="1287420"/>
          <a:ext cx="8751888" cy="792212"/>
        </p:xfrm>
        <a:graphic>
          <a:graphicData uri="http://schemas.openxmlformats.org/drawingml/2006/table">
            <a:tbl>
              <a:tblPr/>
              <a:tblGrid>
                <a:gridCol w="782638"/>
                <a:gridCol w="460375"/>
                <a:gridCol w="460375"/>
                <a:gridCol w="460375"/>
                <a:gridCol w="508000"/>
                <a:gridCol w="460375"/>
                <a:gridCol w="460375"/>
                <a:gridCol w="460375"/>
                <a:gridCol w="460375"/>
                <a:gridCol w="508000"/>
                <a:gridCol w="460375"/>
                <a:gridCol w="460375"/>
                <a:gridCol w="460375"/>
                <a:gridCol w="508000"/>
                <a:gridCol w="460375"/>
                <a:gridCol w="460375"/>
                <a:gridCol w="460375"/>
                <a:gridCol w="460375"/>
              </a:tblGrid>
              <a:tr h="39608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index</a:t>
                      </a:r>
                    </a:p>
                  </a:txBody>
                  <a:tcPr marT="45653" marB="4565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0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1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2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3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4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5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6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7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8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9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10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11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12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13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14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15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16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  <a:tr h="39608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value</a:t>
                      </a:r>
                    </a:p>
                  </a:txBody>
                  <a:tcPr marT="45653" marB="4565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22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18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12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-4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27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30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36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50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7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68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91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56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2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85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42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98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25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09311" name="Group 6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3268093"/>
              </p:ext>
            </p:extLst>
          </p:nvPr>
        </p:nvGraphicFramePr>
        <p:xfrm>
          <a:off x="1752600" y="3186566"/>
          <a:ext cx="8751888" cy="792212"/>
        </p:xfrm>
        <a:graphic>
          <a:graphicData uri="http://schemas.openxmlformats.org/drawingml/2006/table">
            <a:tbl>
              <a:tblPr/>
              <a:tblGrid>
                <a:gridCol w="782638"/>
                <a:gridCol w="460375"/>
                <a:gridCol w="460375"/>
                <a:gridCol w="460375"/>
                <a:gridCol w="508000"/>
                <a:gridCol w="460375"/>
                <a:gridCol w="460375"/>
                <a:gridCol w="460375"/>
                <a:gridCol w="460375"/>
                <a:gridCol w="508000"/>
                <a:gridCol w="460375"/>
                <a:gridCol w="460375"/>
                <a:gridCol w="460375"/>
                <a:gridCol w="508000"/>
                <a:gridCol w="460375"/>
                <a:gridCol w="460375"/>
                <a:gridCol w="460375"/>
                <a:gridCol w="460375"/>
              </a:tblGrid>
              <a:tr h="39608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index</a:t>
                      </a:r>
                    </a:p>
                  </a:txBody>
                  <a:tcPr marT="45653" marB="4565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0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1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2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3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4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5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6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7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8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9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10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11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12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13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14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15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16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  <a:tr h="39608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value</a:t>
                      </a:r>
                    </a:p>
                  </a:txBody>
                  <a:tcPr marT="45653" marB="4565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18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12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-4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charset="0"/>
                        </a:rPr>
                        <a:t>22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27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30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36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7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charset="0"/>
                        </a:rPr>
                        <a:t>50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68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56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2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85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42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charset="0"/>
                        </a:rPr>
                        <a:t>91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25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charset="0"/>
                        </a:rPr>
                        <a:t>98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  <p:sp>
        <p:nvSpPr>
          <p:cNvPr id="16506" name="Text Box 122"/>
          <p:cNvSpPr txBox="1">
            <a:spLocks noChangeArrowheads="1"/>
          </p:cNvSpPr>
          <p:nvPr/>
        </p:nvSpPr>
        <p:spPr bwMode="auto">
          <a:xfrm>
            <a:off x="2527301" y="4027942"/>
            <a:ext cx="4603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EB641B"/>
              </a:buClr>
              <a:buSzPct val="95000"/>
              <a:buFont typeface="Wingdings 2" panose="05020102010507070707" pitchFamily="18" charset="2"/>
              <a:buChar char=""/>
              <a:defRPr sz="2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EB641B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latin typeface="Tahoma" panose="020B0604030504040204" pitchFamily="34" charset="0"/>
              </a:rPr>
              <a:t>22</a:t>
            </a:r>
          </a:p>
        </p:txBody>
      </p:sp>
      <p:sp>
        <p:nvSpPr>
          <p:cNvPr id="16507" name="Line 123"/>
          <p:cNvSpPr>
            <a:spLocks noChangeShapeType="1"/>
          </p:cNvSpPr>
          <p:nvPr/>
        </p:nvSpPr>
        <p:spPr bwMode="auto">
          <a:xfrm>
            <a:off x="2971800" y="4281941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508" name="Text Box 124"/>
          <p:cNvSpPr txBox="1">
            <a:spLocks noChangeArrowheads="1"/>
          </p:cNvSpPr>
          <p:nvPr/>
        </p:nvSpPr>
        <p:spPr bwMode="auto">
          <a:xfrm>
            <a:off x="5803901" y="4042229"/>
            <a:ext cx="4603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EB641B"/>
              </a:buClr>
              <a:buSzPct val="95000"/>
              <a:buFont typeface="Wingdings 2" panose="05020102010507070707" pitchFamily="18" charset="2"/>
              <a:buChar char=""/>
              <a:defRPr sz="2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EB641B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latin typeface="Tahoma" panose="020B0604030504040204" pitchFamily="34" charset="0"/>
              </a:rPr>
              <a:t>50</a:t>
            </a:r>
          </a:p>
        </p:txBody>
      </p:sp>
      <p:sp>
        <p:nvSpPr>
          <p:cNvPr id="16509" name="Line 125"/>
          <p:cNvSpPr>
            <a:spLocks noChangeShapeType="1"/>
          </p:cNvSpPr>
          <p:nvPr/>
        </p:nvSpPr>
        <p:spPr bwMode="auto">
          <a:xfrm>
            <a:off x="6248400" y="4281941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510" name="Text Box 126"/>
          <p:cNvSpPr txBox="1">
            <a:spLocks noChangeArrowheads="1"/>
          </p:cNvSpPr>
          <p:nvPr/>
        </p:nvSpPr>
        <p:spPr bwMode="auto">
          <a:xfrm>
            <a:off x="7213601" y="4042229"/>
            <a:ext cx="4603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EB641B"/>
              </a:buClr>
              <a:buSzPct val="95000"/>
              <a:buFont typeface="Wingdings 2" panose="05020102010507070707" pitchFamily="18" charset="2"/>
              <a:buChar char=""/>
              <a:defRPr sz="2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EB641B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latin typeface="Tahoma" panose="020B0604030504040204" pitchFamily="34" charset="0"/>
              </a:rPr>
              <a:t>91</a:t>
            </a:r>
          </a:p>
        </p:txBody>
      </p:sp>
      <p:sp>
        <p:nvSpPr>
          <p:cNvPr id="16511" name="Line 127"/>
          <p:cNvSpPr>
            <a:spLocks noChangeShapeType="1"/>
          </p:cNvSpPr>
          <p:nvPr/>
        </p:nvSpPr>
        <p:spPr bwMode="auto">
          <a:xfrm>
            <a:off x="7620000" y="4281941"/>
            <a:ext cx="1752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512" name="Text Box 128"/>
          <p:cNvSpPr txBox="1">
            <a:spLocks noChangeArrowheads="1"/>
          </p:cNvSpPr>
          <p:nvPr/>
        </p:nvSpPr>
        <p:spPr bwMode="auto">
          <a:xfrm>
            <a:off x="9575801" y="4042229"/>
            <a:ext cx="4603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EB641B"/>
              </a:buClr>
              <a:buSzPct val="95000"/>
              <a:buFont typeface="Wingdings 2" panose="05020102010507070707" pitchFamily="18" charset="2"/>
              <a:buChar char=""/>
              <a:defRPr sz="2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EB641B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latin typeface="Tahoma" panose="020B0604030504040204" pitchFamily="34" charset="0"/>
              </a:rPr>
              <a:t>98</a:t>
            </a:r>
          </a:p>
        </p:txBody>
      </p:sp>
      <p:sp>
        <p:nvSpPr>
          <p:cNvPr id="16513" name="Line 129"/>
          <p:cNvSpPr>
            <a:spLocks noChangeShapeType="1"/>
          </p:cNvSpPr>
          <p:nvPr/>
        </p:nvSpPr>
        <p:spPr bwMode="auto">
          <a:xfrm>
            <a:off x="10020300" y="4281941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309378" name="Group 1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2762799"/>
              </p:ext>
            </p:extLst>
          </p:nvPr>
        </p:nvGraphicFramePr>
        <p:xfrm>
          <a:off x="1752600" y="5368926"/>
          <a:ext cx="8751888" cy="792212"/>
        </p:xfrm>
        <a:graphic>
          <a:graphicData uri="http://schemas.openxmlformats.org/drawingml/2006/table">
            <a:tbl>
              <a:tblPr/>
              <a:tblGrid>
                <a:gridCol w="782638"/>
                <a:gridCol w="460375"/>
                <a:gridCol w="460375"/>
                <a:gridCol w="460375"/>
                <a:gridCol w="508000"/>
                <a:gridCol w="460375"/>
                <a:gridCol w="460375"/>
                <a:gridCol w="460375"/>
                <a:gridCol w="460375"/>
                <a:gridCol w="508000"/>
                <a:gridCol w="460375"/>
                <a:gridCol w="460375"/>
                <a:gridCol w="460375"/>
                <a:gridCol w="508000"/>
                <a:gridCol w="460375"/>
                <a:gridCol w="460375"/>
                <a:gridCol w="460375"/>
                <a:gridCol w="460375"/>
              </a:tblGrid>
              <a:tr h="3960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index</a:t>
                      </a:r>
                    </a:p>
                  </a:txBody>
                  <a:tcPr marT="45653" marB="4565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0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1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2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3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4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5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6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7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8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9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10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11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12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13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14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15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16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  <a:tr h="3960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value</a:t>
                      </a:r>
                    </a:p>
                  </a:txBody>
                  <a:tcPr marT="45653" marB="4565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-4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12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18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22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27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30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36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50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7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68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91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56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2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85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42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98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25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  <p:sp>
        <p:nvSpPr>
          <p:cNvPr id="309437" name="Text Box 189"/>
          <p:cNvSpPr txBox="1">
            <a:spLocks noChangeArrowheads="1"/>
          </p:cNvSpPr>
          <p:nvPr/>
        </p:nvSpPr>
        <p:spPr bwMode="auto">
          <a:xfrm>
            <a:off x="6351588" y="6359526"/>
            <a:ext cx="32226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EB641B"/>
              </a:buClr>
              <a:buSzPct val="95000"/>
              <a:buFont typeface="Wingdings 2" panose="05020102010507070707" pitchFamily="18" charset="2"/>
              <a:buChar char=""/>
              <a:defRPr sz="2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EB641B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latin typeface="Tahoma" panose="020B0604030504040204" pitchFamily="34" charset="0"/>
              </a:rPr>
              <a:t>7</a:t>
            </a:r>
          </a:p>
        </p:txBody>
      </p:sp>
      <p:sp>
        <p:nvSpPr>
          <p:cNvPr id="309438" name="Line 190"/>
          <p:cNvSpPr>
            <a:spLocks noChangeShapeType="1"/>
          </p:cNvSpPr>
          <p:nvPr/>
        </p:nvSpPr>
        <p:spPr bwMode="auto">
          <a:xfrm flipH="1" flipV="1">
            <a:off x="3276600" y="6588125"/>
            <a:ext cx="297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9439" name="Text Box 191"/>
          <p:cNvSpPr txBox="1">
            <a:spLocks noChangeArrowheads="1"/>
          </p:cNvSpPr>
          <p:nvPr/>
        </p:nvSpPr>
        <p:spPr bwMode="auto">
          <a:xfrm>
            <a:off x="2654300" y="6130926"/>
            <a:ext cx="336053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EB641B"/>
              </a:buClr>
              <a:buSzPct val="95000"/>
              <a:buFont typeface="Wingdings 2" panose="05020102010507070707" pitchFamily="18" charset="2"/>
              <a:buChar char=""/>
              <a:defRPr sz="2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EB641B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sz="2000" dirty="0">
                <a:latin typeface="Tahoma" panose="020B0604030504040204" pitchFamily="34" charset="0"/>
              </a:rPr>
              <a:t>sorted </a:t>
            </a:r>
            <a:r>
              <a:rPr lang="en-US" sz="2000" dirty="0" smtClean="0">
                <a:latin typeface="Tahoma" panose="020B0604030504040204" pitchFamily="34" charset="0"/>
              </a:rPr>
              <a:t>sub-list </a:t>
            </a:r>
            <a:r>
              <a:rPr lang="en-US" sz="2000" dirty="0">
                <a:latin typeface="Tahoma" panose="020B0604030504040204" pitchFamily="34" charset="0"/>
              </a:rPr>
              <a:t>(indexes 0-7)</a:t>
            </a:r>
          </a:p>
        </p:txBody>
      </p:sp>
    </p:spTree>
    <p:extLst>
      <p:ext uri="{BB962C8B-B14F-4D97-AF65-F5344CB8AC3E}">
        <p14:creationId xmlns:p14="http://schemas.microsoft.com/office/powerpoint/2010/main" val="3384292334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9437" grpId="0"/>
      <p:bldP spid="309438" grpId="0" animBg="1"/>
      <p:bldP spid="309439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220</TotalTime>
  <Words>1322</Words>
  <Application>Microsoft Office PowerPoint</Application>
  <PresentationFormat>Widescreen</PresentationFormat>
  <Paragraphs>491</Paragraphs>
  <Slides>15</Slides>
  <Notes>1</Notes>
  <HiddenSlides>1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4" baseType="lpstr">
      <vt:lpstr>ＭＳ Ｐゴシック</vt:lpstr>
      <vt:lpstr>ＭＳ Ｐゴシック</vt:lpstr>
      <vt:lpstr>Arial</vt:lpstr>
      <vt:lpstr>Calibri</vt:lpstr>
      <vt:lpstr>Calibri Light</vt:lpstr>
      <vt:lpstr>Courier New</vt:lpstr>
      <vt:lpstr>Tahoma</vt:lpstr>
      <vt:lpstr>Wingdings 2</vt:lpstr>
      <vt:lpstr>Office Theme</vt:lpstr>
      <vt:lpstr>CSc 110, Autumn 2016</vt:lpstr>
      <vt:lpstr>Sorting</vt:lpstr>
      <vt:lpstr>Selection sort</vt:lpstr>
      <vt:lpstr>Selection sort example</vt:lpstr>
      <vt:lpstr>Selection sort code</vt:lpstr>
      <vt:lpstr>Bogo sort</vt:lpstr>
      <vt:lpstr>Bogo sort code</vt:lpstr>
      <vt:lpstr>Selection sort runtime (Fig. 13.6)</vt:lpstr>
      <vt:lpstr>Similar algorithms</vt:lpstr>
      <vt:lpstr>Merge sort</vt:lpstr>
      <vt:lpstr>Merge sort example</vt:lpstr>
      <vt:lpstr>Merge halves code</vt:lpstr>
      <vt:lpstr>Merge sort code</vt:lpstr>
      <vt:lpstr>Merge sort runtime</vt:lpstr>
      <vt:lpstr>Sorting algorithms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CSc 110, Autumn 2016</dc:title>
  <dc:creator>allison</dc:creator>
  <cp:lastModifiedBy>allison</cp:lastModifiedBy>
  <cp:revision>7</cp:revision>
  <dcterms:created xsi:type="dcterms:W3CDTF">2016-11-30T01:55:20Z</dcterms:created>
  <dcterms:modified xsi:type="dcterms:W3CDTF">2016-12-02T00:06:46Z</dcterms:modified>
</cp:coreProperties>
</file>