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7" r:id="rId3"/>
    <p:sldId id="268" r:id="rId4"/>
    <p:sldId id="273" r:id="rId5"/>
    <p:sldId id="274" r:id="rId6"/>
    <p:sldId id="275" r:id="rId7"/>
    <p:sldId id="276" r:id="rId8"/>
    <p:sldId id="277" r:id="rId9"/>
    <p:sldId id="287" r:id="rId10"/>
    <p:sldId id="278" r:id="rId11"/>
    <p:sldId id="279" r:id="rId12"/>
    <p:sldId id="280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9388B-AE35-4859-80A0-AFA76AA45D0E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815D2-0031-49E4-A66E-85989D023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2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kumimoji="0" lang="en-US" sz="2000">
              <a:latin typeface="Verdana" panose="020B0604030504040204" pitchFamily="34" charset="0"/>
            </a:endParaRPr>
          </a:p>
        </p:txBody>
      </p:sp>
      <p:sp>
        <p:nvSpPr>
          <p:cNvPr id="21507" name="Text Box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AF5D6-7BAF-4947-81A0-0AA9150698EF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8/24/2017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306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41D9150-16F9-4CD7-BFEC-F1E47EC17A9A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8/24/2017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3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78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9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9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5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9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8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2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6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1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FF3B7-1261-4948-9064-1127D1FAC69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19D97-54A4-4EEB-B14B-78A81105C3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</p:cNvCxnSpPr>
          <p:nvPr userDrawn="1"/>
        </p:nvCxnSpPr>
        <p:spPr>
          <a:xfrm flipV="1">
            <a:off x="0" y="0"/>
            <a:ext cx="12192000" cy="4436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59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9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466575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3: Functions</a:t>
            </a:r>
            <a:endParaRPr lang="en-US" dirty="0" smtClean="0"/>
          </a:p>
        </p:txBody>
      </p:sp>
      <p:pic>
        <p:nvPicPr>
          <p:cNvPr id="1028" name="Picture 4" descr="http://www.mscha.net/tmp/dt199209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03" y="3141983"/>
            <a:ext cx="9982594" cy="314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3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2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201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Second version (structured, with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the structure of the output.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 </a:t>
            </a:r>
            <a:r>
              <a:rPr lang="en-US" sz="2000" dirty="0" smtClean="0"/>
              <a:t>the code into functions </a:t>
            </a:r>
            <a:r>
              <a:rPr lang="en-US" sz="2000" dirty="0"/>
              <a:t>based on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753225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structure</a:t>
            </a:r>
          </a:p>
        </p:txBody>
      </p:sp>
      <p:sp>
        <p:nvSpPr>
          <p:cNvPr id="36868" name="Rectangle 8"/>
          <p:cNvSpPr>
            <a:spLocks noGrp="1"/>
          </p:cNvSpPr>
          <p:nvPr>
            <p:ph type="body" idx="1"/>
          </p:nvPr>
        </p:nvSpPr>
        <p:spPr>
          <a:xfrm>
            <a:off x="838200" y="1469571"/>
            <a:ext cx="10515600" cy="470739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6869" name="Text Box 9"/>
          <p:cNvSpPr txBox="1">
            <a:spLocks noChangeArrowheads="1"/>
          </p:cNvSpPr>
          <p:nvPr/>
        </p:nvSpPr>
        <p:spPr bwMode="auto">
          <a:xfrm>
            <a:off x="3886200" y="1905001"/>
            <a:ext cx="64770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structure of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initial "egg"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second "teacup"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third "stop sign"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fourth "hat" figure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structure can be represented by </a:t>
            </a:r>
            <a:r>
              <a:rPr lang="en-US" sz="2000" dirty="0" smtClean="0"/>
              <a:t>functions:</a:t>
            </a: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egg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tea_cup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stop_sign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hat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265464" y="1901599"/>
            <a:ext cx="1219200" cy="4156301"/>
            <a:chOff x="432" y="1344"/>
            <a:chExt cx="768" cy="2688"/>
          </a:xfrm>
          <a:solidFill>
            <a:srgbClr val="FFFF00">
              <a:alpha val="44000"/>
            </a:srgbClr>
          </a:solidFill>
        </p:grpSpPr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432" y="3600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3" name="Rectangle 4"/>
            <p:cNvSpPr>
              <a:spLocks noChangeArrowheads="1"/>
            </p:cNvSpPr>
            <p:nvPr/>
          </p:nvSpPr>
          <p:spPr bwMode="auto">
            <a:xfrm>
              <a:off x="432" y="2688"/>
              <a:ext cx="768" cy="7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432" y="2016"/>
              <a:ext cx="76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432" y="1344"/>
              <a:ext cx="768" cy="5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422439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Program version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egg()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print("\\        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\\______/")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print("\\        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\\______/")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print("+--------+")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print()</a:t>
            </a:r>
            <a:endParaRPr lang="en-US" sz="16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5564" y="3012621"/>
            <a:ext cx="508635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</a:rPr>
              <a:t>stop_sign</a:t>
            </a:r>
            <a:r>
              <a:rPr lang="en-US" b="1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print("|  STOP  |")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print("\\        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\\______/")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0000"/>
              </a:lnSpc>
            </a:pP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hat():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 ______")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 /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print("/        \\")</a:t>
            </a:r>
          </a:p>
          <a:p>
            <a:pPr>
              <a:lnSpc>
                <a:spcPct val="6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    print("+--------+")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47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 3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86200" y="1905001"/>
            <a:ext cx="6477000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Third version (structured, without redundancy):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u="sng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Identify redundancy in the output, and create </a:t>
            </a:r>
            <a:r>
              <a:rPr lang="en-US" sz="2000" dirty="0" smtClean="0"/>
              <a:t>functions to </a:t>
            </a:r>
            <a:r>
              <a:rPr lang="en-US" sz="2000" dirty="0"/>
              <a:t>eliminate as much as possible.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Add comments 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798149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1295400" y="1845469"/>
            <a:ext cx="1066800" cy="4410075"/>
            <a:chOff x="492" y="1248"/>
            <a:chExt cx="672" cy="2778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492" y="3930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92" y="2328"/>
              <a:ext cx="672" cy="9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492" y="312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492" y="2040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92" y="1632"/>
              <a:ext cx="672" cy="28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492" y="2592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492" y="3552"/>
              <a:ext cx="672" cy="372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492" y="1248"/>
              <a:ext cx="672" cy="384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40963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redundancy</a:t>
            </a:r>
          </a:p>
        </p:txBody>
      </p:sp>
      <p:sp>
        <p:nvSpPr>
          <p:cNvPr id="40964" name="Text Box 12"/>
          <p:cNvSpPr txBox="1">
            <a:spLocks noChangeArrowheads="1"/>
          </p:cNvSpPr>
          <p:nvPr/>
        </p:nvSpPr>
        <p:spPr bwMode="auto">
          <a:xfrm>
            <a:off x="3886200" y="2286001"/>
            <a:ext cx="64008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tabLst>
                <a:tab pos="2286000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tabLst>
                <a:tab pos="2286000" algn="l"/>
              </a:tabLst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The redundancy in the output: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top:	reused on stop sign,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egg bottom:	reused on teacup, stop sign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divider line:	used on teacup, hat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20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dirty="0"/>
              <a:t>This redundancy can be fixed by </a:t>
            </a:r>
            <a:r>
              <a:rPr lang="en-US" sz="2000" dirty="0" smtClean="0"/>
              <a:t>functions</a:t>
            </a:r>
            <a:r>
              <a:rPr lang="en-US" sz="2000" dirty="0"/>
              <a:t>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egg_top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 err="1" smtClean="0">
                <a:latin typeface="Courier New" panose="02070309020205020404" pitchFamily="49" charset="0"/>
              </a:rPr>
              <a:t>egg_bottom</a:t>
            </a:r>
            <a:endParaRPr lang="en-US" sz="2000" dirty="0">
              <a:latin typeface="Courier New" panose="02070309020205020404" pitchFamily="49" charset="0"/>
            </a:endParaRP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>
                <a:latin typeface="Courier New" panose="02070309020205020404" pitchFamily="49" charset="0"/>
              </a:rPr>
              <a:t>line</a:t>
            </a:r>
          </a:p>
        </p:txBody>
      </p:sp>
      <p:sp>
        <p:nvSpPr>
          <p:cNvPr id="40965" name="Rectangle 13"/>
          <p:cNvSpPr>
            <a:spLocks noGrp="1"/>
          </p:cNvSpPr>
          <p:nvPr>
            <p:ph type="body" idx="1"/>
          </p:nvPr>
        </p:nvSpPr>
        <p:spPr>
          <a:xfrm>
            <a:off x="742950" y="1845469"/>
            <a:ext cx="10610850" cy="455533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</a:t>
            </a:r>
            <a:r>
              <a:rPr lang="en-US" sz="1400" dirty="0">
                <a:latin typeface="Courier New" panose="02070309020205020404" pitchFamily="49" charset="0"/>
              </a:rPr>
              <a:t>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3988817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3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Suzy Student,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CSc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110,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Spring 2094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figures, with methods for structure and redundancy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egg()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tea_cup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stop_sign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hat()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top half of an </a:t>
            </a:r>
            <a:r>
              <a:rPr 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an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print("  ______")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 </a:t>
            </a:r>
            <a:r>
              <a:rPr lang="en-US" sz="1600" dirty="0">
                <a:latin typeface="Courier New" panose="02070309020205020404" pitchFamily="49" charset="0"/>
              </a:rPr>
              <a:t>/      </a:t>
            </a:r>
            <a:r>
              <a:rPr lang="en-US" sz="1600" dirty="0" smtClean="0">
                <a:latin typeface="Courier New" panose="02070309020205020404" pitchFamily="49" charset="0"/>
              </a:rPr>
              <a:t>\\")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print("/        \\")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bottom half of an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b="1" dirty="0" smtClean="0">
                <a:latin typeface="Courier New" panose="02070309020205020404" pitchFamily="49" charset="0"/>
              </a:rPr>
              <a:t>():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print("\\        /")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print(" \\______/")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a complete egg figure.</a:t>
            </a: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egg():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egg_top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egg_bottom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print()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58099" y="1499840"/>
            <a:ext cx="4985657" cy="500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endParaRPr lang="en-US" sz="1100" dirty="0">
              <a:solidFill>
                <a:prstClr val="black"/>
              </a:solidFill>
              <a:latin typeface="Courier New" panose="02070309020205020404" pitchFamily="49" charset="0"/>
            </a:endParaRP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teacup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tea_cup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stop sign figure.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stop_sign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eggTop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print("|  STOP  |")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egg_bottom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figure that looks sort of like a hat.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hat():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  <a:r>
              <a:rPr lang="en-US" sz="11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egg_top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line()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>
                <a:solidFill>
                  <a:srgbClr val="008080"/>
                </a:solidFill>
                <a:latin typeface="Courier New" panose="02070309020205020404" pitchFamily="49" charset="0"/>
              </a:rPr>
              <a:t># Draws a line of dashes.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b="1" dirty="0" err="1">
                <a:solidFill>
                  <a:prstClr val="black"/>
                </a:solidFill>
                <a:latin typeface="Courier New" panose="02070309020205020404" pitchFamily="49" charset="0"/>
              </a:rPr>
              <a:t>def</a:t>
            </a:r>
            <a:r>
              <a:rPr lang="en-US" sz="1100" b="1" dirty="0">
                <a:solidFill>
                  <a:prstClr val="black"/>
                </a:solidFill>
                <a:latin typeface="Courier New" panose="02070309020205020404" pitchFamily="49" charset="0"/>
              </a:rPr>
              <a:t> line():</a:t>
            </a:r>
          </a:p>
          <a:p>
            <a:pPr marL="228600" lvl="0" indent="-228600">
              <a:lnSpc>
                <a:spcPct val="55000"/>
              </a:lnSpc>
              <a:spcBef>
                <a:spcPts val="1000"/>
              </a:spcBef>
            </a:pPr>
            <a:r>
              <a:rPr lang="en-US" sz="1100" dirty="0">
                <a:solidFill>
                  <a:prstClr val="black"/>
                </a:solidFill>
                <a:latin typeface="Courier New" panose="02070309020205020404" pitchFamily="49" charset="0"/>
              </a:rPr>
              <a:t>    print("+--------+")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31529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body" idx="1"/>
          </p:nvPr>
        </p:nvSpPr>
        <p:spPr>
          <a:xfrm>
            <a:off x="1752601" y="1371600"/>
            <a:ext cx="8918575" cy="4846584"/>
          </a:xfrm>
        </p:spPr>
        <p:txBody>
          <a:bodyPr vert="horz" lIns="90000" tIns="46800" rIns="90000" bIns="46800" rtlCol="0">
            <a:spAutoFit/>
          </a:bodyPr>
          <a:lstStyle/>
          <a:p>
            <a:pPr marL="339725" indent="-339725" algn="ctr" defTabSz="449263"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dirty="0" smtClean="0"/>
              <a:t>Gives your function a name so it can be executed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800" i="1" dirty="0"/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Syntax: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800" dirty="0"/>
              <a:t/>
            </a:r>
            <a:br>
              <a:rPr lang="en-GB" sz="8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b="1" dirty="0" smtClean="0"/>
              <a:t>name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err="1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dirty="0"/>
              <a:t>...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>    </a:t>
            </a:r>
            <a:r>
              <a:rPr lang="en-GB" sz="2000" b="1" dirty="0" smtClean="0"/>
              <a:t>statement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endParaRPr lang="en-GB" sz="2000" dirty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 marL="339725" indent="-339725" defTabSz="449263">
              <a:spcBef>
                <a:spcPts val="1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Example:</a:t>
            </a:r>
            <a:br>
              <a:rPr lang="en-GB" dirty="0" smtClean="0"/>
            </a:br>
            <a:r>
              <a:rPr lang="en-GB" sz="700" dirty="0"/>
              <a:t/>
            </a:r>
            <a:br>
              <a:rPr lang="en-GB" sz="700" dirty="0"/>
            </a:br>
            <a:r>
              <a:rPr lang="en-GB" sz="2000" dirty="0" err="1" smtClean="0">
                <a:latin typeface="Courier New" panose="02070309020205020404" pitchFamily="49" charset="0"/>
              </a:rPr>
              <a:t>def</a:t>
            </a:r>
            <a:r>
              <a:rPr lang="en-GB" sz="2000" dirty="0" smtClean="0">
                <a:latin typeface="Courier New" panose="02070309020205020404" pitchFamily="49" charset="0"/>
              </a:rPr>
              <a:t> </a:t>
            </a:r>
            <a:r>
              <a:rPr lang="en-GB" sz="2000" dirty="0" err="1" smtClean="0">
                <a:latin typeface="Courier New" panose="02070309020205020404" pitchFamily="49" charset="0"/>
              </a:rPr>
              <a:t>print_warning</a:t>
            </a:r>
            <a:r>
              <a:rPr lang="en-GB" sz="2000" dirty="0" smtClean="0">
                <a:latin typeface="Courier New" panose="02070309020205020404" pitchFamily="49" charset="0"/>
              </a:rPr>
              <a:t>():</a:t>
            </a:r>
            <a:r>
              <a:rPr lang="en-GB" sz="2000" dirty="0">
                <a:latin typeface="Courier New" panose="02070309020205020404" pitchFamily="49" charset="0"/>
              </a:rPr>
              <a:t/>
            </a:r>
            <a:br>
              <a:rPr lang="en-GB" sz="20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This product causes cancer</a:t>
            </a:r>
            <a:r>
              <a:rPr lang="en-GB" sz="1900" dirty="0" smtClean="0">
                <a:latin typeface="Courier New" panose="02070309020205020404" pitchFamily="49" charset="0"/>
              </a:rPr>
              <a:t>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r>
              <a:rPr lang="en-GB" sz="1900" dirty="0">
                <a:latin typeface="Courier New" panose="02070309020205020404" pitchFamily="49" charset="0"/>
              </a:rPr>
              <a:t>    </a:t>
            </a:r>
            <a:r>
              <a:rPr lang="en-GB" sz="1900" dirty="0" smtClean="0">
                <a:latin typeface="Courier New" panose="02070309020205020404" pitchFamily="49" charset="0"/>
              </a:rPr>
              <a:t>print("</a:t>
            </a:r>
            <a:r>
              <a:rPr lang="en-GB" sz="1900" dirty="0">
                <a:latin typeface="Courier New" panose="02070309020205020404" pitchFamily="49" charset="0"/>
              </a:rPr>
              <a:t>in lab rats and humans</a:t>
            </a:r>
            <a:r>
              <a:rPr lang="en-GB" sz="1900" dirty="0" smtClean="0">
                <a:latin typeface="Courier New" panose="02070309020205020404" pitchFamily="49" charset="0"/>
              </a:rPr>
              <a:t>.")</a:t>
            </a:r>
            <a:r>
              <a:rPr lang="en-GB" sz="1900" dirty="0">
                <a:latin typeface="Courier New" panose="02070309020205020404" pitchFamily="49" charset="0"/>
              </a:rPr>
              <a:t/>
            </a:r>
            <a:br>
              <a:rPr lang="en-GB" sz="1900" dirty="0">
                <a:latin typeface="Courier New" panose="02070309020205020404" pitchFamily="49" charset="0"/>
              </a:rPr>
            </a:br>
            <a:endParaRPr lang="en-GB" sz="2000" dirty="0">
              <a:latin typeface="Courier New" panose="02070309020205020404" pitchFamily="49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Declaring a function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3478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Calling a function</a:t>
            </a:r>
            <a:endParaRPr lang="en-US" dirty="0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buNone/>
            </a:pPr>
            <a:r>
              <a:rPr lang="en-GB" i="1" dirty="0" smtClean="0"/>
              <a:t>Executes the function’s code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i="1" dirty="0"/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Syntax:</a:t>
            </a:r>
            <a:endParaRPr lang="en-GB" sz="1200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b="1" i="1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b="1" dirty="0" smtClean="0"/>
              <a:t>	name</a:t>
            </a:r>
            <a:r>
              <a:rPr lang="en-GB" dirty="0" smtClean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sz="800" dirty="0"/>
          </a:p>
          <a:p>
            <a:pPr lvl="1">
              <a:lnSpc>
                <a:spcPct val="110000"/>
              </a:lnSpc>
              <a:spcBef>
                <a:spcPts val="450"/>
              </a:spcBef>
            </a:pPr>
            <a:r>
              <a:rPr lang="en-GB" dirty="0" smtClean="0"/>
              <a:t>You can call the same function many times if you like.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dirty="0" smtClean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dirty="0" smtClean="0"/>
              <a:t>Example:</a:t>
            </a:r>
            <a:endParaRPr lang="en-GB" sz="10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</a:t>
            </a:r>
            <a:r>
              <a:rPr lang="en-GB" dirty="0" err="1" smtClean="0">
                <a:latin typeface="Courier New" panose="02070309020205020404" pitchFamily="49" charset="0"/>
              </a:rPr>
              <a:t>print_warning</a:t>
            </a:r>
            <a:r>
              <a:rPr lang="en-GB" dirty="0" smtClean="0">
                <a:latin typeface="Courier New" panose="02070309020205020404" pitchFamily="49" charset="0"/>
              </a:rPr>
              <a:t>()	      </a:t>
            </a:r>
            <a:r>
              <a:rPr lang="en-GB" sz="1900" dirty="0" smtClean="0">
                <a:latin typeface="Courier New" panose="02070309020205020404" pitchFamily="49" charset="0"/>
              </a:rPr>
              <a:t>#separate multiple words with underscores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sz="800" u="sng" dirty="0"/>
          </a:p>
          <a:p>
            <a:pPr lvl="1">
              <a:lnSpc>
                <a:spcPct val="140000"/>
              </a:lnSpc>
              <a:spcBef>
                <a:spcPts val="450"/>
              </a:spcBef>
            </a:pPr>
            <a:r>
              <a:rPr lang="en-GB" dirty="0" smtClean="0"/>
              <a:t>Output: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endParaRPr lang="en-GB" sz="9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This product causes cancer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dirty="0" smtClean="0">
                <a:latin typeface="Courier New" panose="02070309020205020404" pitchFamily="49" charset="0"/>
              </a:rPr>
              <a:t>	in lab rats and humans.</a:t>
            </a:r>
          </a:p>
        </p:txBody>
      </p:sp>
    </p:spTree>
    <p:extLst>
      <p:ext uri="{BB962C8B-B14F-4D97-AF65-F5344CB8AC3E}">
        <p14:creationId xmlns:p14="http://schemas.microsoft.com/office/powerpoint/2010/main" val="1788953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 of a program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169129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No code should be placed outside a function. Instead use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 function.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one exception is a call to your main function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838200" y="3376245"/>
            <a:ext cx="10515600" cy="280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>
                <a:latin typeface="Courier New" panose="02070309020205020404" pitchFamily="49" charset="0"/>
              </a:rPr>
              <a:t> </a:t>
            </a:r>
            <a:r>
              <a:rPr lang="en-GB" sz="1800" dirty="0" smtClean="0">
                <a:latin typeface="Courier New" panose="02070309020205020404" pitchFamily="49" charset="0"/>
              </a:rPr>
              <a:t>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b="1" dirty="0" smtClean="0">
                <a:latin typeface="Courier New" panose="02070309020205020404" pitchFamily="49" charset="0"/>
              </a:rPr>
              <a:t>    </a:t>
            </a:r>
            <a:r>
              <a:rPr lang="en-GB" sz="1800" dirty="0" smtClean="0">
                <a:latin typeface="Courier New" panose="02070309020205020404" pitchFamily="49" charset="0"/>
              </a:rPr>
              <a:t>message2()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everything.")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message1():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message1.")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err="1" smtClean="0">
                <a:latin typeface="Courier New" panose="02070309020205020404" pitchFamily="49" charset="0"/>
              </a:rPr>
              <a:t>def</a:t>
            </a:r>
            <a:r>
              <a:rPr lang="en-GB" sz="1800" dirty="0" smtClean="0">
                <a:latin typeface="Courier New" panose="02070309020205020404" pitchFamily="49" charset="0"/>
              </a:rPr>
              <a:t> message2():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print("This is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message1()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    print("Done with message2.")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GB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GB" sz="1800" dirty="0" smtClean="0">
                <a:latin typeface="Courier New" panose="02070309020205020404" pitchFamily="49" charset="0"/>
              </a:rPr>
              <a:t>main()</a:t>
            </a:r>
          </a:p>
          <a:p>
            <a:pPr lvl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GB" sz="8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02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complex figures with functions</a:t>
            </a:r>
          </a:p>
        </p:txBody>
      </p:sp>
    </p:spTree>
    <p:extLst>
      <p:ext uri="{BB962C8B-B14F-4D97-AF65-F5344CB8AC3E}">
        <p14:creationId xmlns:p14="http://schemas.microsoft.com/office/powerpoint/2010/main" val="1587298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question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Write a program to print these figures using functions.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1964491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886200" y="1905000"/>
            <a:ext cx="6477000" cy="236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2000" u="sng" dirty="0"/>
              <a:t>First version (unstructured):</a:t>
            </a:r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Create an empty </a:t>
            </a:r>
            <a:r>
              <a:rPr lang="en-US" sz="2000" dirty="0" smtClean="0"/>
              <a:t>program.</a:t>
            </a:r>
            <a:endParaRPr lang="en-US" sz="2000" dirty="0"/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Copy the expected output into it, surrounding each line with </a:t>
            </a:r>
            <a:r>
              <a:rPr lang="en-US" sz="2000" dirty="0" smtClean="0">
                <a:latin typeface="Courier New" panose="02070309020205020404" pitchFamily="49" charset="0"/>
              </a:rPr>
              <a:t>print</a:t>
            </a:r>
            <a:r>
              <a:rPr lang="en-US" sz="2000" dirty="0" smtClean="0"/>
              <a:t> </a:t>
            </a:r>
            <a:r>
              <a:rPr lang="en-US" sz="2000" dirty="0"/>
              <a:t>syntax.</a:t>
            </a:r>
          </a:p>
          <a:p>
            <a:pPr lvl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800" dirty="0"/>
          </a:p>
          <a:p>
            <a: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sz="2000" dirty="0"/>
              <a:t>Run it to verify the output.</a:t>
            </a:r>
          </a:p>
        </p:txBody>
      </p:sp>
    </p:spTree>
    <p:extLst>
      <p:ext uri="{BB962C8B-B14F-4D97-AF65-F5344CB8AC3E}">
        <p14:creationId xmlns:p14="http://schemas.microsoft.com/office/powerpoint/2010/main" val="4200216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version 1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838200" y="1507253"/>
            <a:ext cx="10515600" cy="4669710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/      \\")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print("|  </a:t>
            </a:r>
            <a:r>
              <a:rPr lang="en-US" sz="1300" dirty="0">
                <a:latin typeface="Courier New" panose="02070309020205020404" pitchFamily="49" charset="0"/>
              </a:rPr>
              <a:t>STOP  </a:t>
            </a:r>
            <a:r>
              <a:rPr lang="en-US" sz="1300" dirty="0" smtClean="0">
                <a:latin typeface="Courier New" panose="02070309020205020404" pitchFamily="49" charset="0"/>
              </a:rPr>
              <a:t>|")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print("\\        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\\______/")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 ______")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 </a:t>
            </a:r>
            <a:r>
              <a:rPr lang="en-US" sz="1300" dirty="0">
                <a:latin typeface="Courier New" panose="02070309020205020404" pitchFamily="49" charset="0"/>
              </a:rPr>
              <a:t>/      </a:t>
            </a:r>
            <a:r>
              <a:rPr lang="en-US" sz="1300" dirty="0" smtClean="0">
                <a:latin typeface="Courier New" panose="02070309020205020404" pitchFamily="49" charset="0"/>
              </a:rPr>
              <a:t>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print("/        \\")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print("+--------+")</a:t>
            </a:r>
          </a:p>
          <a:p>
            <a:pPr lvl="1">
              <a:lnSpc>
                <a:spcPct val="65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marL="0" lvl="1">
              <a:lnSpc>
                <a:spcPct val="65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main()</a:t>
            </a:r>
            <a:endParaRPr lang="en-US" sz="13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353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to use functions (besides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/>
              <a:t>)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Place statements into a function if: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related structurally, and/or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statements are repeated.</a:t>
            </a:r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You should not create functions for: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An individual </a:t>
            </a:r>
            <a:r>
              <a:rPr lang="en-US" dirty="0" smtClean="0">
                <a:latin typeface="Courier New" panose="02070309020205020404" pitchFamily="49" charset="0"/>
              </a:rPr>
              <a:t>print</a:t>
            </a:r>
            <a:r>
              <a:rPr lang="en-US" dirty="0" smtClean="0"/>
              <a:t> statement.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Only blank lines.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Unrelated or weakly related statements.</a:t>
            </a:r>
            <a:br>
              <a:rPr lang="en-US" dirty="0" smtClean="0"/>
            </a:br>
            <a:r>
              <a:rPr lang="en-US" dirty="0" smtClean="0"/>
              <a:t>(Consider splitting them into two smaller functions.)</a:t>
            </a:r>
          </a:p>
        </p:txBody>
      </p:sp>
    </p:spTree>
    <p:extLst>
      <p:ext uri="{BB962C8B-B14F-4D97-AF65-F5344CB8AC3E}">
        <p14:creationId xmlns:p14="http://schemas.microsoft.com/office/powerpoint/2010/main" val="31909525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925</Words>
  <Application>Microsoft Office PowerPoint</Application>
  <PresentationFormat>Widescreen</PresentationFormat>
  <Paragraphs>335</Paragraphs>
  <Slides>15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Autumn 2017</vt:lpstr>
      <vt:lpstr>Declaring a function</vt:lpstr>
      <vt:lpstr>Calling a function</vt:lpstr>
      <vt:lpstr>Structure of a program</vt:lpstr>
      <vt:lpstr>Drawing complex figures with functions</vt:lpstr>
      <vt:lpstr>Functions question</vt:lpstr>
      <vt:lpstr>Development strategy</vt:lpstr>
      <vt:lpstr>Program version 1</vt:lpstr>
      <vt:lpstr>When to use functions (besides main)</vt:lpstr>
      <vt:lpstr>Development strategy 2</vt:lpstr>
      <vt:lpstr>Output structure</vt:lpstr>
      <vt:lpstr>Program version 2</vt:lpstr>
      <vt:lpstr>Development strategy 3</vt:lpstr>
      <vt:lpstr>Output redundancy</vt:lpstr>
      <vt:lpstr>Program version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27</cp:revision>
  <dcterms:created xsi:type="dcterms:W3CDTF">2016-08-01T23:56:41Z</dcterms:created>
  <dcterms:modified xsi:type="dcterms:W3CDTF">2017-08-25T06:20:40Z</dcterms:modified>
</cp:coreProperties>
</file>