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91" r:id="rId3"/>
    <p:sldId id="292" r:id="rId4"/>
    <p:sldId id="293" r:id="rId5"/>
    <p:sldId id="294" r:id="rId6"/>
    <p:sldId id="302" r:id="rId7"/>
    <p:sldId id="259" r:id="rId8"/>
    <p:sldId id="260" r:id="rId9"/>
    <p:sldId id="261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96" r:id="rId18"/>
    <p:sldId id="297" r:id="rId19"/>
    <p:sldId id="281" r:id="rId20"/>
    <p:sldId id="282" r:id="rId21"/>
    <p:sldId id="298" r:id="rId22"/>
    <p:sldId id="299" r:id="rId23"/>
    <p:sldId id="300" r:id="rId24"/>
    <p:sldId id="301" r:id="rId25"/>
    <p:sldId id="26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284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76BA9-0364-49A9-B7CC-4DE135132D5A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4E853-B408-4C09-8553-FE1B655F9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85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FF7B1E88-7048-408B-8BF4-315F3A9B2F2E}" type="slidenum">
              <a:rPr kumimoji="0" lang="en-US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6147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76C1329-770F-4026-8511-48D4ED060B50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8/29/2017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3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AEC25BE-08EE-4459-AB5D-EE0194A85508}" type="slidenum">
              <a:rPr lang="en-US" sz="1200">
                <a:latin typeface="Times New Roman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44036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7" name="Footer Placeholder 2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698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also related to book exercise 1.10 about printing 1000 copies of "All work and no play makes Jack a dull boy"</a:t>
            </a:r>
          </a:p>
        </p:txBody>
      </p:sp>
      <p:sp>
        <p:nvSpPr>
          <p:cNvPr id="9220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0179FEB-7E39-485F-960C-6606A17A221A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8/29/2017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76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also related to book exercise 1.10 about printing 1000 copies of "All work and no play makes Jack a dull boy"</a:t>
            </a:r>
          </a:p>
        </p:txBody>
      </p:sp>
      <p:sp>
        <p:nvSpPr>
          <p:cNvPr id="9220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0179FEB-7E39-485F-960C-6606A17A221A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8/29/2017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00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B1C3C6E2-9FAE-496B-AAF8-2AB5E2486891}" type="slidenum">
              <a:rPr kumimoji="0" lang="en-US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18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607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1AFF362-EC89-4D67-BB65-D6311F066237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8/29/2017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321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098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It's also useful to write a program that prompts for multiple values, both on the same line or each on its own line.</a:t>
            </a:r>
          </a:p>
        </p:txBody>
      </p:sp>
    </p:spTree>
    <p:extLst>
      <p:ext uri="{BB962C8B-B14F-4D97-AF65-F5344CB8AC3E}">
        <p14:creationId xmlns:p14="http://schemas.microsoft.com/office/powerpoint/2010/main" val="4247146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It's also useful to write a program that prompts for multiple values, both on the same line or each on its own line.</a:t>
            </a:r>
          </a:p>
        </p:txBody>
      </p:sp>
    </p:spTree>
    <p:extLst>
      <p:ext uri="{BB962C8B-B14F-4D97-AF65-F5344CB8AC3E}">
        <p14:creationId xmlns:p14="http://schemas.microsoft.com/office/powerpoint/2010/main" val="2696049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1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7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7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41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0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03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05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3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23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23B2-2C33-49C6-BFF9-026DBD68224C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4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C23B2-2C33-49C6-BFF9-026DBD68224C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A04D1-41F4-4A5D-98F9-E0A78F04F18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0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03451" y="405284"/>
            <a:ext cx="7772400" cy="1470025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6000" dirty="0" err="1" smtClean="0"/>
              <a:t>CSc</a:t>
            </a:r>
            <a:r>
              <a:rPr lang="en-US" sz="6000" dirty="0" smtClean="0"/>
              <a:t> 110, Autumn </a:t>
            </a:r>
            <a:r>
              <a:rPr lang="en-US" sz="6000" dirty="0" smtClean="0"/>
              <a:t>2017</a:t>
            </a:r>
            <a:endParaRPr lang="en-US" sz="6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136776" y="1533282"/>
            <a:ext cx="7839075" cy="1851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Lecture </a:t>
            </a:r>
            <a:r>
              <a:rPr lang="en-US" dirty="0"/>
              <a:t>5</a:t>
            </a:r>
            <a:r>
              <a:rPr lang="en-US" dirty="0" smtClean="0"/>
              <a:t>: </a:t>
            </a:r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</a:t>
            </a:r>
            <a:r>
              <a:rPr lang="en-US" dirty="0" smtClean="0"/>
              <a:t>Loop and user input</a:t>
            </a:r>
            <a:endParaRPr lang="en-US" dirty="0"/>
          </a:p>
          <a:p>
            <a:pPr marL="0" indent="0" algn="ctr">
              <a:buNone/>
            </a:pPr>
            <a:r>
              <a:rPr lang="en-US" sz="1800" dirty="0" smtClean="0"/>
              <a:t>Adapted from slides by Marty </a:t>
            </a:r>
            <a:r>
              <a:rPr lang="en-US" sz="1800" dirty="0" err="1" smtClean="0"/>
              <a:t>Stepp</a:t>
            </a:r>
            <a:r>
              <a:rPr lang="en-US" sz="1800" dirty="0" smtClean="0"/>
              <a:t> and Stuart </a:t>
            </a:r>
            <a:r>
              <a:rPr lang="en-US" sz="1800" dirty="0" err="1" smtClean="0"/>
              <a:t>Reges</a:t>
            </a:r>
            <a:r>
              <a:rPr lang="en-US" sz="1800" dirty="0" smtClean="0"/>
              <a:t> </a:t>
            </a:r>
          </a:p>
        </p:txBody>
      </p:sp>
      <p:pic>
        <p:nvPicPr>
          <p:cNvPr id="4" name="Picture 6" descr="2011-04-10-09945c8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754" y="2450451"/>
            <a:ext cx="91440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4968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Repetition over a range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 squared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=", 1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2 squared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=", 2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 squared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=", 3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 3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4 squared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=", 4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 4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5 squared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=", 5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 5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6 squared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=", 6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 6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dirty="0" smtClean="0">
                <a:cs typeface="Courier New" panose="02070309020205020404" pitchFamily="49" charset="0"/>
              </a:rPr>
              <a:t>Intuition: "I want to print a line for each number from 1 to 6"</a:t>
            </a:r>
          </a:p>
          <a:p>
            <a:pPr lvl="1" eaLnBrk="1" hangingPunct="1">
              <a:lnSpc>
                <a:spcPct val="160000"/>
              </a:lnSpc>
              <a:spcBef>
                <a:spcPct val="0"/>
              </a:spcBef>
            </a:pPr>
            <a:endParaRPr lang="en-US" dirty="0" smtClean="0">
              <a:cs typeface="Courier New" panose="02070309020205020404" pitchFamily="49" charset="0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dirty="0" smtClean="0">
                <a:cs typeface="Courier New" panose="02070309020205020404" pitchFamily="49" charset="0"/>
              </a:rPr>
              <a:t>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>
                <a:cs typeface="Courier New" panose="02070309020205020404" pitchFamily="49" charset="0"/>
              </a:rPr>
              <a:t> loop does exactly that!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</a:t>
            </a: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7):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	  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print(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</a:t>
            </a:r>
            <a:r>
              <a:rPr lang="en-US" sz="1800" dirty="0" smtClean="0">
                <a:latin typeface="Courier New" panose="02070309020205020404" pitchFamily="49" charset="0"/>
              </a:rPr>
              <a:t> "squared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", 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* 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/>
          </a:p>
          <a:p>
            <a:pPr lvl="1" eaLnBrk="1" hangingPunct="1"/>
            <a:r>
              <a:rPr lang="en-US" dirty="0" smtClean="0"/>
              <a:t>"For each integer </a:t>
            </a:r>
            <a:r>
              <a:rPr lang="en-US" b="1" dirty="0" err="1" smtClean="0"/>
              <a:t>i</a:t>
            </a:r>
            <a:r>
              <a:rPr lang="en-US" dirty="0" smtClean="0"/>
              <a:t> from 1 through 6, print ..."</a:t>
            </a:r>
          </a:p>
        </p:txBody>
      </p:sp>
    </p:spTree>
    <p:extLst>
      <p:ext uri="{BB962C8B-B14F-4D97-AF65-F5344CB8AC3E}">
        <p14:creationId xmlns:p14="http://schemas.microsoft.com/office/powerpoint/2010/main" val="329746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 walkthrough</a:t>
            </a:r>
          </a:p>
        </p:txBody>
      </p:sp>
      <p:sp>
        <p:nvSpPr>
          <p:cNvPr id="1459204" name="Rectangle 4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742950" lvl="1" indent="-285750">
              <a:buNone/>
              <a:tabLst>
                <a:tab pos="59436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range(1, 5):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dirty="0" smtClean="0">
                <a:latin typeface="Courier New" panose="02070309020205020404" pitchFamily="49" charset="0"/>
              </a:rPr>
              <a:t>print(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, "squared =",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*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print("</a:t>
            </a:r>
            <a:r>
              <a:rPr lang="en-US" dirty="0" err="1" smtClean="0">
                <a:latin typeface="Courier New" panose="02070309020205020404" pitchFamily="49" charset="0"/>
              </a:rPr>
              <a:t>Whoo</a:t>
            </a:r>
            <a:r>
              <a:rPr lang="en-US" dirty="0" smtClean="0">
                <a:latin typeface="Courier New" panose="02070309020205020404" pitchFamily="49" charset="0"/>
              </a:rPr>
              <a:t>!")</a:t>
            </a:r>
            <a:endParaRPr lang="en-US" sz="900" dirty="0"/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70000"/>
              </a:lnSpc>
              <a:buNone/>
              <a:tabLst>
                <a:tab pos="5943600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marL="342900" indent="-342900">
              <a:buNone/>
              <a:tabLst>
                <a:tab pos="5943600" algn="l"/>
              </a:tabLst>
            </a:pPr>
            <a:r>
              <a:rPr lang="en-US" sz="2000" dirty="0"/>
              <a:t>	Output:</a:t>
            </a:r>
            <a:br>
              <a:rPr lang="en-US" sz="2000" dirty="0"/>
            </a:br>
            <a:endParaRPr lang="en-US" sz="800" dirty="0"/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	1 squared = 1</a:t>
            </a:r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	2 squared = 4</a:t>
            </a:r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	3 squared = 9</a:t>
            </a:r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	4 squared = 16</a:t>
            </a:r>
          </a:p>
          <a:p>
            <a:pPr marL="342900" indent="-342900">
              <a:lnSpc>
                <a:spcPct val="70000"/>
              </a:lnSpc>
              <a:buNone/>
              <a:tabLst>
                <a:tab pos="5943600" algn="l"/>
              </a:tabLst>
            </a:pPr>
            <a:r>
              <a:rPr lang="en-US" sz="2000" dirty="0">
                <a:latin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</a:rPr>
              <a:t>Whoo</a:t>
            </a:r>
            <a:r>
              <a:rPr lang="en-US" sz="2000" dirty="0">
                <a:latin typeface="Courier New" panose="02070309020205020404" pitchFamily="49" charset="0"/>
              </a:rPr>
              <a:t>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293002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92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920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2004541" y="2317036"/>
            <a:ext cx="3079925" cy="6096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Multi-line loop body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print("+----+")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range(1, 4):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print("\\    /")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print("/    \\")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print("+----+")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Output: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+----+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\    /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/    \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\    /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/    \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\    /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/    \</a:t>
            </a:r>
          </a:p>
          <a:p>
            <a:pPr lvl="1" eaLnBrk="1" hangingPunct="1">
              <a:lnSpc>
                <a:spcPct val="75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+----+</a:t>
            </a:r>
          </a:p>
        </p:txBody>
      </p:sp>
    </p:spTree>
    <p:extLst>
      <p:ext uri="{BB962C8B-B14F-4D97-AF65-F5344CB8AC3E}">
        <p14:creationId xmlns:p14="http://schemas.microsoft.com/office/powerpoint/2010/main" val="1558288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Expressions for counter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high_temp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= 5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</a:t>
            </a:r>
            <a:r>
              <a:rPr lang="en-US" b="1" dirty="0" smtClean="0">
                <a:latin typeface="Courier New" panose="02070309020205020404" pitchFamily="49" charset="0"/>
              </a:rPr>
              <a:t>range(-3, </a:t>
            </a:r>
            <a:r>
              <a:rPr lang="en-US" b="1" dirty="0" err="1" smtClean="0">
                <a:latin typeface="Courier New" panose="02070309020205020404" pitchFamily="49" charset="0"/>
              </a:rPr>
              <a:t>high_temp</a:t>
            </a:r>
            <a:r>
              <a:rPr lang="en-US" b="1" dirty="0" smtClean="0">
                <a:latin typeface="Courier New" panose="02070309020205020404" pitchFamily="49" charset="0"/>
              </a:rPr>
              <a:t> // 2 + 1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* 1.8 + 32)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Output: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26.6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28.4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30.2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32.0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33.8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35.6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5945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Rocket Exercise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52600" y="1371600"/>
            <a:ext cx="8915400" cy="12954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mtClean="0"/>
              <a:t>Write a method that produces the following output: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	T-minus 10, 9, 8, 7, 6, 5, 4, 3, 2, 1, blastoff!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	The end.</a:t>
            </a:r>
          </a:p>
        </p:txBody>
      </p:sp>
    </p:spTree>
    <p:extLst>
      <p:ext uri="{BB962C8B-B14F-4D97-AF65-F5344CB8AC3E}">
        <p14:creationId xmlns:p14="http://schemas.microsoft.com/office/powerpoint/2010/main" val="2991449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print</a:t>
            </a:r>
            <a:r>
              <a:rPr lang="en-US" dirty="0" smtClean="0"/>
              <a:t> (' ', end='')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765335"/>
            <a:ext cx="10515600" cy="43513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Adding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,end='' </a:t>
            </a:r>
            <a:r>
              <a:rPr lang="en-US" dirty="0" smtClean="0"/>
              <a:t>allows you to print without moving to the next 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allows you to print partial messages on the same line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high_temp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= 5</a:t>
            </a:r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range(-3, </a:t>
            </a:r>
            <a:r>
              <a:rPr lang="en-US" dirty="0" err="1" smtClean="0">
                <a:latin typeface="Courier New" panose="02070309020205020404" pitchFamily="49" charset="0"/>
              </a:rPr>
              <a:t>high_temp</a:t>
            </a:r>
            <a:r>
              <a:rPr lang="en-US" dirty="0" smtClean="0">
                <a:latin typeface="Courier New" panose="02070309020205020404" pitchFamily="49" charset="0"/>
              </a:rPr>
              <a:t> // </a:t>
            </a:r>
            <a:r>
              <a:rPr lang="en-US" dirty="0" smtClean="0">
                <a:latin typeface="Courier New" panose="02070309020205020404" pitchFamily="49" charset="0"/>
              </a:rPr>
              <a:t>2 + </a:t>
            </a:r>
            <a:r>
              <a:rPr lang="en-US" dirty="0" smtClean="0">
                <a:latin typeface="Courier New" panose="02070309020205020404" pitchFamily="49" charset="0"/>
              </a:rPr>
              <a:t>1):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* 1.8 + 32, end=' ')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Char char="•"/>
            </a:pPr>
            <a:r>
              <a:rPr lang="en-US" dirty="0" smtClean="0"/>
              <a:t>Output: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26.6  28.4  30.2  32.0  33.8  35.6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buFontTx/>
              <a:buChar char="•"/>
            </a:pPr>
            <a:r>
              <a:rPr lang="en-US" dirty="0" smtClean="0"/>
              <a:t>Either concatenate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'  ' </a:t>
            </a:r>
            <a:r>
              <a:rPr lang="en-US" dirty="0" smtClean="0"/>
              <a:t>to separate the numbers or set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end='  '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233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Changing step size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Add a third number to the end of range, this is the step size</a:t>
            </a:r>
          </a:p>
          <a:p>
            <a:pPr lvl="1" eaLnBrk="1" hangingPunct="1"/>
            <a:r>
              <a:rPr lang="en-US" dirty="0" smtClean="0"/>
              <a:t>A negative number will count down instead of up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print("T-minus ")</a:t>
            </a: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range(10, 0, -1):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print(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) + ", ", end="")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print("blastoff!")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print("The end.")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Output: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T-minus 10, 9, 8, 7, 6, 5, 4, 3, 2, 1, blastoff!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The end.</a:t>
            </a:r>
          </a:p>
        </p:txBody>
      </p:sp>
    </p:spTree>
    <p:extLst>
      <p:ext uri="{BB962C8B-B14F-4D97-AF65-F5344CB8AC3E}">
        <p14:creationId xmlns:p14="http://schemas.microsoft.com/office/powerpoint/2010/main" val="812917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Constants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 smtClean="0"/>
              <a:t>constant</a:t>
            </a:r>
            <a:r>
              <a:rPr lang="en-US" dirty="0" smtClean="0"/>
              <a:t>: </a:t>
            </a:r>
            <a:r>
              <a:rPr lang="en-US" sz="2000" dirty="0"/>
              <a:t>A fixed value visible to the whole program.</a:t>
            </a:r>
          </a:p>
          <a:p>
            <a:pPr lvl="1" eaLnBrk="1" hangingPunct="1"/>
            <a:r>
              <a:rPr lang="en-US" dirty="0" smtClean="0"/>
              <a:t>value should only be set only at declaration;  shouldn't be reassigned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Syntax:</a:t>
            </a:r>
          </a:p>
          <a:p>
            <a:pPr lvl="1"/>
            <a:r>
              <a:rPr lang="en-US" dirty="0" smtClean="0"/>
              <a:t>Just like declaring a normal variable: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800" dirty="0"/>
              <a:t>	</a:t>
            </a:r>
            <a:r>
              <a:rPr lang="en-US" sz="2300" dirty="0">
                <a:latin typeface="Courier New" panose="02070309020205020404" pitchFamily="49" charset="0"/>
              </a:rPr>
              <a:t> </a:t>
            </a:r>
            <a:r>
              <a:rPr lang="en-US" sz="2300" dirty="0" smtClean="0">
                <a:latin typeface="Courier New" panose="02070309020205020404" pitchFamily="49" charset="0"/>
              </a:rPr>
              <a:t>    </a:t>
            </a:r>
            <a:r>
              <a:rPr lang="en-US" sz="2300" b="1" dirty="0" smtClean="0"/>
              <a:t>name</a:t>
            </a:r>
            <a:r>
              <a:rPr lang="en-US" sz="2300" dirty="0" smtClean="0">
                <a:latin typeface="Courier New" panose="02070309020205020404" pitchFamily="49" charset="0"/>
              </a:rPr>
              <a:t> </a:t>
            </a:r>
            <a:r>
              <a:rPr lang="en-US" sz="2300" dirty="0">
                <a:latin typeface="Courier New" panose="02070309020205020404" pitchFamily="49" charset="0"/>
              </a:rPr>
              <a:t>= </a:t>
            </a:r>
            <a:r>
              <a:rPr lang="en-US" sz="2300" b="1" dirty="0" smtClean="0"/>
              <a:t>value</a:t>
            </a:r>
            <a:endParaRPr lang="en-US" sz="2500" dirty="0">
              <a:latin typeface="Courier New" panose="02070309020205020404" pitchFamily="49" charset="0"/>
            </a:endParaRP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name is usually in ALL_UPPER_CASE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Examples:</a:t>
            </a:r>
          </a:p>
          <a:p>
            <a:pPr lvl="1">
              <a:spcBef>
                <a:spcPts val="200"/>
              </a:spcBef>
              <a:buNone/>
            </a:pPr>
            <a:r>
              <a:rPr lang="en-US" dirty="0" smtClean="0">
                <a:latin typeface="Courier New" panose="02070309020205020404" pitchFamily="49" charset="0"/>
              </a:rPr>
              <a:t>	DAYS_IN_WEEK = 7</a:t>
            </a:r>
          </a:p>
          <a:p>
            <a:pPr lvl="1">
              <a:spcBef>
                <a:spcPts val="200"/>
              </a:spcBef>
              <a:buNone/>
            </a:pPr>
            <a:r>
              <a:rPr lang="en-US" dirty="0" smtClean="0">
                <a:latin typeface="Courier New" panose="02070309020205020404" pitchFamily="49" charset="0"/>
              </a:rPr>
              <a:t>	INTEREST_RATE = 3.5</a:t>
            </a:r>
          </a:p>
          <a:p>
            <a:pPr lvl="1">
              <a:spcBef>
                <a:spcPts val="200"/>
              </a:spcBef>
              <a:buNone/>
            </a:pPr>
            <a:r>
              <a:rPr lang="en-US" dirty="0" smtClean="0">
                <a:latin typeface="Courier New" panose="02070309020205020404" pitchFamily="49" charset="0"/>
              </a:rPr>
              <a:t>	SSN = 658234569</a:t>
            </a:r>
          </a:p>
        </p:txBody>
      </p:sp>
    </p:spTree>
    <p:extLst>
      <p:ext uri="{BB962C8B-B14F-4D97-AF65-F5344CB8AC3E}">
        <p14:creationId xmlns:p14="http://schemas.microsoft.com/office/powerpoint/2010/main" val="230185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Constants and figures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4114800" algn="l"/>
              </a:tabLst>
            </a:pPr>
            <a:r>
              <a:rPr lang="en-US" smtClean="0"/>
              <a:t>Consider the task of drawing the following scalable figure: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endParaRPr lang="en-US" sz="18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+/\/\/\/\/\/\/\/\/\/\+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	</a:t>
            </a:r>
            <a:r>
              <a:rPr lang="en-US" sz="1800"/>
              <a:t>Multiples of 5 occur many times</a:t>
            </a:r>
            <a:endParaRPr lang="en-US" sz="18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+/\/\/\/\/\/\/\/\/\/\+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endParaRPr lang="en-US" sz="18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endParaRPr lang="en-US" sz="18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+/\/\/\/\+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|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|        |	</a:t>
            </a:r>
            <a:r>
              <a:rPr lang="en-US" sz="1800"/>
              <a:t>The same figure at size 2</a:t>
            </a:r>
            <a:endParaRPr 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+/\/\/\/\+</a:t>
            </a:r>
          </a:p>
        </p:txBody>
      </p:sp>
    </p:spTree>
    <p:extLst>
      <p:ext uri="{BB962C8B-B14F-4D97-AF65-F5344CB8AC3E}">
        <p14:creationId xmlns:p14="http://schemas.microsoft.com/office/powerpoint/2010/main" val="3010120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7100" y="355601"/>
            <a:ext cx="9283700" cy="703263"/>
          </a:xfrm>
        </p:spPr>
        <p:txBody>
          <a:bodyPr/>
          <a:lstStyle/>
          <a:p>
            <a:pPr eaLnBrk="1" hangingPunct="1"/>
            <a:r>
              <a:rPr lang="en-US" dirty="0" smtClean="0"/>
              <a:t>Constant tables</a:t>
            </a:r>
            <a:endParaRPr lang="en-US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52600" y="990600"/>
            <a:ext cx="8915400" cy="55626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SIZE = ...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What </a:t>
            </a:r>
            <a:r>
              <a:rPr lang="en-US" dirty="0" smtClean="0"/>
              <a:t>equation would cause the code to print: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Courier New" panose="02070309020205020404" pitchFamily="49" charset="0"/>
              </a:rPr>
              <a:t>2 7 12 17 22</a:t>
            </a:r>
          </a:p>
          <a:p>
            <a:pPr eaLnBrk="1" hangingPunct="1">
              <a:defRPr/>
            </a:pPr>
            <a:r>
              <a:rPr lang="en-US" dirty="0" smtClean="0"/>
              <a:t>To see patterns, make a table of </a:t>
            </a:r>
            <a:r>
              <a:rPr lang="en-US" dirty="0" smtClean="0">
                <a:latin typeface="Courier New" panose="02070309020205020404" pitchFamily="49" charset="0"/>
              </a:rPr>
              <a:t>SIZE </a:t>
            </a:r>
            <a:r>
              <a:rPr lang="en-US" dirty="0" smtClean="0"/>
              <a:t>and </a:t>
            </a:r>
            <a:r>
              <a:rPr lang="en-US" dirty="0" smtClean="0"/>
              <a:t>the numbers.</a:t>
            </a:r>
          </a:p>
          <a:p>
            <a:pPr lvl="1">
              <a:defRPr/>
            </a:pPr>
            <a:r>
              <a:rPr lang="en-US" dirty="0" smtClean="0"/>
              <a:t>Each time </a:t>
            </a:r>
            <a:r>
              <a:rPr lang="en-US" dirty="0" smtClean="0">
                <a:latin typeface="Courier New" charset="0"/>
                <a:ea typeface="Times New Roman" charset="0"/>
                <a:cs typeface="Times New Roman" charset="0"/>
              </a:rPr>
              <a:t>SIZE </a:t>
            </a:r>
            <a:r>
              <a:rPr lang="en-US" dirty="0" smtClean="0"/>
              <a:t>goes </a:t>
            </a:r>
            <a:r>
              <a:rPr lang="en-US" dirty="0" smtClean="0"/>
              <a:t>up by 1, the number should go up by 5.</a:t>
            </a:r>
          </a:p>
          <a:p>
            <a:pPr lvl="1">
              <a:defRPr/>
            </a:pPr>
            <a:r>
              <a:rPr lang="en-US" dirty="0" smtClean="0"/>
              <a:t>But </a:t>
            </a:r>
            <a:r>
              <a:rPr lang="en-US" dirty="0" smtClean="0">
                <a:latin typeface="Courier New" charset="0"/>
                <a:ea typeface="Times New Roman" charset="0"/>
                <a:cs typeface="Times New Roman" charset="0"/>
              </a:rPr>
              <a:t>SIZE </a:t>
            </a:r>
            <a:r>
              <a:rPr lang="en-US" dirty="0" smtClean="0">
                <a:latin typeface="Courier New" panose="02070309020205020404" pitchFamily="49" charset="0"/>
              </a:rPr>
              <a:t>* </a:t>
            </a:r>
            <a:r>
              <a:rPr lang="en-US" dirty="0" smtClean="0">
                <a:latin typeface="Courier New" panose="02070309020205020404" pitchFamily="49" charset="0"/>
              </a:rPr>
              <a:t>5</a:t>
            </a:r>
            <a:r>
              <a:rPr lang="en-US" dirty="0" smtClean="0"/>
              <a:t> is too great by 3, so we subtract 3.</a:t>
            </a:r>
          </a:p>
        </p:txBody>
      </p:sp>
      <p:graphicFrame>
        <p:nvGraphicFramePr>
          <p:cNvPr id="48845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341849"/>
              </p:ext>
            </p:extLst>
          </p:nvPr>
        </p:nvGraphicFramePr>
        <p:xfrm>
          <a:off x="2590800" y="3886200"/>
          <a:ext cx="4279900" cy="2362200"/>
        </p:xfrm>
        <a:graphic>
          <a:graphicData uri="http://schemas.openxmlformats.org/drawingml/2006/table">
            <a:tbl>
              <a:tblPr/>
              <a:tblGrid>
                <a:gridCol w="866775"/>
                <a:gridCol w="2000250"/>
                <a:gridCol w="1412875"/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number to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5 *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8482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852224"/>
              </p:ext>
            </p:extLst>
          </p:nvPr>
        </p:nvGraphicFramePr>
        <p:xfrm>
          <a:off x="6878638" y="3889375"/>
          <a:ext cx="2417762" cy="2359026"/>
        </p:xfrm>
        <a:graphic>
          <a:graphicData uri="http://schemas.openxmlformats.org/drawingml/2006/table">
            <a:tbl>
              <a:tblPr/>
              <a:tblGrid>
                <a:gridCol w="2417762"/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5 *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 -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8441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8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Declaration and assignment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659365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variable declaration and assignment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000" dirty="0" smtClean="0"/>
              <a:t>Sets aside memory for storing a value and stores a value into a variable.</a:t>
            </a:r>
          </a:p>
          <a:p>
            <a:pPr lvl="1"/>
            <a:r>
              <a:rPr lang="en-US" dirty="0" smtClean="0"/>
              <a:t>Variables must be declared</a:t>
            </a:r>
            <a:r>
              <a:rPr lang="en-US" i="1" dirty="0" smtClean="0"/>
              <a:t> </a:t>
            </a:r>
            <a:r>
              <a:rPr lang="en-US" dirty="0" smtClean="0"/>
              <a:t>before they can be used.</a:t>
            </a:r>
          </a:p>
          <a:p>
            <a:pPr lvl="1" eaLnBrk="1" hangingPunct="1"/>
            <a:r>
              <a:rPr lang="en-US" dirty="0" smtClean="0"/>
              <a:t>The value can be an expression; the variable stores its result.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Syntax: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 smtClean="0"/>
              <a:t>	</a:t>
            </a: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expression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/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1" hangingPunct="1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zipcode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90210</a:t>
            </a:r>
          </a:p>
          <a:p>
            <a:pPr lvl="1" eaLnBrk="1" hangingPunct="1"/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1" hangingPunct="1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myGPA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1.0 + 2.25</a:t>
            </a:r>
          </a:p>
        </p:txBody>
      </p:sp>
      <p:graphicFrame>
        <p:nvGraphicFramePr>
          <p:cNvPr id="439303" name="Group 7"/>
          <p:cNvGraphicFramePr>
            <a:graphicFrameLocks noGrp="1"/>
          </p:cNvGraphicFramePr>
          <p:nvPr/>
        </p:nvGraphicFramePr>
        <p:xfrm>
          <a:off x="7086600" y="4114800"/>
          <a:ext cx="3048000" cy="660400"/>
        </p:xfrm>
        <a:graphic>
          <a:graphicData uri="http://schemas.openxmlformats.org/drawingml/2006/table">
            <a:tbl>
              <a:tblPr/>
              <a:tblGrid>
                <a:gridCol w="1295400"/>
                <a:gridCol w="1752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zipcode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90210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9311" name="Group 15"/>
          <p:cNvGraphicFramePr>
            <a:graphicFrameLocks noGrp="1"/>
          </p:cNvGraphicFramePr>
          <p:nvPr/>
        </p:nvGraphicFramePr>
        <p:xfrm>
          <a:off x="7086600" y="5410200"/>
          <a:ext cx="3048000" cy="660400"/>
        </p:xfrm>
        <a:graphic>
          <a:graphicData uri="http://schemas.openxmlformats.org/drawingml/2006/table">
            <a:tbl>
              <a:tblPr/>
              <a:tblGrid>
                <a:gridCol w="1295400"/>
                <a:gridCol w="1752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myGPA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3.25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25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Constant tables </a:t>
            </a:r>
            <a:r>
              <a:rPr lang="en-US" dirty="0" smtClean="0"/>
              <a:t>question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04562"/>
            <a:ext cx="105156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What </a:t>
            </a:r>
            <a:r>
              <a:rPr lang="en-US" dirty="0" smtClean="0"/>
              <a:t>equation would cause the code to </a:t>
            </a:r>
            <a:r>
              <a:rPr lang="en-US" dirty="0" smtClean="0"/>
              <a:t>print: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17 13 9 5 1</a:t>
            </a: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dirty="0" smtClean="0"/>
              <a:t>Let's create the </a:t>
            </a:r>
            <a:r>
              <a:rPr lang="en-US" dirty="0" smtClean="0"/>
              <a:t>constant table </a:t>
            </a:r>
            <a:r>
              <a:rPr lang="en-US" dirty="0" smtClean="0"/>
              <a:t>together.</a:t>
            </a:r>
          </a:p>
          <a:p>
            <a:pPr lvl="1" eaLnBrk="1" hangingPunct="1"/>
            <a:r>
              <a:rPr lang="en-US" dirty="0" smtClean="0"/>
              <a:t>Each time </a:t>
            </a:r>
            <a:r>
              <a:rPr lang="en-US" dirty="0" smtClean="0">
                <a:latin typeface="Courier New" panose="02070309020205020404" pitchFamily="49" charset="0"/>
              </a:rPr>
              <a:t>SIZE </a:t>
            </a:r>
            <a:r>
              <a:rPr lang="en-US" dirty="0" smtClean="0"/>
              <a:t>goes </a:t>
            </a:r>
            <a:r>
              <a:rPr lang="en-US" dirty="0" smtClean="0"/>
              <a:t>up 1, the number printed should ...</a:t>
            </a:r>
          </a:p>
          <a:p>
            <a:pPr lvl="1" eaLnBrk="1" hangingPunct="1"/>
            <a:r>
              <a:rPr lang="en-US" dirty="0" smtClean="0"/>
              <a:t>But this multiple is off by a margin of ...</a:t>
            </a:r>
          </a:p>
        </p:txBody>
      </p:sp>
      <p:graphicFrame>
        <p:nvGraphicFramePr>
          <p:cNvPr id="48947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628370"/>
              </p:ext>
            </p:extLst>
          </p:nvPr>
        </p:nvGraphicFramePr>
        <p:xfrm>
          <a:off x="2619376" y="3886200"/>
          <a:ext cx="2867025" cy="2362200"/>
        </p:xfrm>
        <a:graphic>
          <a:graphicData uri="http://schemas.openxmlformats.org/drawingml/2006/table">
            <a:tbl>
              <a:tblPr/>
              <a:tblGrid>
                <a:gridCol w="866775"/>
                <a:gridCol w="200025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number to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9499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187830"/>
              </p:ext>
            </p:extLst>
          </p:nvPr>
        </p:nvGraphicFramePr>
        <p:xfrm>
          <a:off x="5486400" y="3886200"/>
          <a:ext cx="4495800" cy="2362200"/>
        </p:xfrm>
        <a:graphic>
          <a:graphicData uri="http://schemas.openxmlformats.org/drawingml/2006/table">
            <a:tbl>
              <a:tblPr/>
              <a:tblGrid>
                <a:gridCol w="2057400"/>
                <a:gridCol w="243840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-4 *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-4 *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SIZE+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9522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059437"/>
              </p:ext>
            </p:extLst>
          </p:nvPr>
        </p:nvGraphicFramePr>
        <p:xfrm>
          <a:off x="5486400" y="3886200"/>
          <a:ext cx="4495800" cy="2362200"/>
        </p:xfrm>
        <a:graphic>
          <a:graphicData uri="http://schemas.openxmlformats.org/drawingml/2006/table">
            <a:tbl>
              <a:tblPr/>
              <a:tblGrid>
                <a:gridCol w="2057400"/>
                <a:gridCol w="243840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-4 *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9545" name="Group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399227"/>
              </p:ext>
            </p:extLst>
          </p:nvPr>
        </p:nvGraphicFramePr>
        <p:xfrm>
          <a:off x="5486400" y="3886200"/>
          <a:ext cx="4495800" cy="2362200"/>
        </p:xfrm>
        <a:graphic>
          <a:graphicData uri="http://schemas.openxmlformats.org/drawingml/2006/table">
            <a:tbl>
              <a:tblPr/>
              <a:tblGrid>
                <a:gridCol w="2057400"/>
                <a:gridCol w="243840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0673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68400" y="457201"/>
            <a:ext cx="9042400" cy="703263"/>
          </a:xfrm>
        </p:spPr>
        <p:txBody>
          <a:bodyPr/>
          <a:lstStyle/>
          <a:p>
            <a:pPr eaLnBrk="1" hangingPunct="1"/>
            <a:r>
              <a:rPr lang="en-US" smtClean="0"/>
              <a:t>Interactive programs</a:t>
            </a:r>
          </a:p>
        </p:txBody>
      </p:sp>
      <p:sp>
        <p:nvSpPr>
          <p:cNvPr id="7171" name="Rectangle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52600" y="1447800"/>
            <a:ext cx="8915400" cy="4478338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b="1" smtClean="0"/>
              <a:t>interactive program</a:t>
            </a:r>
            <a:r>
              <a:rPr lang="en-US" smtClean="0"/>
              <a:t>: Reads input from the console.</a:t>
            </a:r>
          </a:p>
          <a:p>
            <a:pPr lvl="1" eaLnBrk="1" hangingPunct="1"/>
            <a:endParaRPr lang="en-US" sz="800"/>
          </a:p>
          <a:p>
            <a:pPr eaLnBrk="1" hangingPunct="1"/>
            <a:r>
              <a:rPr lang="en-US" smtClean="0"/>
              <a:t>While the program runs, it asks the user to type input.</a:t>
            </a:r>
          </a:p>
          <a:p>
            <a:pPr eaLnBrk="1" hangingPunct="1"/>
            <a:r>
              <a:rPr lang="en-US" smtClean="0"/>
              <a:t>The input typed by the user is stored in variables in the code.</a:t>
            </a:r>
          </a:p>
          <a:p>
            <a:pPr eaLnBrk="1" hangingPunct="1"/>
            <a:endParaRPr lang="en-US" sz="1000"/>
          </a:p>
          <a:p>
            <a:pPr eaLnBrk="1" hangingPunct="1"/>
            <a:endParaRPr lang="en-US" sz="1000"/>
          </a:p>
          <a:p>
            <a:pPr eaLnBrk="1" hangingPunct="1"/>
            <a:r>
              <a:rPr lang="en-US" smtClean="0"/>
              <a:t>Can be tricky; users are unpredictable and misbehave.</a:t>
            </a:r>
          </a:p>
          <a:p>
            <a:pPr eaLnBrk="1" hangingPunct="1"/>
            <a:r>
              <a:rPr lang="en-US" smtClean="0"/>
              <a:t>But interactive programs have more interesting behavior.</a:t>
            </a:r>
          </a:p>
        </p:txBody>
      </p:sp>
    </p:spTree>
    <p:extLst>
      <p:ext uri="{BB962C8B-B14F-4D97-AF65-F5344CB8AC3E}">
        <p14:creationId xmlns:p14="http://schemas.microsoft.com/office/powerpoint/2010/main" val="2823100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input</a:t>
            </a:r>
            <a:endParaRPr lang="en-US" dirty="0" smtClean="0"/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Courier New" panose="02070309020205020404" pitchFamily="49" charset="0"/>
              </a:rPr>
              <a:t>input</a:t>
            </a:r>
            <a:r>
              <a:rPr lang="en-US" dirty="0" smtClean="0"/>
              <a:t>: An function that can read input from the user.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2000" dirty="0"/>
          </a:p>
          <a:p>
            <a:pPr eaLnBrk="1" hangingPunct="1"/>
            <a:r>
              <a:rPr lang="en-US" dirty="0" smtClean="0"/>
              <a:t>Using an </a:t>
            </a:r>
            <a:r>
              <a:rPr lang="en-US" dirty="0" smtClean="0">
                <a:latin typeface="Courier New" panose="02070309020205020404" pitchFamily="49" charset="0"/>
              </a:rPr>
              <a:t>input</a:t>
            </a:r>
            <a:r>
              <a:rPr lang="en-US" dirty="0" smtClean="0"/>
              <a:t> object to read console input: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input(</a:t>
            </a:r>
            <a:r>
              <a:rPr lang="en-US" b="1" dirty="0" smtClean="0">
                <a:cs typeface="Courier New" panose="02070309020205020404" pitchFamily="49" charset="0"/>
              </a:rPr>
              <a:t>prompt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Example: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name = input("type your name: ")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The variable </a:t>
            </a:r>
            <a:r>
              <a:rPr lang="en-US" dirty="0" smtClean="0">
                <a:latin typeface="Courier New" panose="02070309020205020404" pitchFamily="49" charset="0"/>
              </a:rPr>
              <a:t>name </a:t>
            </a:r>
            <a:r>
              <a:rPr lang="en-US" dirty="0" smtClean="0">
                <a:cs typeface="Courier New" panose="02070309020205020404" pitchFamily="49" charset="0"/>
              </a:rPr>
              <a:t>will store the value the user typed in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986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input </a:t>
            </a:r>
            <a:r>
              <a:rPr lang="en-US" dirty="0" smtClean="0"/>
              <a:t>example</a:t>
            </a:r>
          </a:p>
        </p:txBody>
      </p:sp>
      <p:sp>
        <p:nvSpPr>
          <p:cNvPr id="709637" name="Rectangl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age = input("</a:t>
            </a: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years </a:t>
            </a:r>
            <a:r>
              <a:rPr lang="en-US" sz="1600" dirty="0">
                <a:latin typeface="Courier New" panose="02070309020205020404" pitchFamily="49" charset="0"/>
              </a:rPr>
              <a:t>= 65 - </a:t>
            </a:r>
            <a:r>
              <a:rPr lang="en-US" sz="1600" dirty="0" smtClean="0">
                <a:latin typeface="Courier New" panose="02070309020205020404" pitchFamily="49" charset="0"/>
              </a:rPr>
              <a:t>age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print(years, </a:t>
            </a:r>
            <a:r>
              <a:rPr lang="en-US" sz="1600" dirty="0">
                <a:latin typeface="Courier New" panose="02070309020205020404" pitchFamily="49" charset="0"/>
              </a:rPr>
              <a:t>" years until retirement</a:t>
            </a:r>
            <a:r>
              <a:rPr lang="en-US" sz="1600" dirty="0" smtClean="0">
                <a:latin typeface="Courier New" panose="02070309020205020404" pitchFamily="49" charset="0"/>
              </a:rPr>
              <a:t>!")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sz="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Console (user input underlined):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endParaRPr lang="en-US" sz="1600" b="1" u="sng" dirty="0">
              <a:latin typeface="Courier New" panose="02070309020205020404" pitchFamily="49" charset="0"/>
            </a:endParaRPr>
          </a:p>
        </p:txBody>
      </p:sp>
      <p:sp>
        <p:nvSpPr>
          <p:cNvPr id="709642" name="Text Box 10"/>
          <p:cNvSpPr txBox="1">
            <a:spLocks noChangeArrowheads="1"/>
          </p:cNvSpPr>
          <p:nvPr/>
        </p:nvSpPr>
        <p:spPr bwMode="auto">
          <a:xfrm>
            <a:off x="3407229" y="4459904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800" b="1" u="sng" dirty="0">
                <a:latin typeface="Courier New" panose="02070309020205020404" pitchFamily="49" charset="0"/>
              </a:rPr>
              <a:t>29</a:t>
            </a:r>
          </a:p>
        </p:txBody>
      </p:sp>
      <p:graphicFrame>
        <p:nvGraphicFramePr>
          <p:cNvPr id="709670" name="Group 38"/>
          <p:cNvGraphicFramePr>
            <a:graphicFrameLocks noGrp="1"/>
          </p:cNvGraphicFramePr>
          <p:nvPr/>
        </p:nvGraphicFramePr>
        <p:xfrm>
          <a:off x="8686800" y="2767014"/>
          <a:ext cx="1295400" cy="396875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age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29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89265" y="4459904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File "&lt;pyshell#13&gt;", line 1, in &lt;module&gt;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print(65 - age)</a:t>
            </a:r>
          </a:p>
          <a:p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unsupported operand type(s) for -: '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and '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0392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9642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input </a:t>
            </a:r>
            <a:r>
              <a:rPr lang="en-US" dirty="0" smtClean="0"/>
              <a:t>example</a:t>
            </a:r>
          </a:p>
        </p:txBody>
      </p:sp>
      <p:sp>
        <p:nvSpPr>
          <p:cNvPr id="709637" name="Rectangl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age = </a:t>
            </a:r>
            <a:r>
              <a:rPr lang="en-US" sz="16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(</a:t>
            </a:r>
            <a:r>
              <a:rPr lang="en-US" sz="1600" dirty="0" smtClean="0">
                <a:latin typeface="Courier New" panose="02070309020205020404" pitchFamily="49" charset="0"/>
              </a:rPr>
              <a:t>input("</a:t>
            </a: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)</a:t>
            </a: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years </a:t>
            </a:r>
            <a:r>
              <a:rPr lang="en-US" sz="1600" dirty="0">
                <a:latin typeface="Courier New" panose="02070309020205020404" pitchFamily="49" charset="0"/>
              </a:rPr>
              <a:t>= 65 - </a:t>
            </a:r>
            <a:r>
              <a:rPr lang="en-US" sz="1600" dirty="0" smtClean="0">
                <a:latin typeface="Courier New" panose="02070309020205020404" pitchFamily="49" charset="0"/>
              </a:rPr>
              <a:t>age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print(years, "years </a:t>
            </a:r>
            <a:r>
              <a:rPr lang="en-US" sz="1600" dirty="0">
                <a:latin typeface="Courier New" panose="02070309020205020404" pitchFamily="49" charset="0"/>
              </a:rPr>
              <a:t>until retirement</a:t>
            </a:r>
            <a:r>
              <a:rPr lang="en-US" sz="1600" dirty="0" smtClean="0">
                <a:latin typeface="Courier New" panose="02070309020205020404" pitchFamily="49" charset="0"/>
              </a:rPr>
              <a:t>!")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sz="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Console (user input underlined):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endParaRPr lang="en-US" sz="1600" b="1" u="sng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36 years until retirement!</a:t>
            </a:r>
          </a:p>
        </p:txBody>
      </p:sp>
      <p:sp>
        <p:nvSpPr>
          <p:cNvPr id="709642" name="Text Box 10"/>
          <p:cNvSpPr txBox="1">
            <a:spLocks noChangeArrowheads="1"/>
          </p:cNvSpPr>
          <p:nvPr/>
        </p:nvSpPr>
        <p:spPr bwMode="auto">
          <a:xfrm>
            <a:off x="3367035" y="4463510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800" b="1" u="sng" dirty="0">
                <a:latin typeface="Courier New" panose="02070309020205020404" pitchFamily="49" charset="0"/>
              </a:rPr>
              <a:t>29</a:t>
            </a:r>
          </a:p>
        </p:txBody>
      </p:sp>
      <p:graphicFrame>
        <p:nvGraphicFramePr>
          <p:cNvPr id="709670" name="Group 38"/>
          <p:cNvGraphicFramePr>
            <a:graphicFrameLocks noGrp="1"/>
          </p:cNvGraphicFramePr>
          <p:nvPr/>
        </p:nvGraphicFramePr>
        <p:xfrm>
          <a:off x="8686800" y="2767014"/>
          <a:ext cx="1295400" cy="396875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age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29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9682" name="Group 50"/>
          <p:cNvGraphicFramePr>
            <a:graphicFrameLocks noGrp="1"/>
          </p:cNvGraphicFramePr>
          <p:nvPr/>
        </p:nvGraphicFramePr>
        <p:xfrm>
          <a:off x="8382000" y="3286126"/>
          <a:ext cx="1593850" cy="396875"/>
        </p:xfrm>
        <a:graphic>
          <a:graphicData uri="http://schemas.openxmlformats.org/drawingml/2006/table">
            <a:tbl>
              <a:tblPr/>
              <a:tblGrid>
                <a:gridCol w="946150"/>
                <a:gridCol w="6477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years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36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17735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964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Modify-and-assign operators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838200" y="1607736"/>
            <a:ext cx="10515600" cy="4569227"/>
          </a:xfrm>
        </p:spPr>
        <p:txBody>
          <a:bodyPr>
            <a:normAutofit fontScale="92500" lnSpcReduction="20000"/>
          </a:bodyPr>
          <a:lstStyle/>
          <a:p>
            <a:pPr marL="342900" indent="-342900" algn="ctr">
              <a:buNone/>
              <a:tabLst>
                <a:tab pos="4113213" algn="l"/>
              </a:tabLst>
            </a:pPr>
            <a:r>
              <a:rPr lang="en-US" sz="2400" i="1" dirty="0"/>
              <a:t>shortcuts to modify a variable's value</a:t>
            </a:r>
          </a:p>
          <a:p>
            <a:pPr marL="742950" lvl="1" indent="-285750">
              <a:buNone/>
              <a:tabLst>
                <a:tab pos="4113213" algn="l"/>
              </a:tabLst>
            </a:pPr>
            <a:endParaRPr lang="en-US" sz="1600" b="1" i="1" dirty="0"/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u="sng" dirty="0" smtClean="0"/>
              <a:t>Shorthand</a:t>
            </a:r>
            <a:r>
              <a:rPr lang="en-US" b="1" i="1" dirty="0" smtClean="0"/>
              <a:t>	</a:t>
            </a:r>
            <a:r>
              <a:rPr lang="en-US" u="sng" dirty="0" smtClean="0"/>
              <a:t>Equivalent longer version</a:t>
            </a: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+=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+ </a:t>
            </a:r>
            <a:r>
              <a:rPr lang="en-US" b="1" dirty="0" smtClean="0"/>
              <a:t>value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-=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- </a:t>
            </a:r>
            <a:r>
              <a:rPr lang="en-US" b="1" dirty="0" smtClean="0"/>
              <a:t>value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*=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* </a:t>
            </a:r>
            <a:r>
              <a:rPr lang="en-US" b="1" dirty="0" smtClean="0"/>
              <a:t>value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/=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/ </a:t>
            </a:r>
            <a:r>
              <a:rPr lang="en-US" b="1" dirty="0" smtClean="0"/>
              <a:t>value</a:t>
            </a: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b="1" dirty="0"/>
              <a:t>variable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//= </a:t>
            </a:r>
            <a:r>
              <a:rPr lang="en-US" b="1" dirty="0"/>
              <a:t>value</a:t>
            </a:r>
            <a:r>
              <a:rPr lang="en-US" dirty="0">
                <a:latin typeface="Courier New" panose="02070309020205020404" pitchFamily="49" charset="0"/>
              </a:rPr>
              <a:t>	</a:t>
            </a:r>
            <a:r>
              <a:rPr lang="en-US" b="1" dirty="0"/>
              <a:t>variable</a:t>
            </a:r>
            <a:r>
              <a:rPr lang="en-US" dirty="0">
                <a:latin typeface="Courier New" panose="02070309020205020404" pitchFamily="49" charset="0"/>
              </a:rPr>
              <a:t> = </a:t>
            </a:r>
            <a:r>
              <a:rPr lang="en-US" b="1" dirty="0"/>
              <a:t>variable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// </a:t>
            </a:r>
            <a:r>
              <a:rPr lang="en-US" b="1" dirty="0" smtClean="0"/>
              <a:t>value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%=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% </a:t>
            </a:r>
            <a:r>
              <a:rPr lang="en-US" b="1" dirty="0" smtClean="0"/>
              <a:t>value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  <a:tabLst>
                <a:tab pos="4113213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  <a:tabLst>
                <a:tab pos="4113213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x += </a:t>
            </a:r>
            <a:r>
              <a:rPr lang="en-US" dirty="0" smtClean="0">
                <a:latin typeface="Courier New" panose="02070309020205020404" pitchFamily="49" charset="0"/>
              </a:rPr>
              <a:t>3</a:t>
            </a: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x = x +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3</a:t>
            </a: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dirty="0" err="1" smtClean="0">
                <a:latin typeface="Courier New" panose="02070309020205020404" pitchFamily="49" charset="0"/>
              </a:rPr>
              <a:t>gpa</a:t>
            </a:r>
            <a:r>
              <a:rPr lang="en-US" dirty="0" smtClean="0">
                <a:latin typeface="Courier New" panose="02070309020205020404" pitchFamily="49" charset="0"/>
              </a:rPr>
              <a:t> -= </a:t>
            </a:r>
            <a:r>
              <a:rPr lang="en-US" dirty="0" smtClean="0">
                <a:latin typeface="Courier New" panose="02070309020205020404" pitchFamily="49" charset="0"/>
              </a:rPr>
              <a:t>0.5</a:t>
            </a: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gpa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= 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gpa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-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0.5</a:t>
            </a: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411321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number *= </a:t>
            </a:r>
            <a:r>
              <a:rPr lang="en-US" dirty="0" smtClean="0">
                <a:latin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number = number *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2</a:t>
            </a: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4314930" y="237476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88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variables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Once given a value, a variable can be used in expressions: 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x = 3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x is 3</a:t>
            </a:r>
            <a:endParaRPr lang="en-US" b="1" dirty="0" smtClean="0">
              <a:solidFill>
                <a:srgbClr val="00808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y = 5 * </a:t>
            </a:r>
            <a:r>
              <a:rPr lang="en-US" b="1" dirty="0" smtClean="0">
                <a:latin typeface="Courier New" panose="02070309020205020404" pitchFamily="49" charset="0"/>
              </a:rPr>
              <a:t>x</a:t>
            </a:r>
            <a:r>
              <a:rPr lang="en-US" dirty="0" smtClean="0">
                <a:latin typeface="Courier New" panose="02070309020205020404" pitchFamily="49" charset="0"/>
              </a:rPr>
              <a:t> - 1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now y is 14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You can assign a value more than once:</a:t>
            </a:r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</a:rPr>
              <a:t>x = 3   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3 here</a:t>
            </a:r>
            <a:r>
              <a:rPr lang="en-US" dirty="0" smtClean="0">
                <a:latin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</a:rPr>
            </a:b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/>
            </a:r>
            <a:b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</a:rPr>
              <a:t>x = 4 + 7</a:t>
            </a:r>
            <a:r>
              <a:rPr lang="en-US" b="1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now x is 11</a:t>
            </a:r>
          </a:p>
        </p:txBody>
      </p:sp>
      <p:graphicFrame>
        <p:nvGraphicFramePr>
          <p:cNvPr id="440328" name="Group 8"/>
          <p:cNvGraphicFramePr>
            <a:graphicFrameLocks noGrp="1"/>
          </p:cNvGraphicFramePr>
          <p:nvPr/>
        </p:nvGraphicFramePr>
        <p:xfrm>
          <a:off x="8229600" y="4064000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0336" name="Group 16"/>
          <p:cNvGraphicFramePr>
            <a:graphicFrameLocks noGrp="1"/>
          </p:cNvGraphicFramePr>
          <p:nvPr/>
        </p:nvGraphicFramePr>
        <p:xfrm>
          <a:off x="8229600" y="4064000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11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8392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4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4"/>
          <p:cNvSpPr>
            <a:spLocks noChangeArrowheads="1"/>
          </p:cNvSpPr>
          <p:nvPr/>
        </p:nvSpPr>
        <p:spPr bwMode="auto">
          <a:xfrm>
            <a:off x="1215850" y="5559493"/>
            <a:ext cx="1983713" cy="29869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>
              <a:solidFill>
                <a:srgbClr val="FFFFFF"/>
              </a:solidFill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 and algebra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815576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tabLst>
                <a:tab pos="1828800" algn="l"/>
              </a:tabLst>
            </a:pPr>
            <a:r>
              <a:rPr lang="en-US" dirty="0" smtClean="0"/>
              <a:t>Assignment uses </a:t>
            </a:r>
            <a:r>
              <a:rPr lang="en-US" dirty="0" smtClean="0">
                <a:latin typeface="Courier New" panose="02070309020205020404" pitchFamily="49" charset="0"/>
              </a:rPr>
              <a:t>=</a:t>
            </a:r>
            <a:r>
              <a:rPr lang="en-US" dirty="0" smtClean="0"/>
              <a:t> , but it is not an algebraic equation.</a:t>
            </a:r>
          </a:p>
          <a:p>
            <a:pPr lvl="1">
              <a:lnSpc>
                <a:spcPct val="110000"/>
              </a:lnSpc>
              <a:buNone/>
              <a:tabLst>
                <a:tab pos="1828800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110000"/>
              </a:lnSpc>
              <a:tabLst>
                <a:tab pos="18288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  =</a:t>
            </a:r>
            <a:r>
              <a:rPr lang="en-US" dirty="0" smtClean="0"/>
              <a:t>	means,  </a:t>
            </a:r>
            <a:r>
              <a:rPr lang="en-US" i="1" dirty="0" smtClean="0"/>
              <a:t>"store the value at right in variable at left"</a:t>
            </a:r>
          </a:p>
          <a:p>
            <a:pPr lvl="1">
              <a:lnSpc>
                <a:spcPct val="110000"/>
              </a:lnSpc>
              <a:tabLst>
                <a:tab pos="1828800" algn="l"/>
              </a:tabLst>
            </a:pPr>
            <a:endParaRPr lang="en-US" i="1" dirty="0" smtClean="0"/>
          </a:p>
          <a:p>
            <a:pPr lvl="2">
              <a:lnSpc>
                <a:spcPct val="110000"/>
              </a:lnSpc>
              <a:tabLst>
                <a:tab pos="1828800" algn="l"/>
              </a:tabLst>
            </a:pPr>
            <a:r>
              <a:rPr lang="en-US" dirty="0" smtClean="0"/>
              <a:t>The right side expression is evaluated first,</a:t>
            </a:r>
            <a:br>
              <a:rPr lang="en-US" dirty="0" smtClean="0"/>
            </a:br>
            <a:r>
              <a:rPr lang="en-US" dirty="0" smtClean="0"/>
              <a:t>and then its result is stored in the variable at left.</a:t>
            </a:r>
          </a:p>
          <a:p>
            <a:pPr lvl="1">
              <a:lnSpc>
                <a:spcPct val="110000"/>
              </a:lnSpc>
              <a:tabLst>
                <a:tab pos="1828800" algn="l"/>
              </a:tabLst>
            </a:pPr>
            <a:endParaRPr lang="en-US" dirty="0" smtClean="0"/>
          </a:p>
          <a:p>
            <a:pPr>
              <a:lnSpc>
                <a:spcPct val="110000"/>
              </a:lnSpc>
              <a:tabLst>
                <a:tab pos="1828800" algn="l"/>
              </a:tabLst>
            </a:pPr>
            <a:r>
              <a:rPr lang="en-US" dirty="0" smtClean="0"/>
              <a:t>What happens here?</a:t>
            </a:r>
          </a:p>
          <a:p>
            <a:pPr lvl="1">
              <a:lnSpc>
                <a:spcPct val="110000"/>
              </a:lnSpc>
              <a:buNone/>
              <a:tabLst>
                <a:tab pos="1828800" algn="l"/>
              </a:tabLst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None/>
              <a:tabLst>
                <a:tab pos="1828800" algn="l"/>
              </a:tabLs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3</a:t>
            </a:r>
          </a:p>
          <a:p>
            <a:pPr lvl="1">
              <a:buNone/>
              <a:tabLst>
                <a:tab pos="1828800" algn="l"/>
              </a:tabLs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x + 2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???</a:t>
            </a:r>
          </a:p>
        </p:txBody>
      </p:sp>
      <p:graphicFrame>
        <p:nvGraphicFramePr>
          <p:cNvPr id="442374" name="Group 6"/>
          <p:cNvGraphicFramePr>
            <a:graphicFrameLocks noGrp="1"/>
          </p:cNvGraphicFramePr>
          <p:nvPr/>
        </p:nvGraphicFramePr>
        <p:xfrm>
          <a:off x="7315200" y="4638675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2382" name="Group 14"/>
          <p:cNvGraphicFramePr>
            <a:graphicFrameLocks noGrp="1"/>
          </p:cNvGraphicFramePr>
          <p:nvPr/>
        </p:nvGraphicFramePr>
        <p:xfrm>
          <a:off x="7315200" y="4638675"/>
          <a:ext cx="1981200" cy="66040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0285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2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Receipt question</a:t>
            </a:r>
          </a:p>
        </p:txBody>
      </p:sp>
      <p:sp>
        <p:nvSpPr>
          <p:cNvPr id="48130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dirty="0" smtClean="0">
                <a:cs typeface="Courier New" panose="02070309020205020404" pitchFamily="49" charset="0"/>
              </a:rPr>
              <a:t>Improve the receipt program using variables.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b="1" dirty="0" smtClean="0">
              <a:solidFill>
                <a:srgbClr val="0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Calculate total owed, assuming 8% tax / 15% tip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print("Subtotal:")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print(38 + 40 + 30)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Tax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print((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38 + 40 + 30) * .08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Tip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print((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38 + 40 + 30) * .15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print(38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+ 40 + 30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(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38 + 40 + 30) * .15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(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38 + 40 + 30) * .08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93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Getting rid of r</a:t>
            </a:r>
            <a:r>
              <a:rPr lang="en-US" dirty="0" smtClean="0"/>
              <a:t>epetition</a:t>
            </a:r>
            <a:endParaRPr lang="en-US" dirty="0" smtClean="0"/>
          </a:p>
        </p:txBody>
      </p:sp>
      <p:sp>
        <p:nvSpPr>
          <p:cNvPr id="48333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Functions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Variables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String Multiplication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Allows you to print multiple occurrences of the same string without typing them all out</a:t>
            </a:r>
            <a:endParaRPr lang="en-US" dirty="0" smtClean="0"/>
          </a:p>
          <a:p>
            <a:pPr lvl="1" eaLnBrk="1" hangingPunct="1">
              <a:lnSpc>
                <a:spcPct val="80000"/>
              </a:lnSpc>
            </a:pPr>
            <a:endParaRPr lang="en-US" sz="700" dirty="0"/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print("meow" * 3)		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#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meowmeowmeow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>
              <a:lnSpc>
                <a:spcPct val="75000"/>
              </a:lnSpc>
            </a:pPr>
            <a:r>
              <a:rPr lang="en-US" dirty="0" smtClean="0"/>
              <a:t>What if you want to repeat function calls?</a:t>
            </a:r>
            <a:endParaRPr lang="en-US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439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Repetition with </a:t>
            </a:r>
            <a:r>
              <a:rPr lang="en-US" smtClean="0">
                <a:latin typeface="Courier New" panose="02070309020205020404" pitchFamily="49" charset="0"/>
              </a:rPr>
              <a:t>for</a:t>
            </a:r>
            <a:r>
              <a:rPr lang="en-US" smtClean="0"/>
              <a:t> loops</a:t>
            </a:r>
          </a:p>
        </p:txBody>
      </p:sp>
      <p:sp>
        <p:nvSpPr>
          <p:cNvPr id="48333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So far, repeating an action results in redundant code:</a:t>
            </a:r>
          </a:p>
          <a:p>
            <a:pPr lvl="1" eaLnBrk="1" hangingPunct="1">
              <a:lnSpc>
                <a:spcPct val="80000"/>
              </a:lnSpc>
            </a:pPr>
            <a:endParaRPr lang="en-US" sz="700" dirty="0"/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make_batter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bake_cookies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bake_cookies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bake_cookies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bake_cookies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bake_cookies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frost_cookies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sz="1800" dirty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Python's </a:t>
            </a:r>
            <a:r>
              <a:rPr lang="en-US" b="1" dirty="0" smtClean="0">
                <a:latin typeface="Courier New" panose="02070309020205020404" pitchFamily="49" charset="0"/>
              </a:rPr>
              <a:t>for</a:t>
            </a:r>
            <a:r>
              <a:rPr lang="en-US" b="1" dirty="0" smtClean="0"/>
              <a:t> loop</a:t>
            </a:r>
            <a:r>
              <a:rPr lang="en-US" dirty="0" smtClean="0"/>
              <a:t> statement performs a task many times.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mix_batter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sz="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for 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in range(1, 6):   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 repeat 5 times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	    </a:t>
            </a:r>
            <a:r>
              <a:rPr 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bake_cookies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()</a:t>
            </a: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5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frost_cookies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4130029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83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833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833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333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for</a:t>
            </a:r>
            <a:r>
              <a:rPr lang="en-US" smtClean="0"/>
              <a:t> loop syntax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b="1" dirty="0" smtClean="0">
                <a:cs typeface="Courier New" panose="02070309020205020404" pitchFamily="49" charset="0"/>
              </a:rPr>
              <a:t>variable</a:t>
            </a:r>
            <a:r>
              <a:rPr lang="en-US" dirty="0" smtClean="0">
                <a:latin typeface="Courier New" panose="02070309020205020404" pitchFamily="49" charset="0"/>
              </a:rPr>
              <a:t>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 </a:t>
            </a:r>
            <a:r>
              <a:rPr lang="en-US" b="1" dirty="0" smtClean="0">
                <a:cs typeface="Courier New" panose="02070309020205020404" pitchFamily="49" charset="0"/>
              </a:rPr>
              <a:t>(start, stop)</a:t>
            </a:r>
            <a:r>
              <a:rPr lang="en-US" dirty="0" smtClean="0">
                <a:latin typeface="Courier New" panose="02070309020205020404" pitchFamily="49" charset="0"/>
              </a:rPr>
              <a:t>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dirty="0" smtClean="0"/>
              <a:t>...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Set the variable equal to the start value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Repeat the following: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Check if the </a:t>
            </a:r>
            <a:r>
              <a:rPr lang="en-US" b="1" dirty="0" smtClean="0"/>
              <a:t>variable </a:t>
            </a:r>
            <a:r>
              <a:rPr lang="en-US" dirty="0" smtClean="0"/>
              <a:t>is less than the stop.  If not, stop.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Execute the </a:t>
            </a:r>
            <a:r>
              <a:rPr lang="en-US" b="1" dirty="0" smtClean="0"/>
              <a:t>statement</a:t>
            </a:r>
            <a:r>
              <a:rPr lang="en-US" dirty="0" smtClean="0"/>
              <a:t>s.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Increase the variable's value by 1.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8245510" y="1825625"/>
            <a:ext cx="457200" cy="1661153"/>
            <a:chOff x="4512" y="1632"/>
            <a:chExt cx="288" cy="1056"/>
          </a:xfrm>
        </p:grpSpPr>
        <p:sp>
          <p:nvSpPr>
            <p:cNvPr id="10245" name="AutoShape 5"/>
            <p:cNvSpPr>
              <a:spLocks/>
            </p:cNvSpPr>
            <p:nvPr/>
          </p:nvSpPr>
          <p:spPr bwMode="auto">
            <a:xfrm>
              <a:off x="4512" y="1920"/>
              <a:ext cx="288" cy="768"/>
            </a:xfrm>
            <a:prstGeom prst="rightBrace">
              <a:avLst>
                <a:gd name="adj1" fmla="val 22222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>
                  <a:latin typeface="Tahoma" panose="020B0604030504040204" pitchFamily="34" charset="0"/>
                </a:rPr>
                <a:t>      body</a:t>
              </a:r>
            </a:p>
          </p:txBody>
        </p:sp>
        <p:sp>
          <p:nvSpPr>
            <p:cNvPr id="10246" name="AutoShape 6"/>
            <p:cNvSpPr>
              <a:spLocks/>
            </p:cNvSpPr>
            <p:nvPr/>
          </p:nvSpPr>
          <p:spPr bwMode="auto">
            <a:xfrm>
              <a:off x="4512" y="1632"/>
              <a:ext cx="288" cy="24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>
                  <a:latin typeface="Tahoma" panose="020B0604030504040204" pitchFamily="34" charset="0"/>
                </a:rPr>
                <a:t>      header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5389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structures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Control structure</a:t>
            </a:r>
            <a:r>
              <a:rPr lang="en-US" dirty="0" smtClean="0"/>
              <a:t>: a programming construct that affects the flow of a program's execution</a:t>
            </a:r>
          </a:p>
          <a:p>
            <a:endParaRPr lang="en-US" dirty="0" smtClean="0"/>
          </a:p>
          <a:p>
            <a:r>
              <a:rPr lang="en-US" dirty="0" smtClean="0"/>
              <a:t>Controlled code may include one or more statements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is an example of a looping control structure</a:t>
            </a:r>
          </a:p>
        </p:txBody>
      </p:sp>
    </p:spTree>
    <p:extLst>
      <p:ext uri="{BB962C8B-B14F-4D97-AF65-F5344CB8AC3E}">
        <p14:creationId xmlns:p14="http://schemas.microsoft.com/office/powerpoint/2010/main" val="92213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</TotalTime>
  <Words>956</Words>
  <Application>Microsoft Office PowerPoint</Application>
  <PresentationFormat>Widescreen</PresentationFormat>
  <Paragraphs>387</Paragraphs>
  <Slides>25</Slides>
  <Notes>8</Notes>
  <HiddenSlides>1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Tahoma</vt:lpstr>
      <vt:lpstr>Times New Roman</vt:lpstr>
      <vt:lpstr>Verdana</vt:lpstr>
      <vt:lpstr>Wingdings</vt:lpstr>
      <vt:lpstr>Wingdings 2</vt:lpstr>
      <vt:lpstr>Office Theme</vt:lpstr>
      <vt:lpstr>CSc 110, Autumn 2017</vt:lpstr>
      <vt:lpstr>Declaration and assignment</vt:lpstr>
      <vt:lpstr>Using variables</vt:lpstr>
      <vt:lpstr>Assignment and algebra</vt:lpstr>
      <vt:lpstr>Receipt question</vt:lpstr>
      <vt:lpstr>Getting rid of repetition</vt:lpstr>
      <vt:lpstr>Repetition with for loops</vt:lpstr>
      <vt:lpstr>for loop syntax</vt:lpstr>
      <vt:lpstr>Control structures</vt:lpstr>
      <vt:lpstr>Repetition over a range</vt:lpstr>
      <vt:lpstr>Loop walkthrough</vt:lpstr>
      <vt:lpstr>Multi-line loop body</vt:lpstr>
      <vt:lpstr>Expressions for counter</vt:lpstr>
      <vt:lpstr>Rocket Exercise</vt:lpstr>
      <vt:lpstr>print (' ', end='')</vt:lpstr>
      <vt:lpstr>Changing step size</vt:lpstr>
      <vt:lpstr>Constants</vt:lpstr>
      <vt:lpstr>Constants and figures</vt:lpstr>
      <vt:lpstr>Constant tables</vt:lpstr>
      <vt:lpstr>Constant tables question</vt:lpstr>
      <vt:lpstr>Interactive programs</vt:lpstr>
      <vt:lpstr>input</vt:lpstr>
      <vt:lpstr>input example</vt:lpstr>
      <vt:lpstr>input example</vt:lpstr>
      <vt:lpstr>Modify-and-assign operators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21</cp:revision>
  <dcterms:created xsi:type="dcterms:W3CDTF">2016-08-03T01:36:54Z</dcterms:created>
  <dcterms:modified xsi:type="dcterms:W3CDTF">2017-08-30T07:05:50Z</dcterms:modified>
</cp:coreProperties>
</file>