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61240-F858-4D23-8381-FAE2022D87F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7764A-C68D-4741-A901-70A8E585F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3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58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32510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235400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4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7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78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88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87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966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06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71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0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2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8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6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0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7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2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0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8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1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8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FE16-C13A-49A4-885B-128F9CB375A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6459" y="891251"/>
            <a:ext cx="9144000" cy="977742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6459" y="1868993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6: Parameters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Image result for redundancy  co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21" y="2947333"/>
            <a:ext cx="5508277" cy="357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8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parameters are passed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When the function is called: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value is stored into the parameter variable.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function's code executes using that value.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chant(3)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chant(7)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chant(times):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times):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print("Just a salad...")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75125" y="3328988"/>
            <a:ext cx="3200400" cy="1066800"/>
            <a:chOff x="2064" y="2112"/>
            <a:chExt cx="2106" cy="624"/>
          </a:xfrm>
        </p:grpSpPr>
        <p:sp>
          <p:nvSpPr>
            <p:cNvPr id="21512" name="Line 5"/>
            <p:cNvSpPr>
              <a:spLocks noChangeShapeType="1"/>
            </p:cNvSpPr>
            <p:nvPr/>
          </p:nvSpPr>
          <p:spPr bwMode="auto">
            <a:xfrm>
              <a:off x="2064" y="2112"/>
              <a:ext cx="16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>
              <a:off x="3786" y="2352"/>
              <a:ext cx="38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Tahoma" panose="020B0604030504040204" pitchFamily="34" charset="0"/>
                </a:rPr>
                <a:t>3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75126" y="3657600"/>
            <a:ext cx="3209925" cy="738188"/>
            <a:chOff x="2064" y="2304"/>
            <a:chExt cx="2112" cy="432"/>
          </a:xfrm>
        </p:grpSpPr>
        <p:sp>
          <p:nvSpPr>
            <p:cNvPr id="21510" name="Rectangle 8"/>
            <p:cNvSpPr>
              <a:spLocks noChangeArrowheads="1"/>
            </p:cNvSpPr>
            <p:nvPr/>
          </p:nvSpPr>
          <p:spPr bwMode="auto">
            <a:xfrm>
              <a:off x="3792" y="2352"/>
              <a:ext cx="38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1511" name="Line 9"/>
            <p:cNvSpPr>
              <a:spLocks noChangeShapeType="1"/>
            </p:cNvSpPr>
            <p:nvPr/>
          </p:nvSpPr>
          <p:spPr bwMode="auto">
            <a:xfrm>
              <a:off x="2064" y="2304"/>
              <a:ext cx="16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0708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errors</a:t>
            </a:r>
          </a:p>
        </p:txBody>
      </p:sp>
      <p:sp>
        <p:nvSpPr>
          <p:cNvPr id="530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If a function accepts a parameter, it is illegal to call it without passing any value for that parameter.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chant()     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# ERROR: parameter value required</a:t>
            </a:r>
          </a:p>
          <a:p>
            <a:pPr lvl="1" eaLnBrk="1" hangingPunct="1"/>
            <a:endParaRPr lang="en-US" b="1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value passed to a function must be of a type that will work.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chant(3.7)   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ERROR: must be of type </a:t>
            </a:r>
            <a:r>
              <a:rPr lang="en-US" b="1" dirty="0" err="1" smtClean="0">
                <a:solidFill>
                  <a:srgbClr val="A50021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if it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           #        is used as a range bound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Exercise: Change the </a:t>
            </a:r>
            <a:r>
              <a:rPr lang="en-US" dirty="0" smtClean="0">
                <a:latin typeface="Courier New" panose="02070309020205020404" pitchFamily="49" charset="0"/>
              </a:rPr>
              <a:t>counts </a:t>
            </a:r>
            <a:r>
              <a:rPr lang="en-US" dirty="0" smtClean="0"/>
              <a:t>program to use a parameterized function for drawing lines of numbers.</a:t>
            </a: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98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68400" y="457201"/>
            <a:ext cx="9042400" cy="703263"/>
          </a:xfrm>
        </p:spPr>
        <p:txBody>
          <a:bodyPr/>
          <a:lstStyle/>
          <a:p>
            <a:pPr eaLnBrk="1" hangingPunct="1"/>
            <a:r>
              <a:rPr lang="en-US" smtClean="0"/>
              <a:t>Interactive programs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447800"/>
            <a:ext cx="8915400" cy="44783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b="1" smtClean="0"/>
              <a:t>interactive program</a:t>
            </a:r>
            <a:r>
              <a:rPr lang="en-US" smtClean="0"/>
              <a:t>: Reads input from the console.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smtClean="0"/>
              <a:t>While the program runs, it asks the user to type input.</a:t>
            </a:r>
          </a:p>
          <a:p>
            <a:pPr eaLnBrk="1" hangingPunct="1"/>
            <a:r>
              <a:rPr lang="en-US" smtClean="0"/>
              <a:t>The input typed by the user is stored in variables in the code.</a:t>
            </a:r>
          </a:p>
          <a:p>
            <a:pPr eaLnBrk="1" hangingPunct="1"/>
            <a:endParaRPr lang="en-US" sz="1000"/>
          </a:p>
          <a:p>
            <a:pPr eaLnBrk="1" hangingPunct="1"/>
            <a:endParaRPr lang="en-US" sz="1000"/>
          </a:p>
          <a:p>
            <a:pPr eaLnBrk="1" hangingPunct="1"/>
            <a:r>
              <a:rPr lang="en-US" smtClean="0"/>
              <a:t>Can be tricky; users are unpredictable and misbehave.</a:t>
            </a:r>
          </a:p>
          <a:p>
            <a:pPr eaLnBrk="1" hangingPunct="1"/>
            <a:r>
              <a:rPr lang="en-US" smtClean="0"/>
              <a:t>But interactive programs have more interesting behavior.</a:t>
            </a:r>
          </a:p>
        </p:txBody>
      </p:sp>
    </p:spTree>
    <p:extLst>
      <p:ext uri="{BB962C8B-B14F-4D97-AF65-F5344CB8AC3E}">
        <p14:creationId xmlns:p14="http://schemas.microsoft.com/office/powerpoint/2010/main" val="2390576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</a:t>
            </a:r>
            <a:endParaRPr lang="en-US" dirty="0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: An function that can read input from the user.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/>
          </a:p>
          <a:p>
            <a:pPr eaLnBrk="1" hangingPunct="1"/>
            <a:r>
              <a:rPr lang="en-US" dirty="0" smtClean="0"/>
              <a:t>Using an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 object to read console input: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input(</a:t>
            </a:r>
            <a:r>
              <a:rPr lang="en-US" b="1" dirty="0" smtClean="0">
                <a:cs typeface="Courier New" panose="02070309020205020404" pitchFamily="49" charset="0"/>
              </a:rPr>
              <a:t>prompt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input("type your name: 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name </a:t>
            </a:r>
            <a:r>
              <a:rPr lang="en-US" dirty="0" smtClean="0">
                <a:cs typeface="Courier New" panose="02070309020205020404" pitchFamily="49" charset="0"/>
              </a:rPr>
              <a:t>will store the value the user typed in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856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"years </a:t>
            </a:r>
            <a:r>
              <a:rPr lang="en-US" sz="1600" dirty="0">
                <a:latin typeface="Courier New" panose="02070309020205020404" pitchFamily="49" charset="0"/>
              </a:rPr>
              <a:t>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407229" y="445990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89265" y="44599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"&lt;pyshell#13&gt;", line 1, in &lt;module&gt;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print(65 - age)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-: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5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smtClean="0">
                <a:latin typeface="Courier New" panose="02070309020205020404" pitchFamily="49" charset="0"/>
              </a:rPr>
              <a:t>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)</a:t>
            </a: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"years </a:t>
            </a:r>
            <a:r>
              <a:rPr lang="en-US" sz="1600" dirty="0">
                <a:latin typeface="Courier New" panose="02070309020205020404" pitchFamily="49" charset="0"/>
              </a:rPr>
              <a:t>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367035" y="446351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682" name="Group 50"/>
          <p:cNvGraphicFramePr>
            <a:graphicFrameLocks noGrp="1"/>
          </p:cNvGraphicFramePr>
          <p:nvPr/>
        </p:nvGraphicFramePr>
        <p:xfrm>
          <a:off x="8382000" y="3286126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386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Redundant recipes</a:t>
            </a:r>
          </a:p>
        </p:txBody>
      </p:sp>
      <p:sp>
        <p:nvSpPr>
          <p:cNvPr id="5150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Recipe for baking </a:t>
            </a:r>
            <a:r>
              <a:rPr lang="en-US" b="1" smtClean="0">
                <a:solidFill>
                  <a:srgbClr val="800000"/>
                </a:solidFill>
              </a:rPr>
              <a:t>20</a:t>
            </a:r>
            <a:r>
              <a:rPr lang="en-US" smtClean="0"/>
              <a:t> cookies: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Mix the following ingredients in a bowl: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4</a:t>
            </a:r>
            <a:r>
              <a:rPr lang="en-US" smtClean="0"/>
              <a:t> cups flour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1</a:t>
            </a:r>
            <a:r>
              <a:rPr lang="en-US" smtClean="0"/>
              <a:t> cup butter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1</a:t>
            </a:r>
            <a:r>
              <a:rPr lang="en-US" smtClean="0"/>
              <a:t> cup sugar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2</a:t>
            </a:r>
            <a:r>
              <a:rPr lang="en-US" smtClean="0"/>
              <a:t> eggs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40</a:t>
            </a:r>
            <a:r>
              <a:rPr lang="en-US" smtClean="0"/>
              <a:t> oz. chocolate chips 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Place on sheet and Bake for about </a:t>
            </a:r>
            <a:r>
              <a:rPr lang="en-US" smtClean="0">
                <a:solidFill>
                  <a:srgbClr val="003399"/>
                </a:solidFill>
              </a:rPr>
              <a:t>10</a:t>
            </a:r>
            <a:r>
              <a:rPr lang="en-US" smtClean="0"/>
              <a:t> minutes.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Recipe for baking </a:t>
            </a:r>
            <a:r>
              <a:rPr lang="en-US" b="1" smtClean="0">
                <a:solidFill>
                  <a:srgbClr val="800000"/>
                </a:solidFill>
              </a:rPr>
              <a:t>40</a:t>
            </a:r>
            <a:r>
              <a:rPr lang="en-US" smtClean="0"/>
              <a:t> cookies: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Mix the following ingredients in a bowl: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8</a:t>
            </a:r>
            <a:r>
              <a:rPr lang="en-US" smtClean="0"/>
              <a:t> cups flour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2</a:t>
            </a:r>
            <a:r>
              <a:rPr lang="en-US" smtClean="0"/>
              <a:t> cups butter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2</a:t>
            </a:r>
            <a:r>
              <a:rPr lang="en-US" smtClean="0"/>
              <a:t> cups sugar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4</a:t>
            </a:r>
            <a:r>
              <a:rPr lang="en-US" smtClean="0"/>
              <a:t> eggs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80</a:t>
            </a:r>
            <a:r>
              <a:rPr lang="en-US" smtClean="0"/>
              <a:t> oz. chocolate chips 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Place on sheet and Bake for about </a:t>
            </a:r>
            <a:r>
              <a:rPr lang="en-US" smtClean="0">
                <a:solidFill>
                  <a:srgbClr val="003399"/>
                </a:solidFill>
              </a:rPr>
              <a:t>10</a:t>
            </a:r>
            <a:r>
              <a:rPr lang="en-US" smtClean="0"/>
              <a:t> minutes.</a:t>
            </a:r>
          </a:p>
        </p:txBody>
      </p:sp>
    </p:spTree>
    <p:extLst>
      <p:ext uri="{BB962C8B-B14F-4D97-AF65-F5344CB8AC3E}">
        <p14:creationId xmlns:p14="http://schemas.microsoft.com/office/powerpoint/2010/main" val="2482819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recipe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808080"/>
                </a:solidFill>
              </a:rPr>
              <a:t>Recipe for baking </a:t>
            </a:r>
            <a:r>
              <a:rPr lang="en-US" b="1" smtClean="0">
                <a:solidFill>
                  <a:srgbClr val="808080"/>
                </a:solidFill>
              </a:rPr>
              <a:t>20</a:t>
            </a:r>
            <a:r>
              <a:rPr lang="en-US" smtClean="0">
                <a:solidFill>
                  <a:srgbClr val="808080"/>
                </a:solidFill>
              </a:rPr>
              <a:t> cookies: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808080"/>
                </a:solidFill>
              </a:rPr>
              <a:t>Mix the following ingredients in a bowl: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8080"/>
                </a:solidFill>
              </a:rPr>
              <a:t>4</a:t>
            </a:r>
            <a:r>
              <a:rPr lang="en-US" smtClean="0">
                <a:solidFill>
                  <a:srgbClr val="808080"/>
                </a:solidFill>
              </a:rPr>
              <a:t> cups flour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8080"/>
                </a:solidFill>
              </a:rPr>
              <a:t>1</a:t>
            </a:r>
            <a:r>
              <a:rPr lang="en-US" smtClean="0">
                <a:solidFill>
                  <a:srgbClr val="808080"/>
                </a:solidFill>
              </a:rPr>
              <a:t> cup sugar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8080"/>
                </a:solidFill>
              </a:rPr>
              <a:t>2</a:t>
            </a:r>
            <a:r>
              <a:rPr lang="en-US" smtClean="0">
                <a:solidFill>
                  <a:srgbClr val="808080"/>
                </a:solidFill>
              </a:rPr>
              <a:t> eggs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8080"/>
                </a:solidFill>
              </a:rPr>
              <a:t>...</a:t>
            </a:r>
          </a:p>
          <a:p>
            <a:pPr lvl="2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mtClean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Recipe for baking </a:t>
            </a:r>
            <a:r>
              <a:rPr lang="en-US" b="1" smtClean="0">
                <a:solidFill>
                  <a:srgbClr val="800000"/>
                </a:solidFill>
              </a:rPr>
              <a:t>N</a:t>
            </a:r>
            <a:r>
              <a:rPr lang="en-US" smtClean="0"/>
              <a:t> cookies: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Mix the following ingredients in a bowl: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N/5</a:t>
            </a:r>
            <a:r>
              <a:rPr lang="en-US" smtClean="0"/>
              <a:t>   cups flour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N/20</a:t>
            </a:r>
            <a:r>
              <a:rPr lang="en-US" smtClean="0"/>
              <a:t> cups butter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N/20</a:t>
            </a:r>
            <a:r>
              <a:rPr lang="en-US" smtClean="0"/>
              <a:t> cups sugar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N/10</a:t>
            </a:r>
            <a:r>
              <a:rPr lang="en-US" smtClean="0"/>
              <a:t> eggs</a:t>
            </a:r>
          </a:p>
          <a:p>
            <a:pPr lvl="2" eaLnBrk="1" hangingPunct="1">
              <a:lnSpc>
                <a:spcPct val="60000"/>
              </a:lnSpc>
            </a:pPr>
            <a:r>
              <a:rPr lang="en-US" b="1" smtClean="0">
                <a:solidFill>
                  <a:srgbClr val="800000"/>
                </a:solidFill>
              </a:rPr>
              <a:t>2N</a:t>
            </a:r>
            <a:r>
              <a:rPr lang="en-US" smtClean="0"/>
              <a:t> oz. chocolate chips 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Place on sheet and Bake for about 10 minutes.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parameter</a:t>
            </a:r>
            <a:r>
              <a:rPr lang="en-US" smtClean="0"/>
              <a:t>: A value that distinguishes similar tasks.</a:t>
            </a:r>
          </a:p>
        </p:txBody>
      </p:sp>
    </p:spTree>
    <p:extLst>
      <p:ext uri="{BB962C8B-B14F-4D97-AF65-F5344CB8AC3E}">
        <p14:creationId xmlns:p14="http://schemas.microsoft.com/office/powerpoint/2010/main" val="4044551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Redundant figures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Consider the task of printing the following </a:t>
            </a:r>
            <a:r>
              <a:rPr lang="en-US" dirty="0" smtClean="0"/>
              <a:t>picture</a:t>
            </a:r>
            <a:r>
              <a:rPr lang="en-US" dirty="0" smtClean="0"/>
              <a:t>:</a:t>
            </a:r>
            <a:endParaRPr lang="en-US" dirty="0" smtClean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pt-BR" dirty="0" smtClean="0">
                <a:latin typeface="Courier New" panose="02070309020205020404" pitchFamily="49" charset="0"/>
              </a:rPr>
              <a:t>     </a:t>
            </a:r>
            <a:r>
              <a:rPr lang="pt-BR" dirty="0">
                <a:latin typeface="Courier New" panose="02070309020205020404" pitchFamily="49" charset="0"/>
              </a:rPr>
              <a:t>.-'';'-.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,'   &lt;_,-.`.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/)   ,--,_&gt;\_\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|'   (      \_ |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|_    `-.    / |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\`-.   ;  _(`/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`.(    \/ ,'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`-....-'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 ___  _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/= =\/')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/= = =\/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ou ou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 ___  _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/v v\/')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/v v v\/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ou ou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24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redundant solution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world()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turtle_equal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turtle_v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world():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.-'';'-.")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,'   &lt;_,-.`.")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/)   ,--,_&gt;\\_\\")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|'   (      \\_ |")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|_    `-.    / |")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\`-.   ;  _(`/")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`.(    \/ ,'") 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`-....-'")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turtle_equal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 ___  _")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/= =\\/')")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/= = =\\/")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turtle_v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 ___  _")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/v v\\/')")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/v </a:t>
            </a:r>
            <a:r>
              <a:rPr lang="en-US" sz="1400" dirty="0" err="1">
                <a:latin typeface="Courier New" panose="02070309020205020404" pitchFamily="49" charset="0"/>
              </a:rPr>
              <a:t>v</a:t>
            </a:r>
            <a:r>
              <a:rPr lang="en-US" sz="1400" dirty="0">
                <a:latin typeface="Courier New" panose="02070309020205020404" pitchFamily="49" charset="0"/>
              </a:rPr>
              <a:t> v\\/")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") 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main()    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...</a:t>
            </a:r>
            <a:endParaRPr lang="en-US" sz="1400" dirty="0">
              <a:latin typeface="Courier New" panose="02070309020205020404" pitchFamily="49" charset="0"/>
            </a:endParaRPr>
          </a:p>
        </p:txBody>
      </p:sp>
      <p:sp>
        <p:nvSpPr>
          <p:cNvPr id="519172" name="Rectangle 4"/>
          <p:cNvSpPr>
            <a:spLocks noChangeArrowheads="1"/>
          </p:cNvSpPr>
          <p:nvPr/>
        </p:nvSpPr>
        <p:spPr bwMode="auto">
          <a:xfrm>
            <a:off x="6705600" y="1600200"/>
            <a:ext cx="3810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This code is redundant.</a:t>
            </a:r>
          </a:p>
          <a:p>
            <a:pPr lvl="1" eaLnBrk="1" hangingPunct="1"/>
            <a:endParaRPr lang="en-US" sz="700"/>
          </a:p>
          <a:p>
            <a:pPr eaLnBrk="1" hangingPunct="1"/>
            <a:r>
              <a:rPr lang="en-US" sz="2000"/>
              <a:t>Would variables help?</a:t>
            </a:r>
            <a:br>
              <a:rPr lang="en-US" sz="2000"/>
            </a:br>
            <a:r>
              <a:rPr lang="en-US" sz="2000"/>
              <a:t>Would constants help?</a:t>
            </a:r>
          </a:p>
          <a:p>
            <a:pPr lvl="1" eaLnBrk="1" hangingPunct="1"/>
            <a:endParaRPr lang="en-US" sz="700"/>
          </a:p>
          <a:p>
            <a:pPr eaLnBrk="1" hangingPunct="1"/>
            <a:r>
              <a:rPr lang="en-US" sz="2000"/>
              <a:t>What is a better solution?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6477000" y="3429000"/>
            <a:ext cx="4191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/>
            <a:r>
              <a:rPr lang="en-US" sz="1800" dirty="0" smtClean="0">
                <a:latin typeface="Courier New" panose="02070309020205020404" pitchFamily="49" charset="0"/>
              </a:rPr>
              <a:t>turtle </a:t>
            </a:r>
            <a:r>
              <a:rPr lang="en-US" sz="1800" dirty="0" smtClean="0"/>
              <a:t>- </a:t>
            </a:r>
            <a:r>
              <a:rPr lang="en-US" sz="1800" dirty="0"/>
              <a:t>A </a:t>
            </a:r>
            <a:r>
              <a:rPr lang="en-US" sz="1800" dirty="0" smtClean="0"/>
              <a:t>function to </a:t>
            </a:r>
            <a:r>
              <a:rPr lang="en-US" sz="1800" dirty="0"/>
              <a:t>draw a </a:t>
            </a:r>
            <a:r>
              <a:rPr lang="en-US" sz="1800" dirty="0" smtClean="0"/>
              <a:t>turtle of </a:t>
            </a:r>
            <a:r>
              <a:rPr lang="en-US" sz="1800" dirty="0"/>
              <a:t>any </a:t>
            </a:r>
            <a:r>
              <a:rPr lang="en-US" sz="1800" dirty="0" smtClean="0"/>
              <a:t>shell pattern.</a:t>
            </a:r>
            <a:endParaRPr lang="en-US" sz="1800" dirty="0"/>
          </a:p>
          <a:p>
            <a:pPr lvl="1"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64317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2" grpId="0" autoUpdateAnimBg="0"/>
      <p:bldP spid="51917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Parameterization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parameter</a:t>
            </a:r>
            <a:r>
              <a:rPr lang="en-US" dirty="0" smtClean="0"/>
              <a:t>: A value passed to a function by its caller.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</a:t>
            </a:r>
            <a:r>
              <a:rPr lang="en-US" dirty="0" err="1" smtClean="0">
                <a:latin typeface="Courier New" panose="02070309020205020404" pitchFamily="49" charset="0"/>
              </a:rPr>
              <a:t>turtle_equal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turtle_v</a:t>
            </a:r>
            <a:r>
              <a:rPr lang="en-US" dirty="0" smtClean="0"/>
              <a:t>, </a:t>
            </a:r>
            <a:r>
              <a:rPr lang="en-US" dirty="0" smtClean="0"/>
              <a:t>write </a:t>
            </a:r>
            <a:r>
              <a:rPr lang="en-US" dirty="0" smtClean="0">
                <a:latin typeface="Courier New" panose="02070309020205020404" pitchFamily="49" charset="0"/>
              </a:rPr>
              <a:t>turtle </a:t>
            </a:r>
            <a:r>
              <a:rPr lang="en-US" dirty="0" smtClean="0"/>
              <a:t>to </a:t>
            </a:r>
            <a:r>
              <a:rPr lang="en-US" dirty="0" smtClean="0"/>
              <a:t>draw any </a:t>
            </a:r>
            <a:r>
              <a:rPr lang="en-US" dirty="0" smtClean="0"/>
              <a:t>turtle.</a:t>
            </a:r>
            <a:endParaRPr lang="en-US" dirty="0" smtClean="0"/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When </a:t>
            </a:r>
            <a:r>
              <a:rPr lang="en-US" i="1" dirty="0" smtClean="0"/>
              <a:t>declaring </a:t>
            </a:r>
            <a:r>
              <a:rPr lang="en-US" dirty="0" smtClean="0"/>
              <a:t>the function, we will state that it requires a parameter for the number of stars.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When </a:t>
            </a:r>
            <a:r>
              <a:rPr lang="en-US" i="1" dirty="0" smtClean="0"/>
              <a:t>calling</a:t>
            </a:r>
            <a:r>
              <a:rPr lang="en-US" dirty="0" smtClean="0"/>
              <a:t> the function, we will specify how many stars to draw.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667000" y="4419602"/>
            <a:ext cx="6396038" cy="1857376"/>
            <a:chOff x="528" y="1968"/>
            <a:chExt cx="4029" cy="1170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528" y="2096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</a:rPr>
                <a:t>main</a:t>
              </a:r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1053" y="2218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968" y="2092"/>
              <a:ext cx="704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turtle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496" y="2218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277" y="2008"/>
              <a:ext cx="128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 /= =\/')</a:t>
              </a: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/= </a:t>
              </a:r>
              <a:r>
                <a:rPr lang="pt-BR" dirty="0">
                  <a:latin typeface="Courier New" panose="02070309020205020404" pitchFamily="49" charset="0"/>
                </a:rPr>
                <a:t>= </a:t>
              </a:r>
              <a:r>
                <a:rPr lang="pt-BR" dirty="0" smtClean="0">
                  <a:latin typeface="Courier New" panose="02070309020205020404" pitchFamily="49" charset="0"/>
                </a:rPr>
                <a:t>=\/</a:t>
              </a: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 </a:t>
              </a:r>
              <a:r>
                <a:rPr lang="pt-BR" dirty="0">
                  <a:latin typeface="Courier New" panose="02070309020205020404" pitchFamily="49" charset="0"/>
                </a:rPr>
                <a:t>ou </a:t>
              </a:r>
              <a:r>
                <a:rPr lang="pt-BR" dirty="0" smtClean="0">
                  <a:latin typeface="Courier New" panose="02070309020205020404" pitchFamily="49" charset="0"/>
                </a:rPr>
                <a:t>ou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363" y="1968"/>
              <a:ext cx="4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"="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1036" y="2347"/>
              <a:ext cx="929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968" y="2534"/>
              <a:ext cx="704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turtle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2496" y="2660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3200" y="2595"/>
              <a:ext cx="128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lnSpc>
                  <a:spcPct val="70000"/>
                </a:lnSpc>
                <a:buNone/>
              </a:pPr>
              <a:r>
                <a:rPr lang="pt-BR" dirty="0">
                  <a:latin typeface="Courier New" panose="02070309020205020404" pitchFamily="49" charset="0"/>
                </a:rPr>
                <a:t> </a:t>
              </a:r>
              <a:r>
                <a:rPr lang="pt-BR" dirty="0" smtClean="0">
                  <a:latin typeface="Courier New" panose="02070309020205020404" pitchFamily="49" charset="0"/>
                </a:rPr>
                <a:t>/v v\/')</a:t>
              </a: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/v v v\/</a:t>
              </a:r>
              <a:endParaRPr lang="pt-BR" dirty="0">
                <a:latin typeface="Courier New" panose="02070309020205020404" pitchFamily="49" charset="0"/>
              </a:endParaRP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 </a:t>
              </a:r>
              <a:r>
                <a:rPr lang="pt-BR" dirty="0">
                  <a:latin typeface="Courier New" panose="02070309020205020404" pitchFamily="49" charset="0"/>
                </a:rPr>
                <a:t>ou ou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1232" y="2484"/>
              <a:ext cx="4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"v"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56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Declaring a parameter</a:t>
            </a:r>
          </a:p>
        </p:txBody>
      </p:sp>
      <p:sp>
        <p:nvSpPr>
          <p:cNvPr id="15365" name="Rectangle 5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Stating that a function requires a parameter in order to run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i="1" dirty="0" smtClean="0"/>
              <a:t>&lt;name&gt;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i="1" dirty="0" smtClean="0"/>
              <a:t>&lt;statement&gt;</a:t>
            </a:r>
            <a:r>
              <a:rPr lang="en-US" b="1" dirty="0" smtClean="0"/>
              <a:t>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say_password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code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print("The password is:", </a:t>
            </a:r>
            <a:r>
              <a:rPr lang="en-US" b="1" dirty="0" smtClean="0">
                <a:latin typeface="Courier New" panose="02070309020205020404" pitchFamily="49" charset="0"/>
              </a:rPr>
              <a:t>code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When </a:t>
            </a:r>
            <a:r>
              <a:rPr lang="en-US" dirty="0" err="1" smtClean="0">
                <a:latin typeface="Courier New" panose="02070309020205020404" pitchFamily="49" charset="0"/>
              </a:rPr>
              <a:t>say_password</a:t>
            </a:r>
            <a:r>
              <a:rPr lang="en-US" dirty="0" smtClean="0"/>
              <a:t> is called, the caller must specify the code to print.</a:t>
            </a:r>
          </a:p>
        </p:txBody>
      </p:sp>
    </p:spTree>
    <p:extLst>
      <p:ext uri="{BB962C8B-B14F-4D97-AF65-F5344CB8AC3E}">
        <p14:creationId xmlns:p14="http://schemas.microsoft.com/office/powerpoint/2010/main" val="3200094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a parameter</a:t>
            </a:r>
          </a:p>
        </p:txBody>
      </p:sp>
      <p:sp>
        <p:nvSpPr>
          <p:cNvPr id="17413" name="Rectangle 5"/>
          <p:cNvSpPr>
            <a:spLocks noGrp="1"/>
          </p:cNvSpPr>
          <p:nvPr>
            <p:ph type="body" idx="1"/>
          </p:nvPr>
        </p:nvSpPr>
        <p:spPr>
          <a:xfrm>
            <a:off x="838200" y="181557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Calling a function and specifying values for its parameters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b="1" i="1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&lt;expression&gt;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err="1">
                <a:latin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</a:rPr>
              <a:t>ay_password</a:t>
            </a:r>
            <a:r>
              <a:rPr lang="en-US" b="1" dirty="0" smtClean="0">
                <a:latin typeface="Courier New" panose="02070309020205020404" pitchFamily="49" charset="0"/>
              </a:rPr>
              <a:t>(42)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err="1">
                <a:latin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</a:rPr>
              <a:t>ay_password</a:t>
            </a:r>
            <a:r>
              <a:rPr lang="en-US" b="1" dirty="0" smtClean="0">
                <a:latin typeface="Courier New" panose="02070309020205020404" pitchFamily="49" charset="0"/>
              </a:rPr>
              <a:t>(12345)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The password is 42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The password is 12345</a:t>
            </a:r>
          </a:p>
        </p:txBody>
      </p:sp>
    </p:spTree>
    <p:extLst>
      <p:ext uri="{BB962C8B-B14F-4D97-AF65-F5344CB8AC3E}">
        <p14:creationId xmlns:p14="http://schemas.microsoft.com/office/powerpoint/2010/main" val="1006590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and loops</a:t>
            </a:r>
          </a:p>
        </p:txBody>
      </p:sp>
      <p:sp>
        <p:nvSpPr>
          <p:cNvPr id="19462" name="Rectangle 6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 parameter can guide the number of repetitions of a loop.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chant(3)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chant(</a:t>
            </a:r>
            <a:r>
              <a:rPr lang="en-US" b="1" dirty="0" smtClean="0">
                <a:latin typeface="Courier New" panose="02070309020205020404" pitchFamily="49" charset="0"/>
              </a:rPr>
              <a:t>times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b="1" dirty="0" smtClean="0">
                <a:latin typeface="Courier New" panose="02070309020205020404" pitchFamily="49" charset="0"/>
              </a:rPr>
              <a:t>times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print("Just a salad...")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</p:txBody>
      </p:sp>
    </p:spTree>
    <p:extLst>
      <p:ext uri="{BB962C8B-B14F-4D97-AF65-F5344CB8AC3E}">
        <p14:creationId xmlns:p14="http://schemas.microsoft.com/office/powerpoint/2010/main" val="1779979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938</Words>
  <Application>Microsoft Office PowerPoint</Application>
  <PresentationFormat>Widescreen</PresentationFormat>
  <Paragraphs>242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MS PGothic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 2</vt:lpstr>
      <vt:lpstr>Office Theme</vt:lpstr>
      <vt:lpstr>CSc 110, Autumn 2017</vt:lpstr>
      <vt:lpstr>Redundant recipes</vt:lpstr>
      <vt:lpstr>Parameterized recipe</vt:lpstr>
      <vt:lpstr>Redundant figures</vt:lpstr>
      <vt:lpstr>A redundant solution</vt:lpstr>
      <vt:lpstr>Parameterization</vt:lpstr>
      <vt:lpstr>Declaring a parameter</vt:lpstr>
      <vt:lpstr>Passing a parameter</vt:lpstr>
      <vt:lpstr>Parameters and loops</vt:lpstr>
      <vt:lpstr>How parameters are passed</vt:lpstr>
      <vt:lpstr>Common errors</vt:lpstr>
      <vt:lpstr>Interactive programs</vt:lpstr>
      <vt:lpstr>input</vt:lpstr>
      <vt:lpstr>input example</vt:lpstr>
      <vt:lpstr>input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19</cp:revision>
  <dcterms:created xsi:type="dcterms:W3CDTF">2016-08-03T04:00:44Z</dcterms:created>
  <dcterms:modified xsi:type="dcterms:W3CDTF">2017-09-01T06:41:05Z</dcterms:modified>
</cp:coreProperties>
</file>