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80" r:id="rId2"/>
    <p:sldId id="281" r:id="rId3"/>
    <p:sldId id="282" r:id="rId4"/>
    <p:sldId id="284" r:id="rId5"/>
    <p:sldId id="283" r:id="rId6"/>
    <p:sldId id="260" r:id="rId7"/>
    <p:sldId id="261" r:id="rId8"/>
    <p:sldId id="265" r:id="rId9"/>
    <p:sldId id="278" r:id="rId10"/>
    <p:sldId id="263" r:id="rId11"/>
    <p:sldId id="264" r:id="rId12"/>
    <p:sldId id="267" r:id="rId13"/>
    <p:sldId id="268" r:id="rId14"/>
    <p:sldId id="269" r:id="rId15"/>
    <p:sldId id="270" r:id="rId16"/>
    <p:sldId id="271" r:id="rId17"/>
    <p:sldId id="272" r:id="rId18"/>
    <p:sldId id="286" r:id="rId19"/>
    <p:sldId id="287" r:id="rId20"/>
    <p:sldId id="288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C6D1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7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8CCAE2-BF22-40B4-B47B-B3887FAEC4A9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E91A68-8808-4D66-B201-9D39D7697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11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7A29DBC-7E72-49AD-A2CA-EE67C3F0A5CA}" type="slidenum">
              <a:rPr kumimoji="0" 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</a:t>
            </a:fld>
            <a:endParaRPr kumimoji="0" 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62164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99451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7970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82430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34137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500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panose="020B0604020202020204" pitchFamily="34" charset="0"/>
              </a:rPr>
              <a:t>Output:</a:t>
            </a:r>
          </a:p>
          <a:p>
            <a:r>
              <a:rPr lang="en-US" smtClean="0">
                <a:latin typeface="Arial" panose="020B0604020202020204" pitchFamily="34" charset="0"/>
              </a:rPr>
              <a:t>2 and 4</a:t>
            </a:r>
          </a:p>
          <a:p>
            <a:r>
              <a:rPr lang="en-US" smtClean="0">
                <a:latin typeface="Arial" panose="020B0604020202020204" pitchFamily="34" charset="0"/>
              </a:rPr>
              <a:t>9 and 3</a:t>
            </a:r>
          </a:p>
        </p:txBody>
      </p:sp>
    </p:spTree>
    <p:extLst>
      <p:ext uri="{BB962C8B-B14F-4D97-AF65-F5344CB8AC3E}">
        <p14:creationId xmlns:p14="http://schemas.microsoft.com/office/powerpoint/2010/main" val="32320839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36960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88006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8983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74114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21962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100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52737-B2C9-42B6-BEDE-0D0A0CBB3F99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C2C0-F4D2-471F-9156-D9BC5F441BA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654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52737-B2C9-42B6-BEDE-0D0A0CBB3F99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C2C0-F4D2-471F-9156-D9BC5F441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099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52737-B2C9-42B6-BEDE-0D0A0CBB3F99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C2C0-F4D2-471F-9156-D9BC5F441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464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52737-B2C9-42B6-BEDE-0D0A0CBB3F99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C2C0-F4D2-471F-9156-D9BC5F441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668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52737-B2C9-42B6-BEDE-0D0A0CBB3F99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C2C0-F4D2-471F-9156-D9BC5F441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266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52737-B2C9-42B6-BEDE-0D0A0CBB3F99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C2C0-F4D2-471F-9156-D9BC5F441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302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52737-B2C9-42B6-BEDE-0D0A0CBB3F99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C2C0-F4D2-471F-9156-D9BC5F441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680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52737-B2C9-42B6-BEDE-0D0A0CBB3F99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C2C0-F4D2-471F-9156-D9BC5F441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715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52737-B2C9-42B6-BEDE-0D0A0CBB3F99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C2C0-F4D2-471F-9156-D9BC5F441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597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52737-B2C9-42B6-BEDE-0D0A0CBB3F99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C2C0-F4D2-471F-9156-D9BC5F441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885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52737-B2C9-42B6-BEDE-0D0A0CBB3F99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C2C0-F4D2-471F-9156-D9BC5F441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909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52737-B2C9-42B6-BEDE-0D0A0CBB3F99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FC2C0-F4D2-471F-9156-D9BC5F441BA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018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andom.org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cience.smith.edu/dftwiki/index.php/Color_Charts_for_TKinter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ctrTitle"/>
          </p:nvPr>
        </p:nvSpPr>
        <p:spPr>
          <a:xfrm>
            <a:off x="1524000" y="391885"/>
            <a:ext cx="9144000" cy="1269181"/>
          </a:xfrm>
        </p:spPr>
        <p:txBody>
          <a:bodyPr/>
          <a:lstStyle/>
          <a:p>
            <a:pPr eaLnBrk="1" hangingPunct="1"/>
            <a:r>
              <a:rPr lang="en-US" dirty="0" err="1" smtClean="0"/>
              <a:t>CSc</a:t>
            </a:r>
            <a:r>
              <a:rPr lang="en-US" dirty="0" smtClean="0"/>
              <a:t> 110, Autumn </a:t>
            </a:r>
            <a:r>
              <a:rPr lang="en-US" dirty="0" smtClean="0"/>
              <a:t>2017</a:t>
            </a:r>
            <a:endParaRPr lang="en-US" dirty="0" smtClean="0"/>
          </a:p>
        </p:txBody>
      </p:sp>
      <p:sp>
        <p:nvSpPr>
          <p:cNvPr id="5123" name="Rectangle 3"/>
          <p:cNvSpPr>
            <a:spLocks noGrp="1"/>
          </p:cNvSpPr>
          <p:nvPr>
            <p:ph type="subTitle" idx="1"/>
          </p:nvPr>
        </p:nvSpPr>
        <p:spPr>
          <a:xfrm>
            <a:off x="1524000" y="1695939"/>
            <a:ext cx="9144000" cy="1655762"/>
          </a:xfrm>
        </p:spPr>
        <p:txBody>
          <a:bodyPr>
            <a:normAutofit/>
          </a:bodyPr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dirty="0" smtClean="0"/>
              <a:t>Lecture 7: </a:t>
            </a:r>
            <a:r>
              <a:rPr lang="en-US" dirty="0" smtClean="0"/>
              <a:t>Multiple Parameters and Graphics</a:t>
            </a:r>
            <a:endParaRPr lang="en-US" dirty="0" smtClean="0"/>
          </a:p>
          <a:p>
            <a:pPr lvl="0"/>
            <a:r>
              <a:rPr lang="en-US" sz="1800" dirty="0">
                <a:solidFill>
                  <a:prstClr val="black"/>
                </a:solidFill>
              </a:rPr>
              <a:t>Adapted from slides by Marty </a:t>
            </a:r>
            <a:r>
              <a:rPr lang="en-US" sz="1800" dirty="0" err="1">
                <a:solidFill>
                  <a:prstClr val="black"/>
                </a:solidFill>
              </a:rPr>
              <a:t>Stepp</a:t>
            </a:r>
            <a:r>
              <a:rPr lang="en-US" sz="1800" dirty="0">
                <a:solidFill>
                  <a:prstClr val="black"/>
                </a:solidFill>
              </a:rPr>
              <a:t> and Stuart </a:t>
            </a:r>
            <a:r>
              <a:rPr lang="en-US" sz="1800" dirty="0" err="1">
                <a:solidFill>
                  <a:prstClr val="black"/>
                </a:solidFill>
              </a:rPr>
              <a:t>Reges</a:t>
            </a:r>
            <a:r>
              <a:rPr lang="en-US" sz="1800" dirty="0">
                <a:solidFill>
                  <a:prstClr val="black"/>
                </a:solidFill>
              </a:rPr>
              <a:t> 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dirty="0" smtClean="0"/>
          </a:p>
        </p:txBody>
      </p:sp>
      <p:pic>
        <p:nvPicPr>
          <p:cNvPr id="4" name="Picture 4" descr="014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8519" y="2523820"/>
            <a:ext cx="3974961" cy="3974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0277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/>
          </p:cNvSpPr>
          <p:nvPr>
            <p:ph type="title"/>
          </p:nvPr>
        </p:nvSpPr>
        <p:spPr>
          <a:xfrm>
            <a:off x="818103" y="154109"/>
            <a:ext cx="10515600" cy="1325563"/>
          </a:xfrm>
        </p:spPr>
        <p:txBody>
          <a:bodyPr/>
          <a:lstStyle/>
          <a:p>
            <a:pPr eaLnBrk="1" hangingPunct="1"/>
            <a:r>
              <a:rPr lang="en-US" dirty="0" smtClean="0"/>
              <a:t>Drawing shapes</a:t>
            </a:r>
          </a:p>
        </p:txBody>
      </p:sp>
      <p:graphicFrame>
        <p:nvGraphicFramePr>
          <p:cNvPr id="4" name="Group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6767450"/>
              </p:ext>
            </p:extLst>
          </p:nvPr>
        </p:nvGraphicFramePr>
        <p:xfrm>
          <a:off x="1301909" y="1400006"/>
          <a:ext cx="9615054" cy="4283165"/>
        </p:xfrm>
        <a:graphic>
          <a:graphicData uri="http://schemas.openxmlformats.org/drawingml/2006/table">
            <a:tbl>
              <a:tblPr/>
              <a:tblGrid>
                <a:gridCol w="4475973"/>
                <a:gridCol w="5139081"/>
              </a:tblGrid>
              <a:tr h="3809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Function name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Description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p.draw_line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(</a:t>
                      </a: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x1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, </a:t>
                      </a: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y1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, </a:t>
                      </a: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x2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, </a:t>
                      </a: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y2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line between points (</a:t>
                      </a:r>
                      <a:r>
                        <a:rPr kumimoji="0" 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x1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, </a:t>
                      </a:r>
                      <a:r>
                        <a:rPr kumimoji="0" 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y1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), (</a:t>
                      </a:r>
                      <a:r>
                        <a:rPr kumimoji="0" 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x2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, </a:t>
                      </a:r>
                      <a:r>
                        <a:rPr kumimoji="0" 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y2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)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5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p.draw_oval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(</a:t>
                      </a: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, </a:t>
                      </a: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y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, </a:t>
                      </a: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width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, </a:t>
                      </a: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height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outline largest oval that fits in a box of size </a:t>
                      </a:r>
                      <a:r>
                        <a:rPr kumimoji="0" lang="en-US" sz="17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width </a:t>
                      </a: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* </a:t>
                      </a:r>
                      <a:r>
                        <a:rPr kumimoji="0" lang="en-US" sz="17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height</a:t>
                      </a: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 with top-left at (</a:t>
                      </a:r>
                      <a:r>
                        <a:rPr kumimoji="0" lang="en-US" sz="17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x</a:t>
                      </a: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, </a:t>
                      </a:r>
                      <a:r>
                        <a:rPr kumimoji="0" lang="en-US" sz="17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y</a:t>
                      </a: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)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p.draw_rect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(</a:t>
                      </a: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, </a:t>
                      </a: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y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, </a:t>
                      </a: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width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, </a:t>
                      </a: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height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outline of rectangle of size </a:t>
                      </a:r>
                      <a:r>
                        <a:rPr kumimoji="0" 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width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 * </a:t>
                      </a:r>
                      <a:r>
                        <a:rPr kumimoji="0" 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height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 with top-left at (</a:t>
                      </a:r>
                      <a:r>
                        <a:rPr kumimoji="0" 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, </a:t>
                      </a:r>
                      <a:r>
                        <a:rPr kumimoji="0" 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y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)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6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p.draw_string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("</a:t>
                      </a: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text"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, </a:t>
                      </a: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, </a:t>
                      </a: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y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text with </a:t>
                      </a: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upper-left </a:t>
                      </a: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at (x, y)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p.fill_oval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(</a:t>
                      </a: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, </a:t>
                      </a: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y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, </a:t>
                      </a: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width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, </a:t>
                      </a: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height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fill largest oval that fits in a box of size </a:t>
                      </a:r>
                      <a:r>
                        <a:rPr kumimoji="0" 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width 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* </a:t>
                      </a:r>
                      <a:r>
                        <a:rPr kumimoji="0" 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height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 with top-left at (</a:t>
                      </a:r>
                      <a:r>
                        <a:rPr kumimoji="0" 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,</a:t>
                      </a:r>
                      <a:r>
                        <a:rPr kumimoji="0" 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y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)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p.fill_rect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(</a:t>
                      </a: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, </a:t>
                      </a: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y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, </a:t>
                      </a: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width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, </a:t>
                      </a: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height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fill rectangle of size </a:t>
                      </a:r>
                      <a:r>
                        <a:rPr kumimoji="0" 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width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 * </a:t>
                      </a:r>
                      <a:r>
                        <a:rPr kumimoji="0" 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height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 with top-left at (</a:t>
                      </a:r>
                      <a:r>
                        <a:rPr kumimoji="0" 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, </a:t>
                      </a:r>
                      <a:r>
                        <a:rPr kumimoji="0" 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y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)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p.set_color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(</a:t>
                      </a: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"color"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set the default color to "color"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Rectangle 3"/>
          <p:cNvSpPr txBox="1">
            <a:spLocks/>
          </p:cNvSpPr>
          <p:nvPr/>
        </p:nvSpPr>
        <p:spPr>
          <a:xfrm>
            <a:off x="978877" y="5839941"/>
            <a:ext cx="10515600" cy="10180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You can pass an additional "color" to any shape as a last parameter</a:t>
            </a:r>
          </a:p>
          <a:p>
            <a:pPr marL="457200" lvl="1" indent="0">
              <a:buNone/>
            </a:pPr>
            <a:r>
              <a:rPr lang="en-US" sz="2000" dirty="0" err="1" smtClean="0">
                <a:latin typeface="Courier New" panose="02070309020205020404" pitchFamily="49" charset="0"/>
              </a:rPr>
              <a:t>p.draw_rect</a:t>
            </a:r>
            <a:r>
              <a:rPr lang="en-US" sz="2000" dirty="0" smtClean="0">
                <a:latin typeface="Courier New" panose="02070309020205020404" pitchFamily="49" charset="0"/>
              </a:rPr>
              <a:t>(50, 100, 60, 60, "red")</a:t>
            </a:r>
            <a:endParaRPr lang="en-US" sz="20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27019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Coordinate system</a:t>
            </a:r>
          </a:p>
        </p:txBody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Each (x, y) position is a </a:t>
            </a:r>
            <a:r>
              <a:rPr lang="en-US" i="1" dirty="0" smtClean="0"/>
              <a:t>pixel</a:t>
            </a:r>
            <a:r>
              <a:rPr lang="en-US" dirty="0" smtClean="0"/>
              <a:t> ("picture element").</a:t>
            </a:r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(0, 0) is at the window's top-left corner.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x increases rightward and the y increases </a:t>
            </a:r>
            <a:r>
              <a:rPr lang="en-US" u="sng" dirty="0" smtClean="0"/>
              <a:t>downward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The rectangle from (0, 0) to (200, 100) looks like this: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(0, 0)             x+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  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  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          (200, 100)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  y+</a:t>
            </a:r>
          </a:p>
        </p:txBody>
      </p:sp>
      <p:grpSp>
        <p:nvGrpSpPr>
          <p:cNvPr id="16388" name="Group 4"/>
          <p:cNvGrpSpPr>
            <a:grpSpLocks/>
          </p:cNvGrpSpPr>
          <p:nvPr/>
        </p:nvGrpSpPr>
        <p:grpSpPr bwMode="auto">
          <a:xfrm>
            <a:off x="2122505" y="4839329"/>
            <a:ext cx="1371600" cy="914400"/>
            <a:chOff x="864" y="2544"/>
            <a:chExt cx="864" cy="576"/>
          </a:xfrm>
        </p:grpSpPr>
        <p:sp>
          <p:nvSpPr>
            <p:cNvPr id="16389" name="Rectangle 5"/>
            <p:cNvSpPr>
              <a:spLocks noChangeArrowheads="1"/>
            </p:cNvSpPr>
            <p:nvPr/>
          </p:nvSpPr>
          <p:spPr bwMode="auto">
            <a:xfrm>
              <a:off x="912" y="2592"/>
              <a:ext cx="816" cy="52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>
                <a:cs typeface="Times New Roman" panose="02020603050405020304" pitchFamily="18" charset="0"/>
              </a:endParaRPr>
            </a:p>
          </p:txBody>
        </p:sp>
        <p:sp>
          <p:nvSpPr>
            <p:cNvPr id="16390" name="Line 6"/>
            <p:cNvSpPr>
              <a:spLocks noChangeShapeType="1"/>
            </p:cNvSpPr>
            <p:nvPr/>
          </p:nvSpPr>
          <p:spPr bwMode="auto">
            <a:xfrm>
              <a:off x="912" y="2544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391" name="Line 7"/>
            <p:cNvSpPr>
              <a:spLocks noChangeShapeType="1"/>
            </p:cNvSpPr>
            <p:nvPr/>
          </p:nvSpPr>
          <p:spPr bwMode="auto">
            <a:xfrm>
              <a:off x="864" y="2592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262410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Superimposing shapes</a:t>
            </a:r>
          </a:p>
        </p:txBody>
      </p:sp>
      <p:sp>
        <p:nvSpPr>
          <p:cNvPr id="21507" name="Rectangle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When two shapes occupy the same pixels, the last one drawn is seen.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endParaRPr lang="en-US" sz="9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from </a:t>
            </a:r>
            <a:r>
              <a:rPr lang="en-US" sz="1800" dirty="0" err="1" smtClean="0">
                <a:latin typeface="Courier New" panose="02070309020205020404" pitchFamily="49" charset="0"/>
              </a:rPr>
              <a:t>D</a:t>
            </a:r>
            <a:r>
              <a:rPr lang="en-US" sz="1800" dirty="0" err="1" smtClean="0">
                <a:latin typeface="Courier New" panose="02070309020205020404" pitchFamily="49" charset="0"/>
              </a:rPr>
              <a:t>rawingPanel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</a:rPr>
              <a:t>import *</a:t>
            </a:r>
            <a:endParaRPr lang="en-US" sz="9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800" dirty="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main():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p = </a:t>
            </a:r>
            <a:r>
              <a:rPr lang="en-US" sz="1800" dirty="0" err="1">
                <a:latin typeface="Courier New" panose="02070309020205020404" pitchFamily="49" charset="0"/>
              </a:rPr>
              <a:t>DrawingPanel</a:t>
            </a:r>
            <a:r>
              <a:rPr lang="en-US" sz="1800" dirty="0">
                <a:latin typeface="Courier New" panose="02070309020205020404" pitchFamily="49" charset="0"/>
              </a:rPr>
              <a:t>(200, </a:t>
            </a:r>
            <a:r>
              <a:rPr lang="en-US" sz="1800" dirty="0" smtClean="0">
                <a:latin typeface="Courier New" panose="02070309020205020404" pitchFamily="49" charset="0"/>
              </a:rPr>
              <a:t>100, background="light gray")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700" dirty="0" smtClean="0">
                <a:latin typeface="Courier New" panose="02070309020205020404" pitchFamily="49" charset="0"/>
              </a:rPr>
              <a:t>        </a:t>
            </a:r>
            <a:endParaRPr lang="en-US" sz="7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err="1" smtClean="0">
                <a:latin typeface="Courier New" panose="02070309020205020404" pitchFamily="49" charset="0"/>
              </a:rPr>
              <a:t>p.fill_rect</a:t>
            </a:r>
            <a:r>
              <a:rPr lang="en-US" sz="1800" dirty="0" smtClean="0">
                <a:latin typeface="Courier New" panose="02070309020205020404" pitchFamily="49" charset="0"/>
              </a:rPr>
              <a:t>(10</a:t>
            </a:r>
            <a:r>
              <a:rPr lang="en-US" sz="1800" dirty="0">
                <a:latin typeface="Courier New" panose="02070309020205020404" pitchFamily="49" charset="0"/>
              </a:rPr>
              <a:t>, 30, </a:t>
            </a:r>
            <a:r>
              <a:rPr lang="en-US" sz="1800" dirty="0" smtClean="0">
                <a:latin typeface="Courier New" panose="02070309020205020404" pitchFamily="49" charset="0"/>
              </a:rPr>
              <a:t>100</a:t>
            </a:r>
            <a:r>
              <a:rPr lang="en-US" sz="1800" dirty="0">
                <a:latin typeface="Courier New" panose="02070309020205020404" pitchFamily="49" charset="0"/>
              </a:rPr>
              <a:t>, </a:t>
            </a:r>
            <a:r>
              <a:rPr lang="en-US" sz="1800" dirty="0">
                <a:latin typeface="Courier New" panose="02070309020205020404" pitchFamily="49" charset="0"/>
              </a:rPr>
              <a:t>5</a:t>
            </a:r>
            <a:r>
              <a:rPr lang="en-US" sz="1800" dirty="0" smtClean="0">
                <a:latin typeface="Courier New" panose="02070309020205020404" pitchFamily="49" charset="0"/>
              </a:rPr>
              <a:t>0</a:t>
            </a:r>
            <a:r>
              <a:rPr lang="en-US" sz="1800" dirty="0" smtClean="0">
                <a:latin typeface="Courier New" panose="02070309020205020404" pitchFamily="49" charset="0"/>
              </a:rPr>
              <a:t>, </a:t>
            </a:r>
            <a:r>
              <a:rPr lang="en-US" sz="1800" dirty="0" smtClean="0">
                <a:latin typeface="Courier New" panose="02070309020205020404" pitchFamily="49" charset="0"/>
              </a:rPr>
              <a:t>"black</a:t>
            </a:r>
            <a:r>
              <a:rPr lang="en-US" sz="1800" dirty="0" smtClean="0">
                <a:latin typeface="Courier New" panose="02070309020205020404" pitchFamily="49" charset="0"/>
              </a:rPr>
              <a:t>")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700" dirty="0" smtClean="0">
                <a:latin typeface="Courier New" panose="02070309020205020404" pitchFamily="49" charset="0"/>
              </a:rPr>
              <a:t>      </a:t>
            </a:r>
            <a:endParaRPr lang="en-US" sz="7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</a:t>
            </a:r>
            <a:r>
              <a:rPr lang="en-US" sz="1800" dirty="0" err="1" smtClean="0">
                <a:latin typeface="Courier New" panose="02070309020205020404" pitchFamily="49" charset="0"/>
              </a:rPr>
              <a:t>p.fill_oval</a:t>
            </a:r>
            <a:r>
              <a:rPr lang="en-US" sz="1800" dirty="0" smtClean="0">
                <a:latin typeface="Courier New" panose="02070309020205020404" pitchFamily="49" charset="0"/>
              </a:rPr>
              <a:t>(20</a:t>
            </a:r>
            <a:r>
              <a:rPr lang="en-US" sz="1800" dirty="0">
                <a:latin typeface="Courier New" panose="02070309020205020404" pitchFamily="49" charset="0"/>
              </a:rPr>
              <a:t>, 70, </a:t>
            </a:r>
            <a:r>
              <a:rPr lang="en-US" sz="1800" dirty="0">
                <a:latin typeface="Courier New" panose="02070309020205020404" pitchFamily="49" charset="0"/>
              </a:rPr>
              <a:t>2</a:t>
            </a:r>
            <a:r>
              <a:rPr lang="en-US" sz="1800" dirty="0" smtClean="0">
                <a:latin typeface="Courier New" panose="02070309020205020404" pitchFamily="49" charset="0"/>
              </a:rPr>
              <a:t>0</a:t>
            </a:r>
            <a:r>
              <a:rPr lang="en-US" sz="1800" dirty="0">
                <a:latin typeface="Courier New" panose="02070309020205020404" pitchFamily="49" charset="0"/>
              </a:rPr>
              <a:t>, </a:t>
            </a:r>
            <a:r>
              <a:rPr lang="en-US" sz="1800" dirty="0" smtClean="0">
                <a:latin typeface="Courier New" panose="02070309020205020404" pitchFamily="49" charset="0"/>
              </a:rPr>
              <a:t>20</a:t>
            </a:r>
            <a:r>
              <a:rPr lang="en-US" sz="1800" dirty="0" smtClean="0">
                <a:latin typeface="Courier New" panose="02070309020205020404" pitchFamily="49" charset="0"/>
              </a:rPr>
              <a:t>, "red")</a:t>
            </a:r>
            <a:endParaRPr lang="en-US" sz="18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err="1" smtClean="0">
                <a:latin typeface="Courier New" panose="02070309020205020404" pitchFamily="49" charset="0"/>
              </a:rPr>
              <a:t>p.fill_oval</a:t>
            </a:r>
            <a:r>
              <a:rPr lang="en-US" sz="1800" dirty="0" smtClean="0">
                <a:latin typeface="Courier New" panose="02070309020205020404" pitchFamily="49" charset="0"/>
              </a:rPr>
              <a:t>(80</a:t>
            </a:r>
            <a:r>
              <a:rPr lang="en-US" sz="1800" dirty="0">
                <a:latin typeface="Courier New" panose="02070309020205020404" pitchFamily="49" charset="0"/>
              </a:rPr>
              <a:t>, 70, </a:t>
            </a:r>
            <a:r>
              <a:rPr lang="en-US" sz="1800" dirty="0">
                <a:latin typeface="Courier New" panose="02070309020205020404" pitchFamily="49" charset="0"/>
              </a:rPr>
              <a:t>2</a:t>
            </a:r>
            <a:r>
              <a:rPr lang="en-US" sz="1800" dirty="0" smtClean="0">
                <a:latin typeface="Courier New" panose="02070309020205020404" pitchFamily="49" charset="0"/>
              </a:rPr>
              <a:t>0</a:t>
            </a:r>
            <a:r>
              <a:rPr lang="en-US" sz="1800" dirty="0">
                <a:latin typeface="Courier New" panose="02070309020205020404" pitchFamily="49" charset="0"/>
              </a:rPr>
              <a:t>, </a:t>
            </a:r>
            <a:r>
              <a:rPr lang="en-US" sz="1800" dirty="0">
                <a:latin typeface="Courier New" panose="02070309020205020404" pitchFamily="49" charset="0"/>
              </a:rPr>
              <a:t>2</a:t>
            </a:r>
            <a:r>
              <a:rPr lang="en-US" sz="1800" dirty="0" smtClean="0">
                <a:latin typeface="Courier New" panose="02070309020205020404" pitchFamily="49" charset="0"/>
              </a:rPr>
              <a:t>0</a:t>
            </a:r>
            <a:r>
              <a:rPr lang="en-US" sz="1800" dirty="0" smtClean="0">
                <a:latin typeface="Courier New" panose="02070309020205020404" pitchFamily="49" charset="0"/>
              </a:rPr>
              <a:t>, </a:t>
            </a:r>
            <a:r>
              <a:rPr lang="en-US" sz="1800" dirty="0" smtClean="0">
                <a:latin typeface="Courier New" panose="02070309020205020404" pitchFamily="49" charset="0"/>
              </a:rPr>
              <a:t>"red")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700" dirty="0">
                <a:latin typeface="Courier New" panose="02070309020205020404" pitchFamily="49" charset="0"/>
              </a:rPr>
              <a:t>        </a:t>
            </a:r>
          </a:p>
          <a:p>
            <a:pPr>
              <a:lnSpc>
                <a:spcPct val="70000"/>
              </a:lnSpc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</a:t>
            </a:r>
            <a:r>
              <a:rPr lang="en-US" sz="1800" dirty="0" err="1" smtClean="0">
                <a:latin typeface="Courier New" panose="02070309020205020404" pitchFamily="49" charset="0"/>
              </a:rPr>
              <a:t>p.fill_rect</a:t>
            </a:r>
            <a:r>
              <a:rPr lang="en-US" sz="1800" dirty="0" smtClean="0">
                <a:latin typeface="Courier New" panose="02070309020205020404" pitchFamily="49" charset="0"/>
              </a:rPr>
              <a:t>(80</a:t>
            </a:r>
            <a:r>
              <a:rPr lang="en-US" sz="1800" dirty="0">
                <a:latin typeface="Courier New" panose="02070309020205020404" pitchFamily="49" charset="0"/>
              </a:rPr>
              <a:t>, 40, </a:t>
            </a:r>
            <a:r>
              <a:rPr lang="en-US" sz="1800" dirty="0" smtClean="0">
                <a:latin typeface="Courier New" panose="02070309020205020404" pitchFamily="49" charset="0"/>
              </a:rPr>
              <a:t>30</a:t>
            </a:r>
            <a:r>
              <a:rPr lang="en-US" sz="1800" dirty="0">
                <a:latin typeface="Courier New" panose="02070309020205020404" pitchFamily="49" charset="0"/>
              </a:rPr>
              <a:t>, </a:t>
            </a:r>
            <a:r>
              <a:rPr lang="en-US" sz="1800" dirty="0" smtClean="0">
                <a:latin typeface="Courier New" panose="02070309020205020404" pitchFamily="49" charset="0"/>
              </a:rPr>
              <a:t>20</a:t>
            </a:r>
            <a:r>
              <a:rPr lang="en-US" sz="1800" dirty="0" smtClean="0">
                <a:latin typeface="Courier New" panose="02070309020205020404" pitchFamily="49" charset="0"/>
              </a:rPr>
              <a:t>, </a:t>
            </a:r>
            <a:r>
              <a:rPr lang="en-US" sz="1800" dirty="0" smtClean="0">
                <a:latin typeface="Courier New" panose="02070309020205020404" pitchFamily="49" charset="0"/>
              </a:rPr>
              <a:t>"cyan")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800" dirty="0"/>
          </a:p>
        </p:txBody>
      </p:sp>
      <p:pic>
        <p:nvPicPr>
          <p:cNvPr id="2150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8581" y="2859000"/>
            <a:ext cx="1974850" cy="163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51780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Drawing with loops</a:t>
            </a:r>
          </a:p>
        </p:txBody>
      </p:sp>
      <p:sp>
        <p:nvSpPr>
          <p:cNvPr id="23555" name="AutoShape 3"/>
          <p:cNvSpPr>
            <a:spLocks noGrp="1" noChangeAspect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The </a:t>
            </a:r>
            <a:r>
              <a:rPr lang="en-US" i="1" dirty="0" smtClean="0"/>
              <a:t>x1</a:t>
            </a:r>
            <a:r>
              <a:rPr lang="en-US" dirty="0" smtClean="0"/>
              <a:t>, </a:t>
            </a:r>
            <a:r>
              <a:rPr lang="en-US" i="1" dirty="0" smtClean="0"/>
              <a:t>y1</a:t>
            </a:r>
            <a:r>
              <a:rPr lang="en-US" dirty="0" smtClean="0"/>
              <a:t>, </a:t>
            </a:r>
            <a:r>
              <a:rPr lang="en-US" i="1" dirty="0"/>
              <a:t>w</a:t>
            </a:r>
            <a:r>
              <a:rPr lang="en-US" dirty="0" smtClean="0"/>
              <a:t>, h </a:t>
            </a:r>
            <a:r>
              <a:rPr lang="en-US" dirty="0" smtClean="0"/>
              <a:t>expression can contain the loop counter, 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/>
              <a:t>.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panel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err="1" smtClean="0">
                <a:latin typeface="Courier New" panose="02070309020205020404" pitchFamily="49" charset="0"/>
              </a:rPr>
              <a:t>DrawingPanel</a:t>
            </a:r>
            <a:r>
              <a:rPr lang="en-US" sz="1800" dirty="0" smtClean="0">
                <a:latin typeface="Courier New" panose="02070309020205020404" pitchFamily="49" charset="0"/>
              </a:rPr>
              <a:t>(400</a:t>
            </a:r>
            <a:r>
              <a:rPr lang="en-US" sz="1800" dirty="0">
                <a:latin typeface="Courier New" panose="02070309020205020404" pitchFamily="49" charset="0"/>
              </a:rPr>
              <a:t>, </a:t>
            </a:r>
            <a:r>
              <a:rPr lang="en-US" sz="1800" dirty="0" smtClean="0">
                <a:latin typeface="Courier New" panose="02070309020205020404" pitchFamily="49" charset="0"/>
              </a:rPr>
              <a:t>300, background="yellow")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 smtClean="0">
                <a:latin typeface="Courier New" panose="02070309020205020404" pitchFamily="49" charset="0"/>
              </a:rPr>
              <a:t>for </a:t>
            </a:r>
            <a:r>
              <a:rPr lang="en-US" sz="1800" b="1" dirty="0" err="1" smtClean="0">
                <a:latin typeface="Courier New" panose="02070309020205020404" pitchFamily="49" charset="0"/>
              </a:rPr>
              <a:t>i</a:t>
            </a:r>
            <a:r>
              <a:rPr lang="en-US" sz="1800" b="1" dirty="0" smtClean="0">
                <a:latin typeface="Courier New" panose="02070309020205020404" pitchFamily="49" charset="0"/>
              </a:rPr>
              <a:t> in range(1, 11):</a:t>
            </a:r>
            <a:endParaRPr lang="en-US" sz="1800" b="1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err="1" smtClean="0">
                <a:latin typeface="Courier New" panose="02070309020205020404" pitchFamily="49" charset="0"/>
              </a:rPr>
              <a:t>panel.fill_oval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</a:rPr>
              <a:t>(</a:t>
            </a:r>
            <a:r>
              <a:rPr lang="en-US" sz="1700" dirty="0">
                <a:latin typeface="Courier New" panose="02070309020205020404" pitchFamily="49" charset="0"/>
              </a:rPr>
              <a:t>100 + </a:t>
            </a:r>
            <a:r>
              <a:rPr lang="en-US" sz="1700" b="1" dirty="0">
                <a:solidFill>
                  <a:srgbClr val="003399"/>
                </a:solidFill>
                <a:latin typeface="Courier New" panose="02070309020205020404" pitchFamily="49" charset="0"/>
              </a:rPr>
              <a:t>20 * </a:t>
            </a:r>
            <a:r>
              <a:rPr lang="en-US" sz="1700" b="1" dirty="0" err="1">
                <a:solidFill>
                  <a:srgbClr val="003399"/>
                </a:solidFill>
                <a:latin typeface="Courier New" panose="02070309020205020404" pitchFamily="49" charset="0"/>
              </a:rPr>
              <a:t>i</a:t>
            </a:r>
            <a:r>
              <a:rPr lang="en-US" sz="1700" dirty="0">
                <a:latin typeface="Courier New" panose="02070309020205020404" pitchFamily="49" charset="0"/>
              </a:rPr>
              <a:t>, 5 + </a:t>
            </a:r>
            <a:r>
              <a:rPr lang="en-US" sz="1700" b="1" dirty="0">
                <a:solidFill>
                  <a:srgbClr val="003399"/>
                </a:solidFill>
                <a:latin typeface="Courier New" panose="02070309020205020404" pitchFamily="49" charset="0"/>
              </a:rPr>
              <a:t>20 * </a:t>
            </a:r>
            <a:r>
              <a:rPr lang="en-US" sz="1700" b="1" dirty="0" err="1">
                <a:solidFill>
                  <a:srgbClr val="003399"/>
                </a:solidFill>
                <a:latin typeface="Courier New" panose="02070309020205020404" pitchFamily="49" charset="0"/>
              </a:rPr>
              <a:t>i</a:t>
            </a:r>
            <a:r>
              <a:rPr lang="en-US" sz="1700" dirty="0">
                <a:latin typeface="Courier New" panose="02070309020205020404" pitchFamily="49" charset="0"/>
              </a:rPr>
              <a:t>, </a:t>
            </a:r>
            <a:endParaRPr lang="en-US" sz="1700" dirty="0" smtClean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sz="1700" dirty="0">
                <a:latin typeface="Courier New" panose="02070309020205020404" pitchFamily="49" charset="0"/>
              </a:rPr>
              <a:t> </a:t>
            </a:r>
            <a:r>
              <a:rPr lang="en-US" sz="1700" dirty="0" smtClean="0">
                <a:latin typeface="Courier New" panose="02070309020205020404" pitchFamily="49" charset="0"/>
              </a:rPr>
              <a:t>                     </a:t>
            </a:r>
            <a:r>
              <a:rPr lang="en-US" sz="1700" dirty="0" smtClean="0">
                <a:latin typeface="Courier New" panose="02070309020205020404" pitchFamily="49" charset="0"/>
              </a:rPr>
              <a:t>50, 50</a:t>
            </a:r>
            <a:r>
              <a:rPr lang="en-US" sz="18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, </a:t>
            </a:r>
            <a:r>
              <a:rPr lang="en-US" sz="1800" dirty="0" smtClean="0">
                <a:latin typeface="Courier New" panose="02070309020205020404" pitchFamily="49" charset="0"/>
              </a:rPr>
              <a:t>"red")</a:t>
            </a:r>
            <a:endParaRPr lang="en-US" sz="1800" b="1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panel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err="1" smtClean="0">
                <a:latin typeface="Courier New" panose="02070309020205020404" pitchFamily="49" charset="0"/>
              </a:rPr>
              <a:t>DrawingPanel</a:t>
            </a:r>
            <a:r>
              <a:rPr lang="en-US" sz="1800" dirty="0" smtClean="0">
                <a:latin typeface="Courier New" panose="02070309020205020404" pitchFamily="49" charset="0"/>
              </a:rPr>
              <a:t>(250</a:t>
            </a:r>
            <a:r>
              <a:rPr lang="en-US" sz="1800" dirty="0">
                <a:latin typeface="Courier New" panose="02070309020205020404" pitchFamily="49" charset="0"/>
              </a:rPr>
              <a:t>, 220</a:t>
            </a:r>
            <a:r>
              <a:rPr lang="en-US" sz="1800" dirty="0" smtClean="0">
                <a:latin typeface="Courier New" panose="02070309020205020404" pitchFamily="49" charset="0"/>
              </a:rPr>
              <a:t>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b="1" dirty="0" smtClean="0">
                <a:latin typeface="Courier New" panose="02070309020205020404" pitchFamily="49" charset="0"/>
              </a:rPr>
              <a:t>for </a:t>
            </a:r>
            <a:r>
              <a:rPr lang="en-US" sz="1800" b="1" dirty="0" err="1" smtClean="0">
                <a:latin typeface="Courier New" panose="02070309020205020404" pitchFamily="49" charset="0"/>
              </a:rPr>
              <a:t>i</a:t>
            </a:r>
            <a:r>
              <a:rPr lang="en-US" sz="1800" b="1" dirty="0" smtClean="0">
                <a:latin typeface="Courier New" panose="02070309020205020404" pitchFamily="49" charset="0"/>
              </a:rPr>
              <a:t> in range(1, 11):</a:t>
            </a:r>
            <a:endParaRPr lang="en-US" sz="1800" b="1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err="1" smtClean="0">
                <a:latin typeface="Courier New" panose="02070309020205020404" pitchFamily="49" charset="0"/>
              </a:rPr>
              <a:t>panel.draw_oval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</a:rPr>
              <a:t>(</a:t>
            </a:r>
            <a:r>
              <a:rPr lang="en-US" sz="1700" dirty="0" smtClean="0">
                <a:latin typeface="Courier New" panose="02070309020205020404" pitchFamily="49" charset="0"/>
              </a:rPr>
              <a:t>30, 5, </a:t>
            </a:r>
            <a:r>
              <a:rPr lang="en-US" sz="17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20 </a:t>
            </a:r>
            <a:r>
              <a:rPr lang="en-US" sz="1700" b="1" dirty="0">
                <a:solidFill>
                  <a:srgbClr val="003399"/>
                </a:solidFill>
                <a:latin typeface="Courier New" panose="02070309020205020404" pitchFamily="49" charset="0"/>
              </a:rPr>
              <a:t>* </a:t>
            </a:r>
            <a:r>
              <a:rPr lang="en-US" sz="1700" b="1" dirty="0" err="1">
                <a:solidFill>
                  <a:srgbClr val="003399"/>
                </a:solidFill>
                <a:latin typeface="Courier New" panose="02070309020205020404" pitchFamily="49" charset="0"/>
              </a:rPr>
              <a:t>i</a:t>
            </a:r>
            <a:r>
              <a:rPr lang="en-US" sz="1700" dirty="0" smtClean="0">
                <a:latin typeface="Courier New" panose="02070309020205020404" pitchFamily="49" charset="0"/>
              </a:rPr>
              <a:t>, </a:t>
            </a:r>
            <a:r>
              <a:rPr lang="en-US" sz="18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20 * </a:t>
            </a:r>
            <a:r>
              <a:rPr lang="en-US" sz="1800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i</a:t>
            </a:r>
            <a:r>
              <a:rPr lang="en-US" sz="18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, </a:t>
            </a:r>
            <a:r>
              <a:rPr lang="en-US" sz="1800" dirty="0" smtClean="0">
                <a:latin typeface="Courier New" panose="02070309020205020404" pitchFamily="49" charset="0"/>
              </a:rPr>
              <a:t>"magenta")</a:t>
            </a:r>
            <a:endParaRPr lang="en-US" sz="1800" dirty="0" smtClean="0">
              <a:latin typeface="Courier New" panose="02070309020205020404" pitchFamily="49" charset="0"/>
            </a:endParaRPr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7091" y="2298161"/>
            <a:ext cx="1676400" cy="153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7091" y="4492895"/>
            <a:ext cx="16764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62790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Loops that begin at 0</a:t>
            </a:r>
          </a:p>
        </p:txBody>
      </p:sp>
      <p:sp>
        <p:nvSpPr>
          <p:cNvPr id="24579" name="AutoShape 3"/>
          <p:cNvSpPr>
            <a:spLocks noGrp="1" noChangeAspect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Beginning a loop at 0 and using </a:t>
            </a:r>
            <a:r>
              <a:rPr lang="en-US" dirty="0" smtClean="0">
                <a:latin typeface="Courier New" panose="02070309020205020404" pitchFamily="49" charset="0"/>
              </a:rPr>
              <a:t>&lt;</a:t>
            </a:r>
            <a:r>
              <a:rPr lang="en-US" dirty="0" smtClean="0"/>
              <a:t> can make coordinates easier to compute.</a:t>
            </a:r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Example:</a:t>
            </a:r>
          </a:p>
          <a:p>
            <a:pPr lvl="1" eaLnBrk="1" hangingPunct="1"/>
            <a:r>
              <a:rPr lang="en-US" dirty="0" smtClean="0"/>
              <a:t>Draw ten stacked rectangles starting at (20, 20), height 10, width starting at 100 and decreasing by 10 each time: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panel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err="1" smtClean="0">
                <a:latin typeface="Courier New" panose="02070309020205020404" pitchFamily="49" charset="0"/>
              </a:rPr>
              <a:t>DrawingPanel</a:t>
            </a:r>
            <a:r>
              <a:rPr lang="en-US" sz="1800" dirty="0" smtClean="0">
                <a:latin typeface="Courier New" panose="02070309020205020404" pitchFamily="49" charset="0"/>
              </a:rPr>
              <a:t>(160</a:t>
            </a:r>
            <a:r>
              <a:rPr lang="en-US" sz="1800" dirty="0">
                <a:latin typeface="Courier New" panose="02070309020205020404" pitchFamily="49" charset="0"/>
              </a:rPr>
              <a:t>, 160</a:t>
            </a:r>
            <a:r>
              <a:rPr lang="en-US" sz="1800" dirty="0" smtClean="0">
                <a:latin typeface="Courier New" panose="02070309020205020404" pitchFamily="49" charset="0"/>
              </a:rPr>
              <a:t>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for 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 in </a:t>
            </a:r>
            <a:r>
              <a:rPr lang="en-US" sz="1800" dirty="0" smtClean="0">
                <a:latin typeface="Courier New" panose="02070309020205020404" pitchFamily="49" charset="0"/>
              </a:rPr>
              <a:t>range(10</a:t>
            </a:r>
            <a:r>
              <a:rPr lang="en-US" sz="1800" dirty="0" smtClean="0">
                <a:latin typeface="Courier New" panose="02070309020205020404" pitchFamily="49" charset="0"/>
              </a:rPr>
              <a:t>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err="1" smtClean="0">
                <a:latin typeface="Courier New" panose="02070309020205020404" pitchFamily="49" charset="0"/>
              </a:rPr>
              <a:t>panel.draw_rect</a:t>
            </a:r>
            <a:r>
              <a:rPr lang="en-US" sz="1800" dirty="0" smtClean="0">
                <a:latin typeface="Courier New" panose="02070309020205020404" pitchFamily="49" charset="0"/>
              </a:rPr>
              <a:t>(20</a:t>
            </a:r>
            <a:r>
              <a:rPr lang="en-US" sz="1800" dirty="0">
                <a:latin typeface="Courier New" panose="02070309020205020404" pitchFamily="49" charset="0"/>
              </a:rPr>
              <a:t>, </a:t>
            </a:r>
            <a:r>
              <a:rPr lang="en-US" sz="1800" dirty="0" smtClean="0">
                <a:latin typeface="Courier New" panose="02070309020205020404" pitchFamily="49" charset="0"/>
              </a:rPr>
              <a:t>20 + 10 * 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, </a:t>
            </a:r>
            <a:r>
              <a:rPr lang="en-US" sz="1800" dirty="0" smtClean="0">
                <a:latin typeface="Courier New" panose="02070309020205020404" pitchFamily="49" charset="0"/>
              </a:rPr>
              <a:t>100 </a:t>
            </a:r>
            <a:r>
              <a:rPr lang="en-US" sz="1800" dirty="0" smtClean="0">
                <a:latin typeface="Courier New" panose="02070309020205020404" pitchFamily="49" charset="0"/>
              </a:rPr>
              <a:t>– 10 * 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, </a:t>
            </a:r>
            <a:r>
              <a:rPr lang="en-US" sz="1800" dirty="0" smtClean="0">
                <a:latin typeface="Courier New" panose="02070309020205020404" pitchFamily="49" charset="0"/>
              </a:rPr>
              <a:t>10</a:t>
            </a:r>
            <a:r>
              <a:rPr lang="en-US" sz="1800" dirty="0" smtClean="0">
                <a:latin typeface="Courier New" panose="02070309020205020404" pitchFamily="49" charset="0"/>
              </a:rPr>
              <a:t>) </a:t>
            </a:r>
            <a:endParaRPr lang="en-US" sz="1800" dirty="0">
              <a:latin typeface="Courier New" panose="02070309020205020404" pitchFamily="49" charset="0"/>
            </a:endParaRPr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3984" y="4242918"/>
            <a:ext cx="1581150" cy="220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27739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Drawing w/ loops questions</a:t>
            </a:r>
          </a:p>
        </p:txBody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panel = </a:t>
            </a:r>
            <a:r>
              <a:rPr lang="en-US" sz="1800" dirty="0" err="1">
                <a:latin typeface="Courier New" panose="02070309020205020404" pitchFamily="49" charset="0"/>
              </a:rPr>
              <a:t>DrawingPanel</a:t>
            </a:r>
            <a:r>
              <a:rPr lang="en-US" sz="1800" dirty="0">
                <a:latin typeface="Courier New" panose="02070309020205020404" pitchFamily="49" charset="0"/>
              </a:rPr>
              <a:t>(160, 160)</a:t>
            </a:r>
          </a:p>
          <a:p>
            <a:pPr lvl="1">
              <a:lnSpc>
                <a:spcPct val="80000"/>
              </a:lnSpc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for </a:t>
            </a:r>
            <a:r>
              <a:rPr lang="en-US" sz="1800" dirty="0" err="1">
                <a:latin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</a:rPr>
              <a:t> in range(0, 10):</a:t>
            </a:r>
          </a:p>
          <a:p>
            <a:pPr lvl="1">
              <a:lnSpc>
                <a:spcPct val="7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err="1" smtClean="0">
                <a:latin typeface="Courier New" panose="02070309020205020404" pitchFamily="49" charset="0"/>
              </a:rPr>
              <a:t>panel.draw_rectangle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</a:rPr>
              <a:t>(20, 20 + 10 * </a:t>
            </a:r>
            <a:r>
              <a:rPr lang="en-US" sz="1800" dirty="0" err="1">
                <a:latin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</a:rPr>
              <a:t>, </a:t>
            </a:r>
          </a:p>
          <a:p>
            <a:pPr lvl="1">
              <a:lnSpc>
                <a:spcPct val="7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                          </a:t>
            </a:r>
            <a:r>
              <a:rPr lang="en-US" sz="1800" dirty="0" smtClean="0">
                <a:latin typeface="Courier New" panose="02070309020205020404" pitchFamily="49" charset="0"/>
              </a:rPr>
              <a:t>100 </a:t>
            </a:r>
            <a:r>
              <a:rPr lang="en-US" sz="1800" dirty="0">
                <a:latin typeface="Courier New" panose="02070309020205020404" pitchFamily="49" charset="0"/>
              </a:rPr>
              <a:t>– 10 * </a:t>
            </a:r>
            <a:r>
              <a:rPr lang="en-US" sz="1800" dirty="0" err="1">
                <a:latin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</a:rPr>
              <a:t>, </a:t>
            </a:r>
            <a:r>
              <a:rPr lang="en-US" sz="1800" dirty="0" smtClean="0">
                <a:latin typeface="Courier New" panose="02070309020205020404" pitchFamily="49" charset="0"/>
              </a:rPr>
              <a:t>10</a:t>
            </a:r>
            <a:r>
              <a:rPr lang="en-US" sz="1800" dirty="0" smtClean="0">
                <a:latin typeface="Courier New" panose="02070309020205020404" pitchFamily="49" charset="0"/>
              </a:rPr>
              <a:t>) 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Write variations of the above </a:t>
            </a:r>
            <a:br>
              <a:rPr lang="en-US" dirty="0" smtClean="0"/>
            </a:br>
            <a:r>
              <a:rPr lang="en-US" dirty="0" smtClean="0"/>
              <a:t>program that draw the figures</a:t>
            </a:r>
            <a:br>
              <a:rPr lang="en-US" dirty="0" smtClean="0"/>
            </a:br>
            <a:r>
              <a:rPr lang="en-US" dirty="0" smtClean="0"/>
              <a:t>at right as output.</a:t>
            </a:r>
          </a:p>
          <a:p>
            <a:pPr eaLnBrk="1" hangingPunct="1"/>
            <a:endParaRPr lang="en-US" dirty="0" smtClean="0"/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267201"/>
            <a:ext cx="1581150" cy="220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1600" y="4267201"/>
            <a:ext cx="1581150" cy="220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1600" y="1676401"/>
            <a:ext cx="1581150" cy="220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64974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Drawing w/ loops answers</a:t>
            </a:r>
          </a:p>
        </p:txBody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/>
              <a:t>Solution #1:</a:t>
            </a:r>
          </a:p>
          <a:p>
            <a:pPr lvl="1">
              <a:lnSpc>
                <a:spcPct val="8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panel = </a:t>
            </a:r>
            <a:r>
              <a:rPr lang="en-US" sz="1800" dirty="0" err="1">
                <a:latin typeface="Courier New" panose="02070309020205020404" pitchFamily="49" charset="0"/>
              </a:rPr>
              <a:t>DrawingPanel</a:t>
            </a:r>
            <a:r>
              <a:rPr lang="en-US" sz="1800" dirty="0">
                <a:latin typeface="Courier New" panose="02070309020205020404" pitchFamily="49" charset="0"/>
              </a:rPr>
              <a:t>(160, 160</a:t>
            </a:r>
            <a:r>
              <a:rPr lang="en-US" sz="1800" dirty="0" smtClean="0">
                <a:latin typeface="Courier New" panose="02070309020205020404" pitchFamily="49" charset="0"/>
              </a:rPr>
              <a:t>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for </a:t>
            </a:r>
            <a:r>
              <a:rPr lang="en-US" sz="1800" dirty="0" err="1">
                <a:latin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</a:rPr>
              <a:t> in range(0, 10):</a:t>
            </a:r>
          </a:p>
          <a:p>
            <a:pPr lvl="1">
              <a:lnSpc>
                <a:spcPct val="7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err="1" smtClean="0">
                <a:latin typeface="Courier New" panose="02070309020205020404" pitchFamily="49" charset="0"/>
              </a:rPr>
              <a:t>panel.draw_rectangle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</a:rPr>
              <a:t>(</a:t>
            </a:r>
            <a:r>
              <a:rPr lang="en-US" sz="1800" dirty="0" smtClean="0">
                <a:latin typeface="Courier New" panose="02070309020205020404" pitchFamily="49" charset="0"/>
              </a:rPr>
              <a:t>20 + 10 * 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, </a:t>
            </a:r>
            <a:r>
              <a:rPr lang="en-US" sz="1800" dirty="0">
                <a:latin typeface="Courier New" panose="02070309020205020404" pitchFamily="49" charset="0"/>
              </a:rPr>
              <a:t>20 + 10 * </a:t>
            </a:r>
            <a:r>
              <a:rPr lang="en-US" sz="1800" dirty="0" err="1">
                <a:latin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</a:rPr>
              <a:t>, </a:t>
            </a:r>
            <a:endParaRPr lang="en-US" sz="1800" dirty="0" smtClean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                     100 - 10 * 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, </a:t>
            </a:r>
            <a:r>
              <a:rPr lang="en-US" sz="1800" dirty="0" smtClean="0">
                <a:latin typeface="Courier New" panose="02070309020205020404" pitchFamily="49" charset="0"/>
              </a:rPr>
              <a:t>10</a:t>
            </a:r>
            <a:r>
              <a:rPr lang="en-US" sz="1800" dirty="0" smtClean="0">
                <a:latin typeface="Courier New" panose="02070309020205020404" pitchFamily="49" charset="0"/>
              </a:rPr>
              <a:t>) 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marL="457200" lvl="1" indent="0" eaLnBrk="1" hangingPunct="1"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Solution #2:</a:t>
            </a:r>
          </a:p>
          <a:p>
            <a:pPr lvl="1">
              <a:lnSpc>
                <a:spcPct val="8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panel = </a:t>
            </a:r>
            <a:r>
              <a:rPr lang="en-US" sz="1800" dirty="0" err="1">
                <a:latin typeface="Courier New" panose="02070309020205020404" pitchFamily="49" charset="0"/>
              </a:rPr>
              <a:t>DrawingPanel</a:t>
            </a:r>
            <a:r>
              <a:rPr lang="en-US" sz="1800" dirty="0">
                <a:latin typeface="Courier New" panose="02070309020205020404" pitchFamily="49" charset="0"/>
              </a:rPr>
              <a:t>(160, 160)</a:t>
            </a:r>
          </a:p>
          <a:p>
            <a:pPr lvl="1">
              <a:lnSpc>
                <a:spcPct val="80000"/>
              </a:lnSpc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for </a:t>
            </a:r>
            <a:r>
              <a:rPr lang="en-US" sz="1800" dirty="0" err="1">
                <a:latin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</a:rPr>
              <a:t> in range(0, 10):</a:t>
            </a:r>
          </a:p>
          <a:p>
            <a:pPr lvl="1">
              <a:lnSpc>
                <a:spcPct val="8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err="1" smtClean="0">
                <a:latin typeface="Courier New" panose="02070309020205020404" pitchFamily="49" charset="0"/>
              </a:rPr>
              <a:t>panel.draw_rect</a:t>
            </a:r>
            <a:r>
              <a:rPr lang="en-US" sz="1800" dirty="0" smtClean="0">
                <a:latin typeface="Courier New" panose="02070309020205020404" pitchFamily="49" charset="0"/>
              </a:rPr>
              <a:t>(</a:t>
            </a:r>
            <a:r>
              <a:rPr lang="en-US" sz="1800" b="1" dirty="0">
                <a:latin typeface="Courier New" panose="02070309020205020404" pitchFamily="49" charset="0"/>
              </a:rPr>
              <a:t>110 - 10 * </a:t>
            </a:r>
            <a:r>
              <a:rPr lang="en-US" sz="1800" b="1" dirty="0" err="1">
                <a:latin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</a:rPr>
              <a:t>, 20 + 10 * </a:t>
            </a:r>
            <a:r>
              <a:rPr lang="en-US" sz="1800" dirty="0" err="1">
                <a:latin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</a:rPr>
              <a:t>,</a:t>
            </a:r>
          </a:p>
          <a:p>
            <a:pPr lvl="1">
              <a:lnSpc>
                <a:spcPct val="8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               </a:t>
            </a:r>
            <a:r>
              <a:rPr lang="en-US" sz="1800" dirty="0" smtClean="0">
                <a:latin typeface="Courier New" panose="02070309020205020404" pitchFamily="49" charset="0"/>
              </a:rPr>
              <a:t>     </a:t>
            </a:r>
            <a:r>
              <a:rPr lang="en-US" sz="1800" b="1" dirty="0" smtClean="0">
                <a:latin typeface="Courier New" panose="02070309020205020404" pitchFamily="49" charset="0"/>
              </a:rPr>
              <a:t>10 </a:t>
            </a:r>
            <a:r>
              <a:rPr lang="en-US" sz="1800" b="1" dirty="0">
                <a:latin typeface="Courier New" panose="02070309020205020404" pitchFamily="49" charset="0"/>
              </a:rPr>
              <a:t>+ 10 * </a:t>
            </a:r>
            <a:r>
              <a:rPr lang="en-US" sz="1800" b="1" dirty="0" err="1">
                <a:latin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</a:rPr>
              <a:t>, 10) </a:t>
            </a:r>
            <a:endParaRPr lang="en-US" sz="1800" dirty="0">
              <a:latin typeface="Courier New" panose="02070309020205020404" pitchFamily="49" charset="0"/>
            </a:endParaRPr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6868" y="1690688"/>
            <a:ext cx="1581150" cy="2201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6868" y="4110037"/>
            <a:ext cx="1581150" cy="220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48572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Drawing with functions</a:t>
            </a:r>
          </a:p>
        </p:txBody>
      </p:sp>
      <p:sp>
        <p:nvSpPr>
          <p:cNvPr id="27651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88925" indent="-288925">
              <a:lnSpc>
                <a:spcPct val="80000"/>
              </a:lnSpc>
            </a:pPr>
            <a:r>
              <a:rPr lang="en-US" dirty="0" smtClean="0"/>
              <a:t>To draw in multiple functions, you must pass </a:t>
            </a:r>
            <a:r>
              <a:rPr lang="en-US" dirty="0" err="1" smtClean="0">
                <a:latin typeface="Courier New" panose="02070309020205020404" pitchFamily="49" charset="0"/>
              </a:rPr>
              <a:t>DrawingPanel</a:t>
            </a:r>
            <a:r>
              <a:rPr lang="en-US" dirty="0" smtClean="0"/>
              <a:t>.</a:t>
            </a:r>
          </a:p>
          <a:p>
            <a:pPr marL="288925" indent="-288925">
              <a:lnSpc>
                <a:spcPct val="80000"/>
              </a:lnSpc>
              <a:buNone/>
            </a:pPr>
            <a:endParaRPr lang="en-US" sz="1500" dirty="0">
              <a:latin typeface="Courier New" panose="02070309020205020404" pitchFamily="49" charset="0"/>
            </a:endParaRPr>
          </a:p>
          <a:p>
            <a:pPr marL="288925" indent="-288925">
              <a:lnSpc>
                <a:spcPct val="70000"/>
              </a:lnSpc>
              <a:buNone/>
            </a:pPr>
            <a:r>
              <a:rPr lang="en-US" sz="1500" dirty="0" err="1">
                <a:latin typeface="Courier New" panose="02070309020205020404" pitchFamily="49" charset="0"/>
              </a:rPr>
              <a:t>d</a:t>
            </a:r>
            <a:r>
              <a:rPr lang="en-US" sz="1500" dirty="0" err="1" smtClean="0">
                <a:latin typeface="Courier New" panose="02070309020205020404" pitchFamily="49" charset="0"/>
              </a:rPr>
              <a:t>ef</a:t>
            </a:r>
            <a:r>
              <a:rPr lang="en-US" sz="1500" dirty="0" smtClean="0">
                <a:latin typeface="Courier New" panose="02070309020205020404" pitchFamily="49" charset="0"/>
              </a:rPr>
              <a:t> </a:t>
            </a:r>
            <a:r>
              <a:rPr lang="en-US" sz="1500" dirty="0">
                <a:latin typeface="Courier New" panose="02070309020205020404" pitchFamily="49" charset="0"/>
              </a:rPr>
              <a:t>m</a:t>
            </a:r>
            <a:r>
              <a:rPr lang="en-US" sz="1500" dirty="0" smtClean="0">
                <a:latin typeface="Courier New" panose="02070309020205020404" pitchFamily="49" charset="0"/>
              </a:rPr>
              <a:t>ain():</a:t>
            </a:r>
            <a:endParaRPr lang="en-US" sz="1500" dirty="0">
              <a:latin typeface="Courier New" panose="02070309020205020404" pitchFamily="49" charset="0"/>
            </a:endParaRPr>
          </a:p>
          <a:p>
            <a:pPr marL="288925" indent="-288925">
              <a:lnSpc>
                <a:spcPct val="70000"/>
              </a:lnSpc>
              <a:buNone/>
            </a:pPr>
            <a:r>
              <a:rPr lang="en-US" sz="1500" dirty="0">
                <a:latin typeface="Courier New" panose="02070309020205020404" pitchFamily="49" charset="0"/>
              </a:rPr>
              <a:t>    </a:t>
            </a:r>
            <a:r>
              <a:rPr lang="en-US" sz="1500" dirty="0" smtClean="0">
                <a:latin typeface="Courier New" panose="02070309020205020404" pitchFamily="49" charset="0"/>
              </a:rPr>
              <a:t>panel = </a:t>
            </a:r>
            <a:r>
              <a:rPr lang="en-US" sz="1500" dirty="0" err="1">
                <a:latin typeface="Courier New" panose="02070309020205020404" pitchFamily="49" charset="0"/>
              </a:rPr>
              <a:t>DrawingPanel</a:t>
            </a:r>
            <a:r>
              <a:rPr lang="en-US" sz="1500" dirty="0">
                <a:latin typeface="Courier New" panose="02070309020205020404" pitchFamily="49" charset="0"/>
              </a:rPr>
              <a:t>(200, </a:t>
            </a:r>
            <a:r>
              <a:rPr lang="en-US" sz="1500" dirty="0" smtClean="0">
                <a:latin typeface="Courier New" panose="02070309020205020404" pitchFamily="49" charset="0"/>
              </a:rPr>
              <a:t>100, </a:t>
            </a:r>
            <a:r>
              <a:rPr lang="en-US" sz="1500" dirty="0" smtClean="0">
                <a:latin typeface="Courier New" panose="02070309020205020404" pitchFamily="49" charset="0"/>
              </a:rPr>
              <a:t>background="light gray")</a:t>
            </a:r>
            <a:endParaRPr lang="en-US" sz="1500" dirty="0">
              <a:latin typeface="Courier New" panose="02070309020205020404" pitchFamily="49" charset="0"/>
            </a:endParaRPr>
          </a:p>
          <a:p>
            <a:pPr marL="288925" indent="-288925">
              <a:lnSpc>
                <a:spcPct val="70000"/>
              </a:lnSpc>
              <a:buNone/>
            </a:pPr>
            <a:r>
              <a:rPr lang="en-US" sz="1500" b="1" dirty="0" smtClean="0">
                <a:latin typeface="Courier New" panose="02070309020205020404" pitchFamily="49" charset="0"/>
              </a:rPr>
              <a:t>    </a:t>
            </a:r>
            <a:r>
              <a:rPr lang="en-US" sz="1500" b="1" dirty="0" err="1" smtClean="0">
                <a:latin typeface="Courier New" panose="02070309020205020404" pitchFamily="49" charset="0"/>
              </a:rPr>
              <a:t>draw_car</a:t>
            </a:r>
            <a:r>
              <a:rPr lang="en-US" sz="1500" b="1" dirty="0" smtClean="0">
                <a:latin typeface="Courier New" panose="02070309020205020404" pitchFamily="49" charset="0"/>
              </a:rPr>
              <a:t>(panel</a:t>
            </a:r>
            <a:r>
              <a:rPr lang="en-US" sz="1500" b="1" dirty="0" smtClean="0">
                <a:latin typeface="Courier New" panose="02070309020205020404" pitchFamily="49" charset="0"/>
              </a:rPr>
              <a:t>)</a:t>
            </a:r>
            <a:endParaRPr lang="en-US" sz="1500" b="1" dirty="0">
              <a:latin typeface="Courier New" panose="02070309020205020404" pitchFamily="49" charset="0"/>
            </a:endParaRPr>
          </a:p>
          <a:p>
            <a:pPr marL="288925" indent="-288925">
              <a:lnSpc>
                <a:spcPct val="70000"/>
              </a:lnSpc>
              <a:buNone/>
            </a:pPr>
            <a:r>
              <a:rPr lang="en-US" sz="1500" dirty="0">
                <a:latin typeface="Courier New" panose="02070309020205020404" pitchFamily="49" charset="0"/>
              </a:rPr>
              <a:t>    </a:t>
            </a:r>
            <a:endParaRPr lang="en-US" sz="700" dirty="0">
              <a:latin typeface="Courier New" panose="02070309020205020404" pitchFamily="49" charset="0"/>
            </a:endParaRPr>
          </a:p>
          <a:p>
            <a:pPr marL="288925" indent="-288925">
              <a:lnSpc>
                <a:spcPct val="70000"/>
              </a:lnSpc>
              <a:buNone/>
            </a:pPr>
            <a:r>
              <a:rPr lang="en-US" sz="1500" b="1" dirty="0" err="1" smtClean="0">
                <a:latin typeface="Courier New" panose="02070309020205020404" pitchFamily="49" charset="0"/>
              </a:rPr>
              <a:t>def</a:t>
            </a:r>
            <a:r>
              <a:rPr lang="en-US" sz="1500" b="1" dirty="0" smtClean="0">
                <a:latin typeface="Courier New" panose="02070309020205020404" pitchFamily="49" charset="0"/>
              </a:rPr>
              <a:t> </a:t>
            </a:r>
            <a:r>
              <a:rPr lang="en-US" sz="1500" b="1" dirty="0" err="1" smtClean="0">
                <a:latin typeface="Courier New" panose="02070309020205020404" pitchFamily="49" charset="0"/>
              </a:rPr>
              <a:t>draw_car</a:t>
            </a:r>
            <a:r>
              <a:rPr lang="en-US" sz="1500" b="1" dirty="0" smtClean="0">
                <a:latin typeface="Courier New" panose="02070309020205020404" pitchFamily="49" charset="0"/>
              </a:rPr>
              <a:t>(p):</a:t>
            </a:r>
            <a:endParaRPr lang="en-US" sz="1500" b="1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buNone/>
            </a:pPr>
            <a:r>
              <a:rPr lang="en-US" sz="1500" dirty="0">
                <a:latin typeface="Courier New" panose="02070309020205020404" pitchFamily="49" charset="0"/>
              </a:rPr>
              <a:t>    </a:t>
            </a:r>
            <a:r>
              <a:rPr lang="en-US" sz="1600" dirty="0" err="1" smtClean="0">
                <a:latin typeface="Courier New" panose="02070309020205020404" pitchFamily="49" charset="0"/>
              </a:rPr>
              <a:t>p.fill_rect</a:t>
            </a:r>
            <a:r>
              <a:rPr lang="en-US" sz="1600" dirty="0" smtClean="0">
                <a:latin typeface="Courier New" panose="02070309020205020404" pitchFamily="49" charset="0"/>
              </a:rPr>
              <a:t>(10</a:t>
            </a:r>
            <a:r>
              <a:rPr lang="en-US" sz="1600" dirty="0">
                <a:latin typeface="Courier New" panose="02070309020205020404" pitchFamily="49" charset="0"/>
              </a:rPr>
              <a:t>, 30, </a:t>
            </a:r>
            <a:r>
              <a:rPr lang="en-US" sz="1600" dirty="0" smtClean="0">
                <a:latin typeface="Courier New" panose="02070309020205020404" pitchFamily="49" charset="0"/>
              </a:rPr>
              <a:t>100</a:t>
            </a:r>
            <a:r>
              <a:rPr lang="en-US" sz="1600" dirty="0">
                <a:latin typeface="Courier New" panose="02070309020205020404" pitchFamily="49" charset="0"/>
              </a:rPr>
              <a:t>, </a:t>
            </a:r>
            <a:r>
              <a:rPr lang="en-US" sz="1600" dirty="0" smtClean="0">
                <a:latin typeface="Courier New" panose="02070309020205020404" pitchFamily="49" charset="0"/>
              </a:rPr>
              <a:t>50</a:t>
            </a:r>
            <a:r>
              <a:rPr lang="en-US" sz="1600" dirty="0">
                <a:latin typeface="Courier New" panose="02070309020205020404" pitchFamily="49" charset="0"/>
              </a:rPr>
              <a:t>, </a:t>
            </a:r>
            <a:r>
              <a:rPr lang="en-US" sz="1600" dirty="0" smtClean="0">
                <a:latin typeface="Courier New" panose="02070309020205020404" pitchFamily="49" charset="0"/>
              </a:rPr>
              <a:t>"black</a:t>
            </a:r>
            <a:r>
              <a:rPr lang="en-US" sz="1600" dirty="0">
                <a:latin typeface="Courier New" panose="02070309020205020404" pitchFamily="49" charset="0"/>
              </a:rPr>
              <a:t>")</a:t>
            </a:r>
          </a:p>
          <a:p>
            <a:pPr>
              <a:lnSpc>
                <a:spcPct val="70000"/>
              </a:lnSpc>
              <a:buNone/>
            </a:pPr>
            <a:r>
              <a:rPr lang="en-US" sz="600" dirty="0">
                <a:latin typeface="Courier New" panose="02070309020205020404" pitchFamily="49" charset="0"/>
              </a:rPr>
              <a:t>      </a:t>
            </a:r>
          </a:p>
          <a:p>
            <a:pPr>
              <a:lnSpc>
                <a:spcPct val="7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err="1" smtClean="0">
                <a:latin typeface="Courier New" panose="02070309020205020404" pitchFamily="49" charset="0"/>
              </a:rPr>
              <a:t>p.fill_oval</a:t>
            </a:r>
            <a:r>
              <a:rPr lang="en-US" sz="1600" dirty="0" smtClean="0">
                <a:latin typeface="Courier New" panose="02070309020205020404" pitchFamily="49" charset="0"/>
              </a:rPr>
              <a:t>(20</a:t>
            </a:r>
            <a:r>
              <a:rPr lang="en-US" sz="1600" dirty="0">
                <a:latin typeface="Courier New" panose="02070309020205020404" pitchFamily="49" charset="0"/>
              </a:rPr>
              <a:t>, 70, </a:t>
            </a:r>
            <a:r>
              <a:rPr lang="en-US" sz="1600" dirty="0" smtClean="0">
                <a:latin typeface="Courier New" panose="02070309020205020404" pitchFamily="49" charset="0"/>
              </a:rPr>
              <a:t>20</a:t>
            </a:r>
            <a:r>
              <a:rPr lang="en-US" sz="1600" dirty="0">
                <a:latin typeface="Courier New" panose="02070309020205020404" pitchFamily="49" charset="0"/>
              </a:rPr>
              <a:t>, </a:t>
            </a:r>
            <a:r>
              <a:rPr lang="en-US" sz="1600" dirty="0" smtClean="0">
                <a:latin typeface="Courier New" panose="02070309020205020404" pitchFamily="49" charset="0"/>
              </a:rPr>
              <a:t>20</a:t>
            </a:r>
            <a:r>
              <a:rPr lang="en-US" sz="1600" dirty="0">
                <a:latin typeface="Courier New" panose="02070309020205020404" pitchFamily="49" charset="0"/>
              </a:rPr>
              <a:t>, </a:t>
            </a:r>
            <a:r>
              <a:rPr lang="en-US" sz="1600" dirty="0" smtClean="0">
                <a:latin typeface="Courier New" panose="02070309020205020404" pitchFamily="49" charset="0"/>
              </a:rPr>
              <a:t>"red")</a:t>
            </a: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err="1" smtClean="0">
                <a:latin typeface="Courier New" panose="02070309020205020404" pitchFamily="49" charset="0"/>
              </a:rPr>
              <a:t>p.fill_oval</a:t>
            </a:r>
            <a:r>
              <a:rPr lang="en-US" sz="1600" dirty="0" smtClean="0">
                <a:latin typeface="Courier New" panose="02070309020205020404" pitchFamily="49" charset="0"/>
              </a:rPr>
              <a:t>(80</a:t>
            </a:r>
            <a:r>
              <a:rPr lang="en-US" sz="1600" dirty="0">
                <a:latin typeface="Courier New" panose="02070309020205020404" pitchFamily="49" charset="0"/>
              </a:rPr>
              <a:t>, 70, </a:t>
            </a:r>
            <a:r>
              <a:rPr lang="en-US" sz="1600" dirty="0">
                <a:latin typeface="Courier New" panose="02070309020205020404" pitchFamily="49" charset="0"/>
              </a:rPr>
              <a:t>2</a:t>
            </a:r>
            <a:r>
              <a:rPr lang="en-US" sz="1600" dirty="0" smtClean="0">
                <a:latin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</a:rPr>
              <a:t>, </a:t>
            </a:r>
            <a:r>
              <a:rPr lang="en-US" sz="1600" dirty="0" smtClean="0">
                <a:latin typeface="Courier New" panose="02070309020205020404" pitchFamily="49" charset="0"/>
              </a:rPr>
              <a:t>20</a:t>
            </a:r>
            <a:r>
              <a:rPr lang="en-US" sz="1600" dirty="0">
                <a:latin typeface="Courier New" panose="02070309020205020404" pitchFamily="49" charset="0"/>
              </a:rPr>
              <a:t>, </a:t>
            </a:r>
            <a:r>
              <a:rPr lang="en-US" sz="1600" dirty="0" smtClean="0">
                <a:latin typeface="Courier New" panose="02070309020205020404" pitchFamily="49" charset="0"/>
              </a:rPr>
              <a:t>"red")</a:t>
            </a: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buNone/>
            </a:pPr>
            <a:r>
              <a:rPr lang="en-US" sz="600" dirty="0">
                <a:latin typeface="Courier New" panose="02070309020205020404" pitchFamily="49" charset="0"/>
              </a:rPr>
              <a:t>        </a:t>
            </a:r>
          </a:p>
          <a:p>
            <a:pPr>
              <a:lnSpc>
                <a:spcPct val="7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err="1" smtClean="0">
                <a:latin typeface="Courier New" panose="02070309020205020404" pitchFamily="49" charset="0"/>
              </a:rPr>
              <a:t>p.fill_rect</a:t>
            </a:r>
            <a:r>
              <a:rPr lang="en-US" sz="1600" dirty="0" smtClean="0">
                <a:latin typeface="Courier New" panose="02070309020205020404" pitchFamily="49" charset="0"/>
              </a:rPr>
              <a:t>(80</a:t>
            </a:r>
            <a:r>
              <a:rPr lang="en-US" sz="1600" dirty="0">
                <a:latin typeface="Courier New" panose="02070309020205020404" pitchFamily="49" charset="0"/>
              </a:rPr>
              <a:t>, 40, </a:t>
            </a:r>
            <a:r>
              <a:rPr lang="en-US" sz="1600" dirty="0">
                <a:latin typeface="Courier New" panose="02070309020205020404" pitchFamily="49" charset="0"/>
              </a:rPr>
              <a:t>3</a:t>
            </a:r>
            <a:r>
              <a:rPr lang="en-US" sz="1600" dirty="0" smtClean="0">
                <a:latin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</a:rPr>
              <a:t>, </a:t>
            </a:r>
            <a:r>
              <a:rPr lang="en-US" sz="1600" dirty="0" smtClean="0">
                <a:latin typeface="Courier New" panose="02070309020205020404" pitchFamily="49" charset="0"/>
              </a:rPr>
              <a:t>20</a:t>
            </a:r>
            <a:r>
              <a:rPr lang="en-US" sz="1600" dirty="0">
                <a:latin typeface="Courier New" panose="02070309020205020404" pitchFamily="49" charset="0"/>
              </a:rPr>
              <a:t>, </a:t>
            </a:r>
            <a:r>
              <a:rPr lang="en-US" sz="1600" dirty="0" smtClean="0">
                <a:latin typeface="Courier New" panose="02070309020205020404" pitchFamily="49" charset="0"/>
              </a:rPr>
              <a:t>"cyan")</a:t>
            </a:r>
            <a:endParaRPr lang="en-US" sz="1500" dirty="0">
              <a:latin typeface="Courier New" panose="02070309020205020404" pitchFamily="49" charset="0"/>
            </a:endParaRPr>
          </a:p>
        </p:txBody>
      </p:sp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8950" y="4124011"/>
            <a:ext cx="1974850" cy="163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97173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Pseudo-Randomness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Computers generate numbers in a predictable way using a mathematical formula</a:t>
            </a:r>
          </a:p>
          <a:p>
            <a:endParaRPr lang="en-US" smtClean="0"/>
          </a:p>
          <a:p>
            <a:r>
              <a:rPr lang="en-US" smtClean="0"/>
              <a:t>Parameters may include current time, mouse position</a:t>
            </a:r>
          </a:p>
          <a:p>
            <a:pPr lvl="1"/>
            <a:r>
              <a:rPr lang="en-US" smtClean="0"/>
              <a:t>In practice, hard to predict or replicate</a:t>
            </a:r>
          </a:p>
          <a:p>
            <a:pPr lvl="1"/>
            <a:endParaRPr lang="en-US" smtClean="0"/>
          </a:p>
          <a:p>
            <a:r>
              <a:rPr lang="en-US" smtClean="0"/>
              <a:t>True randomness uses natural processes</a:t>
            </a:r>
          </a:p>
          <a:p>
            <a:pPr lvl="1"/>
            <a:r>
              <a:rPr lang="en-US" smtClean="0"/>
              <a:t>Atmospheric noise (</a:t>
            </a:r>
            <a:r>
              <a:rPr lang="en-US" smtClean="0">
                <a:hlinkClick r:id="rId2"/>
              </a:rPr>
              <a:t>http://www.random.org/</a:t>
            </a:r>
            <a:r>
              <a:rPr lang="en-US" smtClean="0"/>
              <a:t>)</a:t>
            </a:r>
          </a:p>
          <a:p>
            <a:pPr lvl="1"/>
            <a:r>
              <a:rPr lang="en-US" smtClean="0"/>
              <a:t>Lava lamps (patent #5732138)</a:t>
            </a:r>
          </a:p>
          <a:p>
            <a:pPr lvl="1"/>
            <a:r>
              <a:rPr lang="en-US" smtClean="0"/>
              <a:t>Radioactive decay</a:t>
            </a:r>
          </a:p>
        </p:txBody>
      </p:sp>
    </p:spTree>
    <p:extLst>
      <p:ext uri="{BB962C8B-B14F-4D97-AF65-F5344CB8AC3E}">
        <p14:creationId xmlns:p14="http://schemas.microsoft.com/office/powerpoint/2010/main" val="342220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ourier New" panose="02070309020205020404" pitchFamily="49" charset="0"/>
              </a:rPr>
              <a:t>Random</a:t>
            </a:r>
            <a:r>
              <a:rPr lang="en-US" dirty="0" smtClean="0"/>
              <a:t> </a:t>
            </a:r>
          </a:p>
        </p:txBody>
      </p:sp>
      <p:sp>
        <p:nvSpPr>
          <p:cNvPr id="17411" name="Rectangle 3"/>
          <p:cNvSpPr>
            <a:spLocks noGrp="1"/>
          </p:cNvSpPr>
          <p:nvPr>
            <p:ph type="body" idx="4294967295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/>
              <a:t> </a:t>
            </a:r>
            <a:r>
              <a:rPr lang="en-US" dirty="0">
                <a:latin typeface="Courier New" panose="02070309020205020404" pitchFamily="49" charset="0"/>
              </a:rPr>
              <a:t>r</a:t>
            </a:r>
            <a:r>
              <a:rPr lang="en-US" dirty="0" smtClean="0">
                <a:latin typeface="Courier New" panose="02070309020205020404" pitchFamily="49" charset="0"/>
              </a:rPr>
              <a:t>andom</a:t>
            </a:r>
            <a:r>
              <a:rPr lang="en-US" dirty="0" smtClean="0"/>
              <a:t> </a:t>
            </a:r>
            <a:r>
              <a:rPr lang="en-US" dirty="0" smtClean="0"/>
              <a:t>generates </a:t>
            </a:r>
            <a:r>
              <a:rPr lang="en-US" dirty="0" smtClean="0"/>
              <a:t>pseudo-random numbers.</a:t>
            </a:r>
          </a:p>
          <a:p>
            <a:pPr lvl="1" eaLnBrk="1" hangingPunct="1"/>
            <a:r>
              <a:rPr lang="en-US" dirty="0" smtClean="0">
                <a:latin typeface="Courier New" panose="02070309020205020404" pitchFamily="49" charset="0"/>
              </a:rPr>
              <a:t>random</a:t>
            </a:r>
            <a:r>
              <a:rPr lang="en-US" dirty="0" smtClean="0"/>
              <a:t> can be accessed by including the following statement:</a:t>
            </a:r>
            <a:endParaRPr lang="en-US" dirty="0" smtClean="0"/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</a:rPr>
              <a:t>import random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Example:</a:t>
            </a:r>
            <a:endParaRPr lang="en-US" sz="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</a:rPr>
              <a:t>import random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</a:rPr>
              <a:t>random_number</a:t>
            </a:r>
            <a:r>
              <a:rPr lang="en-US" dirty="0" smtClean="0">
                <a:latin typeface="Courier New" panose="02070309020205020404" pitchFamily="49" charset="0"/>
              </a:rPr>
              <a:t> = </a:t>
            </a:r>
            <a:r>
              <a:rPr lang="en-US" b="1" dirty="0" err="1" smtClean="0">
                <a:latin typeface="Courier New" panose="02070309020205020404" pitchFamily="49" charset="0"/>
              </a:rPr>
              <a:t>random.randint</a:t>
            </a:r>
            <a:r>
              <a:rPr lang="en-US" b="1" dirty="0" smtClean="0">
                <a:latin typeface="Courier New" panose="02070309020205020404" pitchFamily="49" charset="0"/>
              </a:rPr>
              <a:t>(1</a:t>
            </a:r>
            <a:r>
              <a:rPr lang="en-US" b="1" dirty="0" smtClean="0">
                <a:latin typeface="Courier New" panose="02070309020205020404" pitchFamily="49" charset="0"/>
              </a:rPr>
              <a:t>, 10)</a:t>
            </a:r>
            <a:r>
              <a:rPr lang="en-US" dirty="0" smtClean="0">
                <a:latin typeface="Courier New" panose="02070309020205020404" pitchFamily="49" charset="0"/>
              </a:rPr>
              <a:t>   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1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-9</a:t>
            </a:r>
          </a:p>
        </p:txBody>
      </p:sp>
      <p:graphicFrame>
        <p:nvGraphicFramePr>
          <p:cNvPr id="18453" name="Group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3437956"/>
              </p:ext>
            </p:extLst>
          </p:nvPr>
        </p:nvGraphicFramePr>
        <p:xfrm>
          <a:off x="1163097" y="3048838"/>
          <a:ext cx="10190703" cy="1756097"/>
        </p:xfrm>
        <a:graphic>
          <a:graphicData uri="http://schemas.openxmlformats.org/drawingml/2006/table">
            <a:tbl>
              <a:tblPr/>
              <a:tblGrid>
                <a:gridCol w="3759759"/>
                <a:gridCol w="6430944"/>
              </a:tblGrid>
              <a:tr h="3659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Method name</a:t>
                      </a:r>
                    </a:p>
                  </a:txBody>
                  <a:tcPr marT="45738" marB="457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Description</a:t>
                      </a:r>
                    </a:p>
                  </a:txBody>
                  <a:tcPr marT="45738" marB="457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8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random.random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()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T="45738" marB="457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returns a random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float in the range [0, </a:t>
                      </a: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1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in other words, 0 inclusive to </a:t>
                      </a: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1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exclusive</a:t>
                      </a:r>
                      <a:endParaRPr kumimoji="0" lang="en-US" sz="18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T="45738" marB="457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52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random.randint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(</a:t>
                      </a: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min</a:t>
                      </a: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, max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)</a:t>
                      </a:r>
                    </a:p>
                  </a:txBody>
                  <a:tcPr marT="45738" marB="457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returns a random integer in the range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[min, </a:t>
                      </a: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max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in other words,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min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to </a:t>
                      </a: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max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-1 inclusive</a:t>
                      </a:r>
                      <a:endParaRPr kumimoji="0" lang="en-US" sz="18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T="45738" marB="457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44530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Multiple parameters</a:t>
            </a:r>
          </a:p>
        </p:txBody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>
          <a:xfrm>
            <a:off x="1752600" y="1371600"/>
            <a:ext cx="9067800" cy="5181600"/>
          </a:xfrm>
        </p:spPr>
        <p:txBody>
          <a:bodyPr/>
          <a:lstStyle/>
          <a:p>
            <a:pPr eaLnBrk="1" hangingPunct="1"/>
            <a:r>
              <a:rPr lang="en-US" dirty="0" smtClean="0"/>
              <a:t>A </a:t>
            </a:r>
            <a:r>
              <a:rPr lang="en-US" dirty="0" smtClean="0"/>
              <a:t>function can </a:t>
            </a:r>
            <a:r>
              <a:rPr lang="en-US" dirty="0" smtClean="0"/>
              <a:t>accept multiple parameters. (separate by </a:t>
            </a:r>
            <a:r>
              <a:rPr lang="en-US" dirty="0" smtClean="0">
                <a:latin typeface="Courier New" panose="02070309020205020404" pitchFamily="49" charset="0"/>
              </a:rPr>
              <a:t>,</a:t>
            </a:r>
            <a:r>
              <a:rPr lang="en-US" dirty="0" smtClean="0"/>
              <a:t> )</a:t>
            </a:r>
          </a:p>
          <a:p>
            <a:pPr lvl="1" eaLnBrk="1" hangingPunct="1"/>
            <a:r>
              <a:rPr lang="en-US" dirty="0" smtClean="0"/>
              <a:t>When calling it, you must pass values for each parameter.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Declaration:</a:t>
            </a:r>
            <a:endParaRPr 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110000"/>
              </a:lnSpc>
              <a:buFont typeface="Wingdings 2" panose="05020102010507070707" pitchFamily="18" charset="2"/>
              <a:buNone/>
            </a:pPr>
            <a:r>
              <a:rPr lang="en-US" sz="1600" dirty="0" err="1" smtClean="0">
                <a:latin typeface="Courier New" panose="02070309020205020404" pitchFamily="49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</a:rPr>
              <a:t> </a:t>
            </a:r>
            <a:r>
              <a:rPr lang="en-US" sz="1600" b="1" i="1" dirty="0"/>
              <a:t>&lt;name</a:t>
            </a:r>
            <a:r>
              <a:rPr lang="en-US" sz="1600" b="1" i="1" dirty="0" smtClean="0"/>
              <a:t>&gt;</a:t>
            </a:r>
            <a:r>
              <a:rPr lang="en-US" sz="1600" dirty="0" smtClean="0">
                <a:latin typeface="Courier New" panose="02070309020205020404" pitchFamily="49" charset="0"/>
              </a:rPr>
              <a:t>(</a:t>
            </a:r>
            <a:r>
              <a:rPr lang="en-US" sz="1600" b="1" i="1" dirty="0" smtClean="0">
                <a:solidFill>
                  <a:srgbClr val="003399"/>
                </a:solidFill>
              </a:rPr>
              <a:t>&lt;</a:t>
            </a:r>
            <a:r>
              <a:rPr lang="en-US" sz="1600" b="1" i="1" dirty="0">
                <a:solidFill>
                  <a:srgbClr val="003399"/>
                </a:solidFill>
              </a:rPr>
              <a:t>name&gt;</a:t>
            </a:r>
            <a:r>
              <a:rPr lang="en-US" sz="1600" dirty="0">
                <a:latin typeface="Courier New" panose="02070309020205020404" pitchFamily="49" charset="0"/>
              </a:rPr>
              <a:t>, </a:t>
            </a:r>
            <a:r>
              <a:rPr lang="en-US" sz="1600" b="1" dirty="0" smtClean="0"/>
              <a:t>...</a:t>
            </a:r>
            <a:r>
              <a:rPr lang="en-US" sz="1600" dirty="0" smtClean="0">
                <a:latin typeface="Courier New" panose="02070309020205020404" pitchFamily="49" charset="0"/>
              </a:rPr>
              <a:t>,</a:t>
            </a:r>
            <a:r>
              <a:rPr lang="en-US" sz="1600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i="1" dirty="0">
                <a:solidFill>
                  <a:srgbClr val="003399"/>
                </a:solidFill>
              </a:rPr>
              <a:t>&lt;name</a:t>
            </a:r>
            <a:r>
              <a:rPr lang="en-US" sz="1600" b="1" i="1" dirty="0" smtClean="0">
                <a:solidFill>
                  <a:srgbClr val="003399"/>
                </a:solidFill>
              </a:rPr>
              <a:t>&gt;</a:t>
            </a:r>
            <a:r>
              <a:rPr lang="en-US" sz="1600" dirty="0" smtClean="0">
                <a:latin typeface="Courier New" panose="02070309020205020404" pitchFamily="49" charset="0"/>
              </a:rPr>
              <a:t>):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11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b="1" i="1" dirty="0"/>
              <a:t>&lt;statement&gt;</a:t>
            </a:r>
            <a:r>
              <a:rPr lang="en-US" sz="1600" b="1" dirty="0"/>
              <a:t>(s</a:t>
            </a:r>
            <a:r>
              <a:rPr lang="en-US" sz="1600" b="1" dirty="0" smtClean="0"/>
              <a:t>)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11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eaLnBrk="1" hangingPunct="1"/>
            <a:r>
              <a:rPr lang="en-US" dirty="0" smtClean="0"/>
              <a:t>Call: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b="1" i="1" dirty="0" smtClean="0"/>
              <a:t>&lt;name&gt;</a:t>
            </a:r>
            <a:r>
              <a:rPr lang="en-US" dirty="0" smtClean="0">
                <a:latin typeface="Courier New" panose="02070309020205020404" pitchFamily="49" charset="0"/>
              </a:rPr>
              <a:t>(</a:t>
            </a:r>
            <a:r>
              <a:rPr lang="en-US" b="1" i="1" dirty="0" smtClean="0">
                <a:solidFill>
                  <a:srgbClr val="003399"/>
                </a:solidFill>
              </a:rPr>
              <a:t>&lt;</a:t>
            </a:r>
            <a:r>
              <a:rPr lang="en-US" b="1" i="1" dirty="0" err="1" smtClean="0">
                <a:solidFill>
                  <a:srgbClr val="003399"/>
                </a:solidFill>
              </a:rPr>
              <a:t>exp</a:t>
            </a:r>
            <a:r>
              <a:rPr lang="en-US" b="1" i="1" dirty="0" smtClean="0">
                <a:solidFill>
                  <a:srgbClr val="003399"/>
                </a:solidFill>
              </a:rPr>
              <a:t>&gt;</a:t>
            </a:r>
            <a:r>
              <a:rPr lang="en-US" dirty="0" smtClean="0">
                <a:latin typeface="Courier New" panose="02070309020205020404" pitchFamily="49" charset="0"/>
              </a:rPr>
              <a:t>, </a:t>
            </a:r>
            <a:r>
              <a:rPr lang="en-US" b="1" i="1" dirty="0" smtClean="0">
                <a:solidFill>
                  <a:srgbClr val="003399"/>
                </a:solidFill>
              </a:rPr>
              <a:t>&lt;</a:t>
            </a:r>
            <a:r>
              <a:rPr lang="en-US" b="1" i="1" dirty="0" err="1" smtClean="0">
                <a:solidFill>
                  <a:srgbClr val="003399"/>
                </a:solidFill>
              </a:rPr>
              <a:t>exp</a:t>
            </a:r>
            <a:r>
              <a:rPr lang="en-US" b="1" i="1" dirty="0" smtClean="0">
                <a:solidFill>
                  <a:srgbClr val="003399"/>
                </a:solidFill>
              </a:rPr>
              <a:t>&gt;</a:t>
            </a:r>
            <a:r>
              <a:rPr lang="en-US" dirty="0" smtClean="0">
                <a:latin typeface="Courier New" panose="02070309020205020404" pitchFamily="49" charset="0"/>
              </a:rPr>
              <a:t>, </a:t>
            </a:r>
            <a:r>
              <a:rPr lang="en-US" b="1" dirty="0" smtClean="0"/>
              <a:t>...</a:t>
            </a:r>
            <a:r>
              <a:rPr lang="en-US" dirty="0" smtClean="0">
                <a:latin typeface="Courier New" panose="02070309020205020404" pitchFamily="49" charset="0"/>
              </a:rPr>
              <a:t>, </a:t>
            </a:r>
            <a:r>
              <a:rPr lang="en-US" b="1" i="1" dirty="0" smtClean="0">
                <a:solidFill>
                  <a:srgbClr val="003399"/>
                </a:solidFill>
              </a:rPr>
              <a:t>&lt;</a:t>
            </a:r>
            <a:r>
              <a:rPr lang="en-US" b="1" i="1" dirty="0" err="1" smtClean="0">
                <a:solidFill>
                  <a:srgbClr val="003399"/>
                </a:solidFill>
              </a:rPr>
              <a:t>exp</a:t>
            </a:r>
            <a:r>
              <a:rPr lang="en-US" b="1" i="1" dirty="0" smtClean="0">
                <a:solidFill>
                  <a:srgbClr val="003399"/>
                </a:solidFill>
              </a:rPr>
              <a:t>&gt;</a:t>
            </a:r>
            <a:r>
              <a:rPr lang="en-US" dirty="0" smtClean="0">
                <a:latin typeface="Courier New" panose="020703090202050204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740521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Generating random numbers</a:t>
            </a:r>
          </a:p>
        </p:txBody>
      </p:sp>
      <p:sp>
        <p:nvSpPr>
          <p:cNvPr id="19459" name="Rectangle 3"/>
          <p:cNvSpPr>
            <a:spLocks noGrp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pPr lvl="1" eaLnBrk="1" hangingPunct="1"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eaLnBrk="1" hangingPunct="1"/>
            <a:r>
              <a:rPr lang="en-US" dirty="0" smtClean="0"/>
              <a:t>To get a number in arbitrary range [</a:t>
            </a:r>
            <a:r>
              <a:rPr lang="en-US" i="1" dirty="0" smtClean="0"/>
              <a:t>min</a:t>
            </a:r>
            <a:r>
              <a:rPr lang="en-US" dirty="0" smtClean="0"/>
              <a:t>, </a:t>
            </a:r>
            <a:r>
              <a:rPr lang="en-US" i="1" dirty="0" smtClean="0"/>
              <a:t>max</a:t>
            </a:r>
            <a:r>
              <a:rPr lang="en-US" dirty="0" smtClean="0"/>
              <a:t>] inclusive: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sz="800" dirty="0">
                <a:latin typeface="Courier New" panose="02070309020205020404" pitchFamily="49" charset="0"/>
              </a:rPr>
              <a:t>	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</a:rPr>
              <a:t>random.randint</a:t>
            </a:r>
            <a:r>
              <a:rPr lang="en-US" dirty="0" smtClean="0">
                <a:latin typeface="Courier New" panose="02070309020205020404" pitchFamily="49" charset="0"/>
              </a:rPr>
              <a:t>(</a:t>
            </a:r>
            <a:r>
              <a:rPr lang="en-US" b="1" i="1" dirty="0" smtClean="0"/>
              <a:t>min</a:t>
            </a:r>
            <a:r>
              <a:rPr lang="en-US" b="1" i="1" dirty="0" smtClean="0"/>
              <a:t>, max</a:t>
            </a:r>
            <a:r>
              <a:rPr lang="en-US" dirty="0" smtClean="0">
                <a:latin typeface="Courier New" panose="02070309020205020404" pitchFamily="49" charset="0"/>
              </a:rPr>
              <a:t>)</a:t>
            </a:r>
            <a:endParaRPr lang="en-US" b="1" i="1" dirty="0" smtClean="0"/>
          </a:p>
          <a:p>
            <a:pPr lvl="2">
              <a:buNone/>
            </a:pPr>
            <a:r>
              <a:rPr lang="en-US" sz="700" dirty="0"/>
              <a:t>	</a:t>
            </a:r>
            <a:br>
              <a:rPr lang="en-US" sz="700" dirty="0"/>
            </a:br>
            <a:endParaRPr lang="en-US" sz="700" dirty="0"/>
          </a:p>
          <a:p>
            <a:pPr lvl="2"/>
            <a:r>
              <a:rPr lang="en-US" dirty="0" smtClean="0"/>
              <a:t>Where </a:t>
            </a:r>
            <a:r>
              <a:rPr lang="en-US" b="1" i="1" dirty="0" smtClean="0"/>
              <a:t>size of range</a:t>
            </a:r>
            <a:r>
              <a:rPr lang="en-US" dirty="0" smtClean="0"/>
              <a:t> is (</a:t>
            </a:r>
            <a:r>
              <a:rPr lang="en-US" b="1" i="1" dirty="0" smtClean="0"/>
              <a:t>max</a:t>
            </a:r>
            <a:r>
              <a:rPr lang="en-US" i="1" dirty="0" smtClean="0">
                <a:latin typeface="Courier New" panose="02070309020205020404" pitchFamily="49" charset="0"/>
              </a:rPr>
              <a:t> – </a:t>
            </a:r>
            <a:r>
              <a:rPr lang="en-US" b="1" i="1" dirty="0" smtClean="0"/>
              <a:t>min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+ 1</a:t>
            </a:r>
            <a:r>
              <a:rPr lang="en-US" dirty="0" smtClean="0"/>
              <a:t>)</a:t>
            </a:r>
            <a:endParaRPr lang="en-US" b="1" i="1" dirty="0" smtClean="0"/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dirty="0" smtClean="0"/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dirty="0" smtClean="0"/>
          </a:p>
          <a:p>
            <a:pPr lvl="1" eaLnBrk="1" hangingPunct="1"/>
            <a:r>
              <a:rPr lang="en-US" dirty="0" smtClean="0"/>
              <a:t>Example: A random integer between 4 and 10 inclusive: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n = </a:t>
            </a:r>
            <a:r>
              <a:rPr lang="en-US" dirty="0" err="1" smtClean="0">
                <a:latin typeface="Courier New" panose="02070309020205020404" pitchFamily="49" charset="0"/>
              </a:rPr>
              <a:t>random.randint</a:t>
            </a:r>
            <a:r>
              <a:rPr lang="en-US" dirty="0" smtClean="0">
                <a:latin typeface="Courier New" panose="02070309020205020404" pitchFamily="49" charset="0"/>
              </a:rPr>
              <a:t>(4</a:t>
            </a:r>
            <a:r>
              <a:rPr lang="en-US" dirty="0" smtClean="0">
                <a:latin typeface="Courier New" panose="02070309020205020404" pitchFamily="49" charset="0"/>
              </a:rPr>
              <a:t>, 10)</a:t>
            </a:r>
          </a:p>
        </p:txBody>
      </p:sp>
    </p:spTree>
    <p:extLst>
      <p:ext uri="{BB962C8B-B14F-4D97-AF65-F5344CB8AC3E}">
        <p14:creationId xmlns:p14="http://schemas.microsoft.com/office/powerpoint/2010/main" val="12908406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Multiple parameters example</a:t>
            </a:r>
          </a:p>
        </p:txBody>
      </p:sp>
      <p:sp>
        <p:nvSpPr>
          <p:cNvPr id="535556" name="Rectangle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main():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 smtClean="0">
                <a:latin typeface="Courier New" panose="02070309020205020404" pitchFamily="49" charset="0"/>
              </a:rPr>
              <a:t>    </a:t>
            </a:r>
            <a:r>
              <a:rPr lang="en-US" sz="1800" b="1" dirty="0" err="1" smtClean="0">
                <a:latin typeface="Courier New" panose="02070309020205020404" pitchFamily="49" charset="0"/>
              </a:rPr>
              <a:t>print_number</a:t>
            </a:r>
            <a:r>
              <a:rPr lang="en-US" sz="1800" b="1" dirty="0" smtClean="0">
                <a:latin typeface="Courier New" panose="02070309020205020404" pitchFamily="49" charset="0"/>
              </a:rPr>
              <a:t>(4</a:t>
            </a:r>
            <a:r>
              <a:rPr lang="en-US" sz="1800" b="1" dirty="0">
                <a:latin typeface="Courier New" panose="02070309020205020404" pitchFamily="49" charset="0"/>
              </a:rPr>
              <a:t>, 9</a:t>
            </a:r>
            <a:r>
              <a:rPr lang="en-US" sz="1800" b="1" dirty="0" smtClean="0">
                <a:latin typeface="Courier New" panose="02070309020205020404" pitchFamily="49" charset="0"/>
              </a:rPr>
              <a:t>)</a:t>
            </a:r>
            <a:endParaRPr lang="en-US" sz="18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 smtClean="0">
                <a:latin typeface="Courier New" panose="02070309020205020404" pitchFamily="49" charset="0"/>
              </a:rPr>
              <a:t>    </a:t>
            </a:r>
            <a:r>
              <a:rPr lang="en-US" sz="1800" b="1" dirty="0" err="1" smtClean="0">
                <a:latin typeface="Courier New" panose="02070309020205020404" pitchFamily="49" charset="0"/>
              </a:rPr>
              <a:t>print_number</a:t>
            </a:r>
            <a:r>
              <a:rPr lang="en-US" sz="1800" b="1" dirty="0" smtClean="0">
                <a:latin typeface="Courier New" panose="02070309020205020404" pitchFamily="49" charset="0"/>
              </a:rPr>
              <a:t>(17</a:t>
            </a:r>
            <a:r>
              <a:rPr lang="en-US" sz="1800" b="1" dirty="0">
                <a:latin typeface="Courier New" panose="02070309020205020404" pitchFamily="49" charset="0"/>
              </a:rPr>
              <a:t>, 6</a:t>
            </a:r>
            <a:r>
              <a:rPr lang="en-US" sz="1800" b="1" dirty="0" smtClean="0">
                <a:latin typeface="Courier New" panose="02070309020205020404" pitchFamily="49" charset="0"/>
              </a:rPr>
              <a:t>)</a:t>
            </a:r>
            <a:endParaRPr lang="en-US" sz="18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 smtClean="0">
                <a:latin typeface="Courier New" panose="02070309020205020404" pitchFamily="49" charset="0"/>
              </a:rPr>
              <a:t>    </a:t>
            </a:r>
            <a:r>
              <a:rPr lang="en-US" sz="1800" b="1" dirty="0" err="1" smtClean="0">
                <a:latin typeface="Courier New" panose="02070309020205020404" pitchFamily="49" charset="0"/>
              </a:rPr>
              <a:t>print_number</a:t>
            </a:r>
            <a:r>
              <a:rPr lang="en-US" sz="1800" b="1" dirty="0" smtClean="0">
                <a:latin typeface="Courier New" panose="02070309020205020404" pitchFamily="49" charset="0"/>
              </a:rPr>
              <a:t>(8</a:t>
            </a:r>
            <a:r>
              <a:rPr lang="en-US" sz="1800" b="1" dirty="0">
                <a:latin typeface="Courier New" panose="02070309020205020404" pitchFamily="49" charset="0"/>
              </a:rPr>
              <a:t>, 0</a:t>
            </a:r>
            <a:r>
              <a:rPr lang="en-US" sz="1800" b="1" dirty="0" smtClean="0">
                <a:latin typeface="Courier New" panose="02070309020205020404" pitchFamily="49" charset="0"/>
              </a:rPr>
              <a:t>)</a:t>
            </a:r>
            <a:endParaRPr lang="en-US" sz="18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 smtClean="0">
                <a:latin typeface="Courier New" panose="02070309020205020404" pitchFamily="49" charset="0"/>
              </a:rPr>
              <a:t>    </a:t>
            </a:r>
            <a:r>
              <a:rPr lang="en-US" sz="1800" b="1" dirty="0" err="1" smtClean="0">
                <a:latin typeface="Courier New" panose="02070309020205020404" pitchFamily="49" charset="0"/>
              </a:rPr>
              <a:t>print_number</a:t>
            </a:r>
            <a:r>
              <a:rPr lang="en-US" sz="1800" b="1" dirty="0" smtClean="0">
                <a:latin typeface="Courier New" panose="02070309020205020404" pitchFamily="49" charset="0"/>
              </a:rPr>
              <a:t>(0</a:t>
            </a:r>
            <a:r>
              <a:rPr lang="en-US" sz="1800" b="1" dirty="0">
                <a:latin typeface="Courier New" panose="02070309020205020404" pitchFamily="49" charset="0"/>
              </a:rPr>
              <a:t>, 8</a:t>
            </a:r>
            <a:r>
              <a:rPr lang="en-US" sz="1800" b="1" dirty="0" smtClean="0">
                <a:latin typeface="Courier New" panose="02070309020205020404" pitchFamily="49" charset="0"/>
              </a:rPr>
              <a:t>)</a:t>
            </a:r>
            <a:endParaRPr lang="en-US" sz="18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7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dirty="0" err="1" smtClean="0">
                <a:latin typeface="Courier New" panose="02070309020205020404" pitchFamily="49" charset="0"/>
              </a:rPr>
              <a:t>print_number</a:t>
            </a:r>
            <a:r>
              <a:rPr lang="en-US" sz="1800" dirty="0" smtClean="0">
                <a:latin typeface="Courier New" panose="02070309020205020404" pitchFamily="49" charset="0"/>
              </a:rPr>
              <a:t>(</a:t>
            </a:r>
            <a:r>
              <a:rPr lang="en-US" sz="1800" b="1" dirty="0" smtClean="0">
                <a:latin typeface="Courier New" panose="02070309020205020404" pitchFamily="49" charset="0"/>
              </a:rPr>
              <a:t>number</a:t>
            </a:r>
            <a:r>
              <a:rPr lang="en-US" sz="1800" dirty="0">
                <a:latin typeface="Courier New" panose="02070309020205020404" pitchFamily="49" charset="0"/>
              </a:rPr>
              <a:t>, </a:t>
            </a:r>
            <a:r>
              <a:rPr lang="en-US" sz="1800" b="1" dirty="0" smtClean="0">
                <a:latin typeface="Courier New" panose="02070309020205020404" pitchFamily="49" charset="0"/>
              </a:rPr>
              <a:t>count</a:t>
            </a:r>
            <a:r>
              <a:rPr lang="en-US" sz="1800" dirty="0" smtClean="0">
                <a:latin typeface="Courier New" panose="02070309020205020404" pitchFamily="49" charset="0"/>
              </a:rPr>
              <a:t>):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for 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 in range(0, </a:t>
            </a:r>
            <a:r>
              <a:rPr lang="en-US" sz="1800" b="1" dirty="0" smtClean="0">
                <a:latin typeface="Courier New" panose="02070309020205020404" pitchFamily="49" charset="0"/>
              </a:rPr>
              <a:t>count</a:t>
            </a:r>
            <a:r>
              <a:rPr lang="en-US" sz="1800" dirty="0" smtClean="0">
                <a:latin typeface="Courier New" panose="02070309020205020404" pitchFamily="49" charset="0"/>
              </a:rPr>
              <a:t>):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    </a:t>
            </a:r>
            <a:r>
              <a:rPr lang="en-US" sz="1800" dirty="0" smtClean="0">
                <a:latin typeface="Courier New" panose="02070309020205020404" pitchFamily="49" charset="0"/>
              </a:rPr>
              <a:t>print(</a:t>
            </a:r>
            <a:r>
              <a:rPr lang="en-US" sz="1800" b="1" dirty="0" smtClean="0">
                <a:latin typeface="Courier New" panose="02070309020205020404" pitchFamily="49" charset="0"/>
              </a:rPr>
              <a:t>number</a:t>
            </a:r>
            <a:r>
              <a:rPr lang="en-US" sz="1800" dirty="0" smtClean="0">
                <a:latin typeface="Courier New" panose="02070309020205020404" pitchFamily="49" charset="0"/>
              </a:rPr>
              <a:t>, end="")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print()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7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/>
              <a:t>Output: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700" dirty="0"/>
          </a:p>
          <a:p>
            <a:pPr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444444444</a:t>
            </a:r>
          </a:p>
          <a:p>
            <a:pPr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171717171717</a:t>
            </a:r>
          </a:p>
          <a:p>
            <a:pPr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00000000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7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14523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/>
              <a:t>A "Parameter Mystery" problem</a:t>
            </a:r>
          </a:p>
        </p:txBody>
      </p:sp>
      <p:sp>
        <p:nvSpPr>
          <p:cNvPr id="33797" name="Rectangle 5"/>
          <p:cNvSpPr>
            <a:spLocks noGrp="1"/>
          </p:cNvSpPr>
          <p:nvPr>
            <p:ph type="body" idx="1"/>
          </p:nvPr>
        </p:nvSpPr>
        <p:spPr>
          <a:xfrm>
            <a:off x="838200" y="1859678"/>
            <a:ext cx="10515600" cy="4351338"/>
          </a:xfrm>
        </p:spPr>
        <p:txBody>
          <a:bodyPr>
            <a:normAutofit/>
          </a:bodyPr>
          <a:lstStyle/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main():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x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smtClean="0">
                <a:latin typeface="Courier New" panose="02070309020205020404" pitchFamily="49" charset="0"/>
              </a:rPr>
              <a:t>9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y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smtClean="0">
                <a:latin typeface="Courier New" panose="02070309020205020404" pitchFamily="49" charset="0"/>
              </a:rPr>
              <a:t>2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z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smtClean="0">
                <a:latin typeface="Courier New" panose="02070309020205020404" pitchFamily="49" charset="0"/>
              </a:rPr>
              <a:t>5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b="1" dirty="0" smtClean="0">
                <a:latin typeface="Courier New" panose="02070309020205020404" pitchFamily="49" charset="0"/>
              </a:rPr>
              <a:t>    mystery(z</a:t>
            </a:r>
            <a:r>
              <a:rPr lang="en-US" sz="1800" b="1" dirty="0">
                <a:latin typeface="Courier New" panose="02070309020205020404" pitchFamily="49" charset="0"/>
              </a:rPr>
              <a:t>, y, x</a:t>
            </a:r>
            <a:r>
              <a:rPr lang="en-US" sz="1800" b="1" dirty="0" smtClean="0">
                <a:latin typeface="Courier New" panose="02070309020205020404" pitchFamily="49" charset="0"/>
              </a:rPr>
              <a:t>)</a:t>
            </a:r>
            <a:endParaRPr lang="en-US" sz="1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b="1" dirty="0" smtClean="0">
                <a:latin typeface="Courier New" panose="02070309020205020404" pitchFamily="49" charset="0"/>
              </a:rPr>
              <a:t>    mystery(y</a:t>
            </a:r>
            <a:r>
              <a:rPr lang="en-US" sz="1800" b="1" dirty="0">
                <a:latin typeface="Courier New" panose="02070309020205020404" pitchFamily="49" charset="0"/>
              </a:rPr>
              <a:t>, x, z</a:t>
            </a:r>
            <a:r>
              <a:rPr lang="en-US" sz="1800" b="1" dirty="0" smtClean="0">
                <a:latin typeface="Courier New" panose="02070309020205020404" pitchFamily="49" charset="0"/>
              </a:rPr>
              <a:t>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800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mystery(</a:t>
            </a:r>
            <a:r>
              <a:rPr lang="en-US" sz="1800" b="1" dirty="0" smtClean="0">
                <a:latin typeface="Courier New" panose="02070309020205020404" pitchFamily="49" charset="0"/>
              </a:rPr>
              <a:t>x</a:t>
            </a:r>
            <a:r>
              <a:rPr lang="en-US" sz="1800" dirty="0">
                <a:latin typeface="Courier New" panose="02070309020205020404" pitchFamily="49" charset="0"/>
              </a:rPr>
              <a:t>, </a:t>
            </a:r>
            <a:r>
              <a:rPr lang="en-US" sz="1800" b="1" dirty="0" smtClean="0">
                <a:latin typeface="Courier New" panose="02070309020205020404" pitchFamily="49" charset="0"/>
              </a:rPr>
              <a:t>z</a:t>
            </a:r>
            <a:r>
              <a:rPr lang="en-US" sz="1800" dirty="0" smtClean="0">
                <a:latin typeface="Courier New" panose="02070309020205020404" pitchFamily="49" charset="0"/>
              </a:rPr>
              <a:t>, </a:t>
            </a:r>
            <a:r>
              <a:rPr lang="en-US" sz="1800" b="1" dirty="0">
                <a:latin typeface="Courier New" panose="02070309020205020404" pitchFamily="49" charset="0"/>
              </a:rPr>
              <a:t>y</a:t>
            </a:r>
            <a:r>
              <a:rPr lang="en-US" sz="1800" dirty="0" smtClean="0">
                <a:latin typeface="Courier New" panose="02070309020205020404" pitchFamily="49" charset="0"/>
              </a:rPr>
              <a:t>):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print(</a:t>
            </a:r>
            <a:r>
              <a:rPr lang="en-US" sz="1800" b="1" dirty="0" smtClean="0">
                <a:latin typeface="Courier New" panose="02070309020205020404" pitchFamily="49" charset="0"/>
              </a:rPr>
              <a:t>z</a:t>
            </a:r>
            <a:r>
              <a:rPr lang="en-US" sz="1800" dirty="0">
                <a:latin typeface="Courier New" panose="02070309020205020404" pitchFamily="49" charset="0"/>
              </a:rPr>
              <a:t>,</a:t>
            </a:r>
            <a:r>
              <a:rPr lang="en-US" sz="1800" dirty="0" smtClean="0">
                <a:latin typeface="Courier New" panose="02070309020205020404" pitchFamily="49" charset="0"/>
              </a:rPr>
              <a:t> "and", (</a:t>
            </a:r>
            <a:r>
              <a:rPr lang="en-US" sz="1800" b="1" dirty="0" smtClean="0">
                <a:latin typeface="Courier New" panose="02070309020205020404" pitchFamily="49" charset="0"/>
              </a:rPr>
              <a:t>y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</a:rPr>
              <a:t>- </a:t>
            </a:r>
            <a:r>
              <a:rPr lang="en-US" sz="1800" b="1" dirty="0" smtClean="0">
                <a:latin typeface="Courier New" panose="02070309020205020404" pitchFamily="49" charset="0"/>
              </a:rPr>
              <a:t>x</a:t>
            </a:r>
            <a:r>
              <a:rPr lang="en-US" sz="1800" dirty="0" smtClean="0">
                <a:latin typeface="Courier New" panose="02070309020205020404" pitchFamily="49" charset="0"/>
              </a:rPr>
              <a:t>))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440488" y="4314825"/>
            <a:ext cx="2590800" cy="609600"/>
            <a:chOff x="3024" y="2448"/>
            <a:chExt cx="1632" cy="384"/>
          </a:xfrm>
        </p:grpSpPr>
        <p:sp>
          <p:nvSpPr>
            <p:cNvPr id="33799" name="Rectangle 7"/>
            <p:cNvSpPr>
              <a:spLocks noChangeArrowheads="1"/>
            </p:cNvSpPr>
            <p:nvPr/>
          </p:nvSpPr>
          <p:spPr bwMode="auto">
            <a:xfrm>
              <a:off x="3024" y="2448"/>
              <a:ext cx="384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endParaRPr lang="en-US" sz="2000"/>
            </a:p>
          </p:txBody>
        </p:sp>
        <p:sp>
          <p:nvSpPr>
            <p:cNvPr id="33800" name="Rectangle 8"/>
            <p:cNvSpPr>
              <a:spLocks noChangeArrowheads="1"/>
            </p:cNvSpPr>
            <p:nvPr/>
          </p:nvSpPr>
          <p:spPr bwMode="auto">
            <a:xfrm>
              <a:off x="3648" y="2448"/>
              <a:ext cx="384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endParaRPr lang="en-US" sz="2000"/>
            </a:p>
          </p:txBody>
        </p:sp>
        <p:sp>
          <p:nvSpPr>
            <p:cNvPr id="33801" name="Rectangle 9"/>
            <p:cNvSpPr>
              <a:spLocks noChangeArrowheads="1"/>
            </p:cNvSpPr>
            <p:nvPr/>
          </p:nvSpPr>
          <p:spPr bwMode="auto">
            <a:xfrm>
              <a:off x="4272" y="2448"/>
              <a:ext cx="384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endParaRPr lang="en-US" sz="2000"/>
            </a:p>
          </p:txBody>
        </p:sp>
      </p:grpSp>
    </p:spTree>
    <p:extLst>
      <p:ext uri="{BB962C8B-B14F-4D97-AF65-F5344CB8AC3E}">
        <p14:creationId xmlns:p14="http://schemas.microsoft.com/office/powerpoint/2010/main" val="22941030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Value semantics</a:t>
            </a:r>
            <a:endParaRPr lang="en-US" b="1" i="1" u="sng" smtClean="0"/>
          </a:p>
        </p:txBody>
      </p:sp>
      <p:sp>
        <p:nvSpPr>
          <p:cNvPr id="31750" name="Rectangle 6"/>
          <p:cNvSpPr>
            <a:spLocks noGrp="1"/>
          </p:cNvSpPr>
          <p:nvPr>
            <p:ph type="body" idx="1"/>
          </p:nvPr>
        </p:nvSpPr>
        <p:spPr>
          <a:xfrm>
            <a:off x="838200" y="1820863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110000"/>
              </a:lnSpc>
            </a:pPr>
            <a:r>
              <a:rPr lang="en-US" b="1" dirty="0" smtClean="0"/>
              <a:t>value semantics</a:t>
            </a:r>
            <a:r>
              <a:rPr lang="en-US" dirty="0" smtClean="0"/>
              <a:t>: When </a:t>
            </a:r>
            <a:r>
              <a:rPr lang="en-US" dirty="0" smtClean="0">
                <a:latin typeface="Courier New" panose="02070309020205020404" pitchFamily="49" charset="0"/>
              </a:rPr>
              <a:t>numbers </a:t>
            </a:r>
            <a:r>
              <a:rPr lang="en-US" dirty="0" smtClean="0">
                <a:cs typeface="Courier New" panose="02070309020205020404" pitchFamily="49" charset="0"/>
              </a:rPr>
              <a:t>and</a:t>
            </a:r>
            <a:r>
              <a:rPr lang="en-US" dirty="0" smtClean="0">
                <a:latin typeface="Courier New" panose="02070309020205020404" pitchFamily="49" charset="0"/>
              </a:rPr>
              <a:t> strings</a:t>
            </a:r>
            <a:r>
              <a:rPr lang="en-US" dirty="0" smtClean="0"/>
              <a:t> are passed as parameters, their values are copied.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 smtClean="0"/>
              <a:t>Modifying the parameter will not affect the variable passed in.</a:t>
            </a: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strange(</a:t>
            </a:r>
            <a:r>
              <a:rPr lang="en-US" sz="1800" b="1" dirty="0" smtClean="0">
                <a:latin typeface="Courier New" panose="02070309020205020404" pitchFamily="49" charset="0"/>
              </a:rPr>
              <a:t>x</a:t>
            </a:r>
            <a:r>
              <a:rPr lang="en-US" sz="1800" dirty="0" smtClean="0">
                <a:latin typeface="Courier New" panose="02070309020205020404" pitchFamily="49" charset="0"/>
              </a:rPr>
              <a:t>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latin typeface="Courier New" panose="02070309020205020404" pitchFamily="49" charset="0"/>
              </a:rPr>
              <a:t>    x = x + </a:t>
            </a:r>
            <a:r>
              <a:rPr lang="en-US" sz="1800" b="1" dirty="0" smtClean="0">
                <a:latin typeface="Courier New" panose="02070309020205020404" pitchFamily="49" charset="0"/>
              </a:rPr>
              <a:t>1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print("</a:t>
            </a:r>
            <a:r>
              <a:rPr lang="en-US" sz="1800" dirty="0">
                <a:latin typeface="Courier New" panose="02070309020205020404" pitchFamily="49" charset="0"/>
              </a:rPr>
              <a:t>1. x = </a:t>
            </a:r>
            <a:r>
              <a:rPr lang="en-US" sz="1800" dirty="0" smtClean="0">
                <a:latin typeface="Courier New" panose="02070309020205020404" pitchFamily="49" charset="0"/>
              </a:rPr>
              <a:t>", </a:t>
            </a:r>
            <a:r>
              <a:rPr lang="en-US" sz="1800" b="1" dirty="0">
                <a:latin typeface="Courier New" panose="02070309020205020404" pitchFamily="49" charset="0"/>
              </a:rPr>
              <a:t>x</a:t>
            </a:r>
            <a:r>
              <a:rPr lang="en-US" sz="1800" dirty="0" smtClean="0">
                <a:latin typeface="Courier New" panose="02070309020205020404" pitchFamily="49" charset="0"/>
              </a:rPr>
              <a:t>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sz="1800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main():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</a:rPr>
              <a:t>   </a:t>
            </a:r>
            <a:r>
              <a:rPr lang="en-US" sz="1800" dirty="0" smtClean="0">
                <a:latin typeface="Courier New" panose="02070309020205020404" pitchFamily="49" charset="0"/>
              </a:rPr>
              <a:t>x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smtClean="0">
                <a:latin typeface="Courier New" panose="02070309020205020404" pitchFamily="49" charset="0"/>
              </a:rPr>
              <a:t>23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800" b="1" dirty="0" smtClean="0">
                <a:latin typeface="Courier New" panose="02070309020205020404" pitchFamily="49" charset="0"/>
              </a:rPr>
              <a:t>    strange(x</a:t>
            </a:r>
            <a:r>
              <a:rPr lang="en-US" sz="1800" b="1" dirty="0" smtClean="0">
                <a:latin typeface="Courier New" panose="02070309020205020404" pitchFamily="49" charset="0"/>
              </a:rPr>
              <a:t>)</a:t>
            </a:r>
            <a:endParaRPr lang="en-US" sz="1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print</a:t>
            </a:r>
            <a:r>
              <a:rPr lang="en-US" sz="1800" dirty="0" smtClean="0">
                <a:latin typeface="Courier New" panose="02070309020205020404" pitchFamily="49" charset="0"/>
              </a:rPr>
              <a:t>("</a:t>
            </a:r>
            <a:r>
              <a:rPr lang="en-US" sz="1800" dirty="0">
                <a:latin typeface="Courier New" panose="02070309020205020404" pitchFamily="49" charset="0"/>
              </a:rPr>
              <a:t>2. x = </a:t>
            </a:r>
            <a:r>
              <a:rPr lang="en-US" sz="1800" dirty="0" smtClean="0">
                <a:latin typeface="Courier New" panose="02070309020205020404" pitchFamily="49" charset="0"/>
              </a:rPr>
              <a:t>", </a:t>
            </a:r>
            <a:r>
              <a:rPr lang="en-US" sz="1800" b="1" dirty="0">
                <a:latin typeface="Courier New" panose="02070309020205020404" pitchFamily="49" charset="0"/>
              </a:rPr>
              <a:t>x</a:t>
            </a:r>
            <a:r>
              <a:rPr lang="en-US" sz="1800" dirty="0" smtClean="0">
                <a:latin typeface="Courier New" panose="02070309020205020404" pitchFamily="49" charset="0"/>
              </a:rPr>
              <a:t>)</a:t>
            </a:r>
            <a:endParaRPr lang="en-US" sz="18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...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sz="1800" dirty="0"/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8686801" y="5033964"/>
            <a:ext cx="1590675" cy="1138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Tahoma" panose="020B0604030504040204" pitchFamily="34" charset="0"/>
              </a:rPr>
              <a:t>Output: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80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Courier New" panose="02070309020205020404" pitchFamily="49" charset="0"/>
              </a:rPr>
              <a:t>1. x = 24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Courier New" panose="02070309020205020404" pitchFamily="49" charset="0"/>
              </a:rPr>
              <a:t>2. x = 23</a:t>
            </a:r>
          </a:p>
        </p:txBody>
      </p:sp>
    </p:spTree>
    <p:extLst>
      <p:ext uri="{BB962C8B-B14F-4D97-AF65-F5344CB8AC3E}">
        <p14:creationId xmlns:p14="http://schemas.microsoft.com/office/powerpoint/2010/main" val="36425753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Graphical objects</a:t>
            </a:r>
          </a:p>
        </p:txBody>
      </p:sp>
      <p:sp>
        <p:nvSpPr>
          <p:cNvPr id="819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  <a:tabLst>
                <a:tab pos="1828800" algn="l"/>
              </a:tabLst>
            </a:pPr>
            <a:r>
              <a:rPr lang="en-US" dirty="0" smtClean="0"/>
              <a:t>We will draw graphics in Python using a new kind of object:</a:t>
            </a:r>
          </a:p>
          <a:p>
            <a:pPr>
              <a:buNone/>
              <a:tabLst>
                <a:tab pos="1828800" algn="l"/>
              </a:tabLst>
            </a:pPr>
            <a:endParaRPr lang="en-US" sz="1600" dirty="0"/>
          </a:p>
          <a:p>
            <a:pPr>
              <a:tabLst>
                <a:tab pos="1828800" algn="l"/>
              </a:tabLst>
            </a:pPr>
            <a:r>
              <a:rPr lang="en-US" dirty="0" err="1" smtClean="0">
                <a:latin typeface="Courier New" panose="02070309020205020404" pitchFamily="49" charset="0"/>
              </a:rPr>
              <a:t>DrawingPanel</a:t>
            </a:r>
            <a:r>
              <a:rPr lang="en-US" dirty="0" smtClean="0"/>
              <a:t>: A window on the screen.</a:t>
            </a:r>
          </a:p>
          <a:p>
            <a:pPr lvl="1">
              <a:tabLst>
                <a:tab pos="1828800" algn="l"/>
              </a:tabLst>
            </a:pPr>
            <a:r>
              <a:rPr lang="en-US" dirty="0" smtClean="0"/>
              <a:t>Not part of Python; provided by the instructor.  See class web site.</a:t>
            </a:r>
          </a:p>
          <a:p>
            <a:pPr lvl="1">
              <a:tabLst>
                <a:tab pos="1828800" algn="l"/>
              </a:tabLst>
            </a:pPr>
            <a:endParaRPr lang="en-US" sz="800" dirty="0"/>
          </a:p>
          <a:p>
            <a:pPr marL="457200" lvl="1" indent="0">
              <a:buNone/>
              <a:tabLst>
                <a:tab pos="1828800" algn="l"/>
              </a:tabLst>
            </a:pPr>
            <a:endParaRPr lang="en-US" sz="800" dirty="0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3581401"/>
            <a:ext cx="2338388" cy="280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43522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DrawingPanel</a:t>
            </a:r>
          </a:p>
        </p:txBody>
      </p:sp>
      <p:sp>
        <p:nvSpPr>
          <p:cNvPr id="10243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dirty="0" smtClean="0"/>
              <a:t>To create a window:</a:t>
            </a:r>
            <a:endParaRPr lang="en-US" sz="900" dirty="0"/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sz="1700" b="1" i="1" dirty="0" smtClean="0"/>
              <a:t>&lt;name</a:t>
            </a:r>
            <a:r>
              <a:rPr lang="en-US" sz="1700" b="1" i="1" dirty="0"/>
              <a:t>&gt;</a:t>
            </a:r>
            <a:r>
              <a:rPr lang="en-US" sz="1700" dirty="0">
                <a:latin typeface="Courier New" panose="02070309020205020404" pitchFamily="49" charset="0"/>
              </a:rPr>
              <a:t> = </a:t>
            </a:r>
            <a:r>
              <a:rPr lang="en-US" sz="1700" dirty="0" err="1" smtClean="0">
                <a:latin typeface="Courier New" panose="02070309020205020404" pitchFamily="49" charset="0"/>
              </a:rPr>
              <a:t>DrawingPanel</a:t>
            </a:r>
            <a:r>
              <a:rPr lang="en-US" sz="1700" dirty="0">
                <a:latin typeface="Courier New" panose="02070309020205020404" pitchFamily="49" charset="0"/>
              </a:rPr>
              <a:t>(</a:t>
            </a:r>
            <a:r>
              <a:rPr lang="en-US" sz="1700" b="1" i="1" dirty="0"/>
              <a:t>&lt;width&gt;</a:t>
            </a:r>
            <a:r>
              <a:rPr lang="en-US" sz="1700" dirty="0"/>
              <a:t>, </a:t>
            </a:r>
            <a:r>
              <a:rPr lang="en-US" sz="1700" b="1" i="1" dirty="0"/>
              <a:t>&lt;height</a:t>
            </a:r>
            <a:r>
              <a:rPr lang="en-US" sz="1700" b="1" i="1" dirty="0" smtClean="0"/>
              <a:t>&gt;</a:t>
            </a:r>
            <a:r>
              <a:rPr lang="en-US" sz="1700" dirty="0" smtClean="0"/>
              <a:t>)</a:t>
            </a:r>
          </a:p>
          <a:p>
            <a:pPr lvl="1">
              <a:buNone/>
            </a:pPr>
            <a:r>
              <a:rPr lang="en-US" sz="1700" b="1" i="1" dirty="0" smtClean="0"/>
              <a:t>&lt;name&gt;</a:t>
            </a:r>
            <a:r>
              <a:rPr lang="en-US" sz="1700" dirty="0" smtClean="0">
                <a:latin typeface="Courier New" panose="02070309020205020404" pitchFamily="49" charset="0"/>
              </a:rPr>
              <a:t> = </a:t>
            </a:r>
            <a:r>
              <a:rPr lang="en-US" sz="1700" dirty="0" err="1" smtClean="0">
                <a:latin typeface="Courier New" panose="02070309020205020404" pitchFamily="49" charset="0"/>
              </a:rPr>
              <a:t>DrawingPanel</a:t>
            </a:r>
            <a:r>
              <a:rPr lang="en-US" sz="1700" dirty="0" smtClean="0">
                <a:latin typeface="Courier New" panose="02070309020205020404" pitchFamily="49" charset="0"/>
              </a:rPr>
              <a:t>(</a:t>
            </a:r>
            <a:r>
              <a:rPr lang="en-US" sz="1700" b="1" i="1" dirty="0" smtClean="0"/>
              <a:t>&lt;width&gt;</a:t>
            </a:r>
            <a:r>
              <a:rPr lang="en-US" sz="1700" dirty="0" smtClean="0"/>
              <a:t>, </a:t>
            </a:r>
            <a:r>
              <a:rPr lang="en-US" sz="1700" b="1" i="1" dirty="0" smtClean="0"/>
              <a:t>&lt;height&gt;,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background=</a:t>
            </a:r>
            <a:r>
              <a:rPr lang="en-US" sz="1700" b="1" i="1" dirty="0" smtClean="0"/>
              <a:t>"color"</a:t>
            </a:r>
            <a:r>
              <a:rPr lang="en-US" sz="1700" dirty="0" smtClean="0"/>
              <a:t>)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1700" dirty="0"/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800" dirty="0"/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/>
              <a:t>Example:</a:t>
            </a:r>
            <a:endParaRPr lang="en-US" sz="800" dirty="0"/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panel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err="1" smtClean="0">
                <a:latin typeface="Courier New" panose="02070309020205020404" pitchFamily="49" charset="0"/>
              </a:rPr>
              <a:t>DrawingPanel</a:t>
            </a:r>
            <a:r>
              <a:rPr lang="en-US" sz="1800" dirty="0" smtClean="0">
                <a:latin typeface="Courier New" panose="02070309020205020404" pitchFamily="49" charset="0"/>
              </a:rPr>
              <a:t>(300</a:t>
            </a:r>
            <a:r>
              <a:rPr lang="en-US" sz="1800" dirty="0">
                <a:latin typeface="Courier New" panose="02070309020205020404" pitchFamily="49" charset="0"/>
              </a:rPr>
              <a:t>, 200</a:t>
            </a:r>
            <a:r>
              <a:rPr lang="en-US" sz="1800" dirty="0" smtClean="0">
                <a:latin typeface="Courier New" panose="02070309020205020404" pitchFamily="49" charset="0"/>
              </a:rPr>
              <a:t>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/>
            <a:endParaRPr lang="en-US" sz="1800" dirty="0"/>
          </a:p>
          <a:p>
            <a:pPr marL="457200" lvl="1" indent="0" eaLnBrk="1" hangingPunct="1">
              <a:buNone/>
            </a:pPr>
            <a:endParaRPr lang="en-US" sz="1800" dirty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The window has nothing on it.</a:t>
            </a:r>
          </a:p>
          <a:p>
            <a:pPr lvl="1" eaLnBrk="1" hangingPunct="1"/>
            <a:r>
              <a:rPr lang="en-US" dirty="0" smtClean="0"/>
              <a:t>We can draw shapes and </a:t>
            </a:r>
            <a:br>
              <a:rPr lang="en-US" dirty="0" smtClean="0"/>
            </a:br>
            <a:r>
              <a:rPr lang="en-US" dirty="0" smtClean="0"/>
              <a:t>lines on it. </a:t>
            </a:r>
          </a:p>
          <a:p>
            <a:r>
              <a:rPr lang="en-US" dirty="0" smtClean="0"/>
              <a:t>If passed the optional third parameter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it will have a background color</a:t>
            </a:r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1" y="3733800"/>
            <a:ext cx="2925763" cy="25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57878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>
          <a:xfrm>
            <a:off x="-86249" y="2666197"/>
            <a:ext cx="2285792" cy="1325563"/>
          </a:xfrm>
        </p:spPr>
        <p:txBody>
          <a:bodyPr/>
          <a:lstStyle/>
          <a:p>
            <a:pPr algn="r" eaLnBrk="1" hangingPunct="1"/>
            <a:r>
              <a:rPr lang="en-US" dirty="0" smtClean="0"/>
              <a:t>Named colors</a:t>
            </a:r>
          </a:p>
        </p:txBody>
      </p:sp>
      <p:pic>
        <p:nvPicPr>
          <p:cNvPr id="1026" name="Picture 2" descr="TkInterColorChart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0655" y="537149"/>
            <a:ext cx="9305820" cy="6181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27499" y="6411097"/>
            <a:ext cx="23201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Chart credit </a:t>
            </a:r>
            <a:r>
              <a:rPr lang="en-US" sz="1400" dirty="0" smtClean="0">
                <a:hlinkClick r:id="rId4"/>
              </a:rPr>
              <a:t>Smith.edu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2924570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Custom colors</a:t>
            </a:r>
          </a:p>
        </p:txBody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You can construct custom colors using hex.</a:t>
            </a:r>
          </a:p>
          <a:p>
            <a:pPr lvl="1" eaLnBrk="1" hangingPunct="1"/>
            <a:r>
              <a:rPr lang="en-US" dirty="0" smtClean="0"/>
              <a:t># followed by six numbers 0 – 9 and letters A – F</a:t>
            </a:r>
          </a:p>
          <a:p>
            <a:pPr lvl="2"/>
            <a:r>
              <a:rPr lang="en-US" dirty="0" smtClean="0"/>
              <a:t>A is 10, B is 11 and so on</a:t>
            </a:r>
          </a:p>
          <a:p>
            <a:pPr lvl="2"/>
            <a:r>
              <a:rPr lang="en-US" dirty="0" smtClean="0"/>
              <a:t>#000000 is black</a:t>
            </a:r>
          </a:p>
          <a:p>
            <a:pPr lvl="2"/>
            <a:r>
              <a:rPr lang="en-US" dirty="0" smtClean="0"/>
              <a:t>#FFFFFF is white</a:t>
            </a:r>
          </a:p>
          <a:p>
            <a:pPr lvl="2"/>
            <a:r>
              <a:rPr lang="en-US" dirty="0" smtClean="0"/>
              <a:t>Colors get darker as the number gets lower</a:t>
            </a:r>
          </a:p>
          <a:p>
            <a:pPr lvl="2"/>
            <a:r>
              <a:rPr lang="en-US" dirty="0" smtClean="0"/>
              <a:t>The first two digits are the amount of red, the next two green, the last two blue</a:t>
            </a:r>
          </a:p>
          <a:p>
            <a:pPr lvl="2" eaLnBrk="1" hangingPunct="1">
              <a:buFont typeface="Wingdings 2" panose="05020102010507070707" pitchFamily="18" charset="2"/>
              <a:buNone/>
            </a:pPr>
            <a:endParaRPr lang="en-US" sz="800" dirty="0"/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panel = </a:t>
            </a:r>
            <a:r>
              <a:rPr lang="en-US" dirty="0" err="1" smtClean="0">
                <a:latin typeface="Courier New" panose="02070309020205020404" pitchFamily="49" charset="0"/>
              </a:rPr>
              <a:t>DrawingPanel</a:t>
            </a:r>
            <a:r>
              <a:rPr lang="en-US" dirty="0" smtClean="0">
                <a:latin typeface="Courier New" panose="02070309020205020404" pitchFamily="49" charset="0"/>
              </a:rPr>
              <a:t>(80, 50, background="#3367D3")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b="1" dirty="0" smtClean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3252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12944</TotalTime>
  <Words>1260</Words>
  <Application>Microsoft Office PowerPoint</Application>
  <PresentationFormat>Widescreen</PresentationFormat>
  <Paragraphs>249</Paragraphs>
  <Slides>20</Slides>
  <Notes>13</Notes>
  <HiddenSlides>2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2" baseType="lpstr">
      <vt:lpstr>ＭＳ Ｐゴシック</vt:lpstr>
      <vt:lpstr>ＭＳ Ｐゴシック</vt:lpstr>
      <vt:lpstr>Arial</vt:lpstr>
      <vt:lpstr>Calibri</vt:lpstr>
      <vt:lpstr>Calibri Light</vt:lpstr>
      <vt:lpstr>Courier New</vt:lpstr>
      <vt:lpstr>Tahoma</vt:lpstr>
      <vt:lpstr>Times New Roman</vt:lpstr>
      <vt:lpstr>Verdana</vt:lpstr>
      <vt:lpstr>Wingdings</vt:lpstr>
      <vt:lpstr>Wingdings 2</vt:lpstr>
      <vt:lpstr>Office Theme</vt:lpstr>
      <vt:lpstr>CSc 110, Autumn 2017</vt:lpstr>
      <vt:lpstr>Multiple parameters</vt:lpstr>
      <vt:lpstr>Multiple parameters example</vt:lpstr>
      <vt:lpstr>A "Parameter Mystery" problem</vt:lpstr>
      <vt:lpstr>Value semantics</vt:lpstr>
      <vt:lpstr>Graphical objects</vt:lpstr>
      <vt:lpstr>DrawingPanel</vt:lpstr>
      <vt:lpstr>Named colors</vt:lpstr>
      <vt:lpstr>Custom colors</vt:lpstr>
      <vt:lpstr>Drawing shapes</vt:lpstr>
      <vt:lpstr>Coordinate system</vt:lpstr>
      <vt:lpstr>Superimposing shapes</vt:lpstr>
      <vt:lpstr>Drawing with loops</vt:lpstr>
      <vt:lpstr>Loops that begin at 0</vt:lpstr>
      <vt:lpstr>Drawing w/ loops questions</vt:lpstr>
      <vt:lpstr>Drawing w/ loops answers</vt:lpstr>
      <vt:lpstr>Drawing with functions</vt:lpstr>
      <vt:lpstr>Pseudo-Randomness</vt:lpstr>
      <vt:lpstr>Random </vt:lpstr>
      <vt:lpstr>Generating random numbers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 110, Autumn 2016</dc:title>
  <dc:creator>allison</dc:creator>
  <cp:lastModifiedBy>allison</cp:lastModifiedBy>
  <cp:revision>31</cp:revision>
  <dcterms:created xsi:type="dcterms:W3CDTF">2016-08-14T01:54:03Z</dcterms:created>
  <dcterms:modified xsi:type="dcterms:W3CDTF">2017-09-06T16:13:19Z</dcterms:modified>
</cp:coreProperties>
</file>