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B04E9-C3CF-4A6E-AA8B-0C97808C1C30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AB6C4-793F-4FAF-BAC1-92A3329C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5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F1AE4D6A-AB9C-4FE0-B5E2-FCB0F3FB554A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1C662F-DE8B-402C-AA6C-86E47BD146C6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9/10/2017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8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9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1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9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6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4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0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9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9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4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E01CF-642A-45E1-BD07-3BB27048451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65556-25D7-43C4-A361-1F0DA38F7E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70113" y="366382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dirty="0" err="1" smtClean="0"/>
              <a:t>CSc</a:t>
            </a:r>
            <a:r>
              <a:rPr lang="en-US" sz="6000" dirty="0" smtClean="0"/>
              <a:t> 110, Autumn </a:t>
            </a:r>
            <a:r>
              <a:rPr lang="en-US" sz="6000" dirty="0" smtClean="0"/>
              <a:t>2017</a:t>
            </a:r>
            <a:endParaRPr lang="en-US" sz="60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5" y="1434473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9: Graphics and Nested Loops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3" descr="14y9uzb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2" y="3457784"/>
            <a:ext cx="9144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-244683" y="2904498"/>
            <a:ext cx="7839075" cy="185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Can you write this in Python?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66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Modify </a:t>
            </a: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draw_car</a:t>
            </a:r>
            <a:r>
              <a:rPr lang="en-US" dirty="0" smtClean="0"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to allow the car to be drawn at any size.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Existing car: size 100.  Second car: (150, 10), size 50.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endParaRPr lang="en-US" sz="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Once you have this working, use a </a:t>
            </a:r>
            <a:r>
              <a:rPr lang="en-US" dirty="0">
                <a:latin typeface="Courier New" charset="0"/>
                <a:ea typeface="ＭＳ Ｐゴシック" charset="0"/>
                <a:cs typeface="+mn-cs"/>
              </a:rPr>
              <a:t>for</a:t>
            </a:r>
            <a:r>
              <a:rPr lang="en-US" dirty="0">
                <a:ea typeface="ＭＳ Ｐゴシック" charset="0"/>
                <a:cs typeface="+mn-cs"/>
              </a:rPr>
              <a:t> loop with your </a:t>
            </a:r>
            <a:r>
              <a:rPr lang="en-US" dirty="0" smtClean="0">
                <a:ea typeface="ＭＳ Ｐゴシック" charset="0"/>
                <a:cs typeface="+mn-cs"/>
              </a:rPr>
              <a:t>function to </a:t>
            </a:r>
            <a:r>
              <a:rPr lang="en-US" dirty="0">
                <a:ea typeface="ＭＳ Ｐゴシック" charset="0"/>
                <a:cs typeface="+mn-cs"/>
              </a:rPr>
              <a:t>draw a line of cars, like the picture at right.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Start at (10, 130), each size 40, separated by 50px.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question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67201"/>
            <a:ext cx="20574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86200"/>
            <a:ext cx="20574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8235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 with </a:t>
            </a:r>
            <a:r>
              <a:rPr lang="en-US" smtClean="0">
                <a:latin typeface="Courier New" panose="02070309020205020404" pitchFamily="49" charset="0"/>
              </a:rPr>
              <a:t>sleep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function pauses your program for a given number of milliseconds.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to create simple animations.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NUM_CIRCLES + 1):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(15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30, 30)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panel.sleep</a:t>
            </a:r>
            <a:r>
              <a:rPr lang="en-US" sz="1800" b="1" dirty="0" smtClean="0">
                <a:latin typeface="Courier New" panose="02070309020205020404" pitchFamily="49" charset="0"/>
              </a:rPr>
              <a:t>(500</a:t>
            </a:r>
            <a:r>
              <a:rPr lang="en-US" sz="1800" b="1" dirty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Try adding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commands to loops in past exercises in this chapter and watch the panel draw itself piece by piece.</a:t>
            </a:r>
          </a:p>
        </p:txBody>
      </p:sp>
    </p:spTree>
    <p:extLst>
      <p:ext uri="{BB962C8B-B14F-4D97-AF65-F5344CB8AC3E}">
        <p14:creationId xmlns:p14="http://schemas.microsoft.com/office/powerpoint/2010/main" val="792327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answer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panel = </a:t>
            </a:r>
            <a:r>
              <a:rPr lang="en-US" sz="1600" dirty="0" err="1">
                <a:latin typeface="Courier New" panose="02070309020205020404" pitchFamily="49" charset="0"/>
              </a:rPr>
              <a:t>DrawingPanel</a:t>
            </a:r>
            <a:r>
              <a:rPr lang="en-US" sz="1600" dirty="0">
                <a:latin typeface="Courier New" panose="02070309020205020404" pitchFamily="49" charset="0"/>
              </a:rPr>
              <a:t>(260, 100, background="light gray")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30, 100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150,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10, 50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for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range(0, 5):</a:t>
            </a:r>
            <a:endParaRPr lang="en-US" sz="15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(panel,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10 + </a:t>
            </a:r>
            <a:r>
              <a:rPr lang="en-US" sz="15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* 50, 130, 40);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def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</a:rPr>
              <a:t>draw_car</a:t>
            </a:r>
            <a:r>
              <a:rPr lang="en-US" sz="1500" dirty="0">
                <a:latin typeface="Courier New" panose="02070309020205020404" pitchFamily="49" charset="0"/>
              </a:rPr>
              <a:t>(p, x, </a:t>
            </a:r>
            <a:r>
              <a:rPr lang="en-US" sz="1500" dirty="0" smtClean="0">
                <a:latin typeface="Courier New" panose="02070309020205020404" pitchFamily="49" charset="0"/>
              </a:rPr>
              <a:t>y,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500" dirty="0" smtClean="0">
                <a:latin typeface="Courier New" panose="02070309020205020404" pitchFamily="49" charset="0"/>
              </a:rPr>
              <a:t>(x</a:t>
            </a:r>
            <a:r>
              <a:rPr lang="en-US" sz="1500" dirty="0">
                <a:latin typeface="Courier New" panose="02070309020205020404" pitchFamily="49" charset="0"/>
              </a:rPr>
              <a:t>, y,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2</a:t>
            </a:r>
            <a:r>
              <a:rPr lang="en-US" sz="1500" dirty="0" smtClean="0">
                <a:latin typeface="Courier New" panose="02070309020205020404" pitchFamily="49" charset="0"/>
              </a:rPr>
              <a:t>, "</a:t>
            </a:r>
            <a:r>
              <a:rPr lang="en-US" sz="1500" dirty="0">
                <a:latin typeface="Courier New" panose="02070309020205020404" pitchFamily="49" charset="0"/>
              </a:rPr>
              <a:t>black")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*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"red")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*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5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"red")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500" dirty="0" smtClean="0">
                <a:latin typeface="Courier New" panose="02070309020205020404" pitchFamily="49" charset="0"/>
              </a:rPr>
              <a:t>(x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5</a:t>
            </a:r>
            <a:r>
              <a:rPr lang="en-US" sz="1500" dirty="0" smtClean="0">
                <a:latin typeface="Courier New" panose="02070309020205020404" pitchFamily="49" charset="0"/>
              </a:rPr>
              <a:t>, "cyan")   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066" y="812006"/>
            <a:ext cx="20574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192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add parameters</a:t>
            </a: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8199" y="1825625"/>
            <a:ext cx="11018855" cy="43513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 The panel must always be a parameter to a function that draws</a:t>
            </a: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 Add in position (</a:t>
            </a:r>
            <a:r>
              <a:rPr lang="en-US" sz="24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ea typeface="ＭＳ Ｐゴシック" charset="0"/>
              </a:rPr>
              <a:t>,</a:t>
            </a:r>
            <a:r>
              <a:rPr lang="en-US" sz="24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 y</a:t>
            </a:r>
            <a:r>
              <a:rPr lang="en-US" dirty="0" smtClean="0">
                <a:ea typeface="ＭＳ Ｐゴシック" charset="0"/>
              </a:rPr>
              <a:t>) parameters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 These change </a:t>
            </a:r>
            <a:r>
              <a:rPr lang="en-US" sz="22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ea typeface="ＭＳ Ｐゴシック" charset="0"/>
              </a:rPr>
              <a:t> and </a:t>
            </a:r>
            <a:r>
              <a:rPr lang="en-US" sz="22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ea typeface="ＭＳ Ｐゴシック" charset="0"/>
              </a:rPr>
              <a:t> but not </a:t>
            </a:r>
            <a:r>
              <a:rPr lang="en-US" sz="22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width</a:t>
            </a:r>
            <a:r>
              <a:rPr lang="en-US" dirty="0" smtClean="0">
                <a:ea typeface="ＭＳ Ｐゴシック" charset="0"/>
              </a:rPr>
              <a:t> and </a:t>
            </a:r>
            <a:r>
              <a:rPr lang="en-US" sz="22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height</a:t>
            </a:r>
            <a:r>
              <a:rPr lang="en-US" dirty="0" smtClean="0">
                <a:ea typeface="ＭＳ Ｐゴシック" charset="0"/>
              </a:rPr>
              <a:t> of figures</a:t>
            </a:r>
          </a:p>
          <a:p>
            <a:pPr lvl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Add </a:t>
            </a:r>
            <a:r>
              <a:rPr lang="en-US" sz="24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size</a:t>
            </a:r>
            <a:r>
              <a:rPr lang="en-US" dirty="0" smtClean="0">
                <a:ea typeface="ＭＳ Ｐゴシック" charset="0"/>
              </a:rPr>
              <a:t> parameter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 This changes </a:t>
            </a:r>
            <a:r>
              <a:rPr lang="en-US" sz="22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width</a:t>
            </a:r>
            <a:r>
              <a:rPr lang="en-US" dirty="0" smtClean="0">
                <a:ea typeface="ＭＳ Ｐゴシック" charset="0"/>
              </a:rPr>
              <a:t> and </a:t>
            </a:r>
            <a:r>
              <a:rPr lang="en-US" sz="22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height</a:t>
            </a:r>
            <a:r>
              <a:rPr lang="en-US" dirty="0" smtClean="0">
                <a:ea typeface="ＭＳ Ｐゴシック" charset="0"/>
              </a:rPr>
              <a:t> and sometimes </a:t>
            </a:r>
            <a:r>
              <a:rPr lang="en-US" sz="22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ea typeface="ＭＳ Ｐゴシック" charset="0"/>
              </a:rPr>
              <a:t> and </a:t>
            </a:r>
            <a:r>
              <a:rPr lang="en-US" sz="22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y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 Think of all sizes and placements as percentages of the </a:t>
            </a:r>
            <a:r>
              <a:rPr lang="en-US" sz="22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size</a:t>
            </a:r>
          </a:p>
          <a:p>
            <a:pPr lvl="2">
              <a:buFont typeface="Wingdings 2" charset="0"/>
              <a:buChar char=""/>
              <a:defRPr/>
            </a:pPr>
            <a:r>
              <a:rPr lang="en-US" sz="1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size</a:t>
            </a:r>
            <a:r>
              <a:rPr lang="en-US" dirty="0" smtClean="0">
                <a:ea typeface="ＭＳ Ｐゴシック" charset="0"/>
              </a:rPr>
              <a:t> (width) was </a:t>
            </a:r>
            <a:r>
              <a:rPr lang="en-US" sz="1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100</a:t>
            </a:r>
            <a:r>
              <a:rPr lang="en-US" dirty="0" smtClean="0">
                <a:ea typeface="ＭＳ Ｐゴシック" charset="0"/>
              </a:rPr>
              <a:t>, wheel was </a:t>
            </a:r>
            <a:r>
              <a:rPr lang="en-US" sz="1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70</a:t>
            </a:r>
            <a:r>
              <a:rPr lang="en-US" dirty="0" smtClean="0">
                <a:ea typeface="ＭＳ Ｐゴシック" charset="0"/>
              </a:rPr>
              <a:t> from left, that is 70% from the left so, </a:t>
            </a:r>
            <a:r>
              <a:rPr lang="en-US" sz="18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size / 10 * 7</a:t>
            </a:r>
            <a:endParaRPr lang="en-US" sz="1800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84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Loops</a:t>
            </a: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8199" y="1825625"/>
            <a:ext cx="11018855" cy="706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 What does the following code output? </a:t>
            </a:r>
            <a:endParaRPr lang="en-US" sz="1800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838200" y="2532185"/>
            <a:ext cx="10515600" cy="3644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None/>
            </a:pPr>
            <a:r>
              <a:rPr lang="en-US" sz="2200" dirty="0" err="1" smtClean="0">
                <a:latin typeface="Courier New" panose="02070309020205020404" pitchFamily="49" charset="0"/>
              </a:rPr>
              <a:t>def</a:t>
            </a:r>
            <a:r>
              <a:rPr lang="en-US" sz="22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70000"/>
              </a:lnSpc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for </a:t>
            </a:r>
            <a:r>
              <a:rPr lang="en-US" sz="2200" dirty="0" err="1" smtClean="0">
                <a:latin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</a:rPr>
              <a:t> in range(1, 10):</a:t>
            </a:r>
          </a:p>
          <a:p>
            <a:pPr>
              <a:lnSpc>
                <a:spcPct val="70000"/>
              </a:lnSpc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for j in range(1, 10):</a:t>
            </a:r>
          </a:p>
          <a:p>
            <a:pPr>
              <a:lnSpc>
                <a:spcPct val="70000"/>
              </a:lnSpc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    print(j * </a:t>
            </a:r>
            <a:r>
              <a:rPr lang="en-US" sz="2200" dirty="0" err="1" smtClean="0">
                <a:latin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</a:rPr>
              <a:t>, end="\t")</a:t>
            </a:r>
          </a:p>
          <a:p>
            <a:pPr>
              <a:lnSpc>
                <a:spcPct val="70000"/>
              </a:lnSpc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print()</a:t>
            </a:r>
          </a:p>
          <a:p>
            <a:pPr>
              <a:lnSpc>
                <a:spcPct val="70000"/>
              </a:lnSpc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 </a:t>
            </a:r>
          </a:p>
          <a:p>
            <a:pPr>
              <a:lnSpc>
                <a:spcPct val="70000"/>
              </a:lnSpc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3502614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Outputting a Grid</a:t>
            </a:r>
            <a:endParaRPr lang="en-US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838200" y="2532185"/>
            <a:ext cx="10515600" cy="3644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for </a:t>
            </a:r>
            <a:r>
              <a:rPr lang="en-US" b="1" dirty="0" err="1" smtClean="0"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</a:rPr>
              <a:t> in range(n, m):</a:t>
            </a:r>
          </a:p>
          <a:p>
            <a:pPr>
              <a:lnSpc>
                <a:spcPct val="70000"/>
              </a:lnSpc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for j in range(n, m):</a:t>
            </a:r>
          </a:p>
          <a:p>
            <a:pPr>
              <a:lnSpc>
                <a:spcPct val="70000"/>
              </a:lnSpc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    ...</a:t>
            </a:r>
          </a:p>
          <a:p>
            <a:pPr>
              <a:lnSpc>
                <a:spcPct val="70000"/>
              </a:lnSpc>
              <a:buNone/>
            </a:pPr>
            <a:r>
              <a:rPr lang="en-US" sz="2200" dirty="0" smtClean="0">
                <a:latin typeface="Courier New" panose="02070309020205020404" pitchFamily="49" charset="0"/>
              </a:rPr>
              <a:t>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49696" y="3215472"/>
            <a:ext cx="3175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creates a single row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774264" y="1438421"/>
            <a:ext cx="3304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controls the number of rows </a:t>
            </a:r>
            <a:endParaRPr lang="en-US" sz="2800" dirty="0"/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6360608" y="3477082"/>
            <a:ext cx="1889088" cy="1101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506498" y="1838848"/>
            <a:ext cx="1267766" cy="8093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091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the following figures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342" y="1457010"/>
            <a:ext cx="3953820" cy="4494869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38199" y="1825624"/>
            <a:ext cx="6842143" cy="45148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 Left grid:</a:t>
            </a:r>
            <a:endParaRPr lang="en-US" sz="1400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x = 100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y = 100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circle size = 20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number of circles = 5</a:t>
            </a:r>
          </a:p>
          <a:p>
            <a:pPr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 R</a:t>
            </a:r>
            <a:r>
              <a:rPr lang="en-US" dirty="0" smtClean="0">
                <a:ea typeface="ＭＳ Ｐゴシック" charset="0"/>
              </a:rPr>
              <a:t>ight grid</a:t>
            </a:r>
            <a:r>
              <a:rPr lang="en-US" dirty="0">
                <a:ea typeface="ＭＳ Ｐゴシック" charset="0"/>
              </a:rPr>
              <a:t>:</a:t>
            </a:r>
            <a:endParaRPr lang="en-US" sz="1400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lvl="1">
              <a:buFont typeface="Wingdings 2" charset="0"/>
              <a:buChar char=""/>
              <a:defRPr/>
            </a:pP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x =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300</a:t>
            </a:r>
            <a:endParaRPr lang="en-US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lvl="1">
              <a:buFont typeface="Wingdings 2" charset="0"/>
              <a:buChar char=""/>
              <a:defRPr/>
            </a:pP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y =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300</a:t>
            </a:r>
            <a:endParaRPr lang="en-US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lvl="1">
              <a:buFont typeface="Wingdings 2" charset="0"/>
              <a:buChar char=""/>
              <a:defRPr/>
            </a:pP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circle size =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40</a:t>
            </a:r>
            <a:endParaRPr lang="en-US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lvl="1">
              <a:buFont typeface="Wingdings 2" charset="0"/>
              <a:buChar char=""/>
              <a:defRPr/>
            </a:pP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number of circles =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2</a:t>
            </a:r>
            <a:endParaRPr lang="en-US" dirty="0"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47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556</Words>
  <Application>Microsoft Office PowerPoint</Application>
  <PresentationFormat>Widescreen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Times New Roman</vt:lpstr>
      <vt:lpstr>Wingdings 2</vt:lpstr>
      <vt:lpstr>Office Theme</vt:lpstr>
      <vt:lpstr>CSc 110, Autumn 2017</vt:lpstr>
      <vt:lpstr>Drawing parameter question</vt:lpstr>
      <vt:lpstr>Animation with sleep</vt:lpstr>
      <vt:lpstr>Drawing parameter answer</vt:lpstr>
      <vt:lpstr>How to add parameters</vt:lpstr>
      <vt:lpstr>Nested Loops</vt:lpstr>
      <vt:lpstr>Outputting a Grid</vt:lpstr>
      <vt:lpstr>Output the following figures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5</cp:revision>
  <dcterms:created xsi:type="dcterms:W3CDTF">2017-09-11T05:27:15Z</dcterms:created>
  <dcterms:modified xsi:type="dcterms:W3CDTF">2017-09-11T05:59:31Z</dcterms:modified>
</cp:coreProperties>
</file>