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8" r:id="rId3"/>
    <p:sldId id="279" r:id="rId4"/>
    <p:sldId id="280" r:id="rId5"/>
    <p:sldId id="259" r:id="rId6"/>
    <p:sldId id="261" r:id="rId7"/>
    <p:sldId id="262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A4549-BEF0-4654-A89E-6BC07DC2ADEF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AC1CA-5F1A-4310-A25F-89C5D4820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7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// This program computes two people's body mass index (BMI) and</a:t>
            </a:r>
          </a:p>
          <a:p>
            <a:r>
              <a:rPr lang="en-US" smtClean="0">
                <a:latin typeface="Arial" panose="020B0604020202020204" pitchFamily="34" charset="0"/>
              </a:rPr>
              <a:t>// compares them.  The code uses parameters, returns, and Scanner.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import java.util.*;  // so that I can use Scanner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public class BMI {</a:t>
            </a:r>
          </a:p>
          <a:p>
            <a:r>
              <a:rPr lang="en-US" smtClean="0">
                <a:latin typeface="Arial" panose="020B0604020202020204" pitchFamily="34" charset="0"/>
              </a:rPr>
              <a:t>    public static void main(String[] args) {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System.out.println("This program reads in data for two people and");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System.out.println("computes their body mass index (BMI)");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    // finish me!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}</a:t>
            </a:r>
          </a:p>
          <a:p>
            <a:r>
              <a:rPr lang="en-US" smtClean="0">
                <a:latin typeface="Arial" panose="020B0604020202020204" pitchFamily="34" charset="0"/>
              </a:rPr>
              <a:t>}</a:t>
            </a:r>
          </a:p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83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How would we round the BMI numbers?</a:t>
            </a:r>
          </a:p>
        </p:txBody>
      </p:sp>
    </p:spTree>
    <p:extLst>
      <p:ext uri="{BB962C8B-B14F-4D97-AF65-F5344CB8AC3E}">
        <p14:creationId xmlns:p14="http://schemas.microsoft.com/office/powerpoint/2010/main" val="38363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20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2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0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4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4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8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6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8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7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4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1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1A740-3C88-42FB-9C6F-77CB15BF653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BCE4-A307-40B2-AC47-6233107120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8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549607"/>
            <a:ext cx="9144000" cy="967694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2016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517301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12: </a:t>
            </a:r>
            <a:r>
              <a:rPr lang="en-US" dirty="0" smtClean="0"/>
              <a:t>Advanced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; Cumulative sum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4" name="Picture 3" descr="boolean-hair-logi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25" y="2484995"/>
            <a:ext cx="50355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6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many numbers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would you find the sum of all integers from 1-1000?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This may require a lot of typing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sum</a:t>
            </a:r>
            <a:r>
              <a:rPr lang="en-US" dirty="0" smtClean="0">
                <a:latin typeface="Courier New" panose="02070309020205020404" pitchFamily="49" charset="0"/>
              </a:rPr>
              <a:t> = 1 + 2 + 3 + 4 + ...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print("The sum </a:t>
            </a:r>
            <a:r>
              <a:rPr lang="en-US" dirty="0" smtClean="0">
                <a:latin typeface="Courier New" panose="02070309020205020404" pitchFamily="49" charset="0"/>
              </a:rPr>
              <a:t>is", sum)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What if we want the sum from 1 - 1,000,000?</a:t>
            </a:r>
            <a:br>
              <a:rPr lang="en-US" dirty="0" smtClean="0"/>
            </a:br>
            <a:r>
              <a:rPr lang="en-US" dirty="0" smtClean="0"/>
              <a:t>Or the sum up to any maximum?</a:t>
            </a:r>
          </a:p>
          <a:p>
            <a:pPr lvl="1" eaLnBrk="1" hangingPunct="1"/>
            <a:r>
              <a:rPr lang="en-US" dirty="0" smtClean="0"/>
              <a:t>How can we generalize the above code?</a:t>
            </a:r>
          </a:p>
        </p:txBody>
      </p:sp>
    </p:spTree>
    <p:extLst>
      <p:ext uri="{BB962C8B-B14F-4D97-AF65-F5344CB8AC3E}">
        <p14:creationId xmlns:p14="http://schemas.microsoft.com/office/powerpoint/2010/main" val="17315404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loop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sum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1001):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sum = sum +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sum </a:t>
            </a:r>
            <a:r>
              <a:rPr lang="en-US" dirty="0" smtClean="0">
                <a:latin typeface="Courier New" panose="02070309020205020404" pitchFamily="49" charset="0"/>
              </a:rPr>
              <a:t>is", sum)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cumulative sum</a:t>
            </a:r>
            <a:r>
              <a:rPr lang="en-US" dirty="0" smtClean="0"/>
              <a:t>: A variable that keeps a sum in progress and is updated repeatedly until summing is finished.</a:t>
            </a:r>
          </a:p>
          <a:p>
            <a:pPr lvl="1" eaLnBrk="1" hangingPunct="1">
              <a:lnSpc>
                <a:spcPct val="110000"/>
              </a:lnSpc>
            </a:pPr>
            <a:endParaRPr lang="en-US" sz="800" dirty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sum</a:t>
            </a:r>
            <a:r>
              <a:rPr lang="en-US" dirty="0" smtClean="0"/>
              <a:t> in the above code is an attempt at a cumulative sum.</a:t>
            </a:r>
          </a:p>
          <a:p>
            <a:pPr lvl="1" eaLnBrk="1" hangingPunct="1">
              <a:lnSpc>
                <a:spcPct val="110000"/>
              </a:lnSpc>
            </a:pPr>
            <a:endParaRPr lang="en-US" sz="800" dirty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Cumulative sum variables must be declared </a:t>
            </a:r>
            <a:r>
              <a:rPr lang="en-US" i="1" dirty="0" smtClean="0"/>
              <a:t>outside</a:t>
            </a:r>
            <a:r>
              <a:rPr lang="en-US" dirty="0" smtClean="0"/>
              <a:t> the loops that update them, so that they will still exist after the loop.</a:t>
            </a:r>
          </a:p>
        </p:txBody>
      </p:sp>
    </p:spTree>
    <p:extLst>
      <p:ext uri="{BB962C8B-B14F-4D97-AF65-F5344CB8AC3E}">
        <p14:creationId xmlns:p14="http://schemas.microsoft.com/office/powerpoint/2010/main" val="35421348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product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cumulative idea can be used with other operators: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product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</a:rPr>
              <a:t>1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21):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product = product * </a:t>
            </a:r>
            <a:r>
              <a:rPr lang="en-US" sz="1800" b="1" dirty="0" smtClean="0">
                <a:latin typeface="Courier New" panose="02070309020205020404" pitchFamily="49" charset="0"/>
              </a:rPr>
              <a:t>2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2 ^ 20 </a:t>
            </a:r>
            <a:r>
              <a:rPr lang="en-US" sz="1800" dirty="0" smtClean="0">
                <a:latin typeface="Courier New" panose="02070309020205020404" pitchFamily="49" charset="0"/>
              </a:rPr>
              <a:t>=", </a:t>
            </a:r>
            <a:r>
              <a:rPr lang="en-US" sz="1800" b="1" dirty="0" smtClean="0">
                <a:latin typeface="Courier New" panose="02070309020205020404" pitchFamily="49" charset="0"/>
              </a:rPr>
              <a:t>product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How would we make the base and exponent adjustable?</a:t>
            </a:r>
          </a:p>
        </p:txBody>
      </p:sp>
    </p:spTree>
    <p:extLst>
      <p:ext uri="{BB962C8B-B14F-4D97-AF65-F5344CB8AC3E}">
        <p14:creationId xmlns:p14="http://schemas.microsoft.com/office/powerpoint/2010/main" val="2682384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084514" y="3260725"/>
            <a:ext cx="4611687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662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and cumulative sum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can do a cumulative sum of user input: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sum = 0;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101):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next =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(input("Type a number: "))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sum = sum + next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sum </a:t>
            </a:r>
            <a:r>
              <a:rPr lang="en-US" dirty="0" smtClean="0">
                <a:latin typeface="Courier New" panose="02070309020205020404" pitchFamily="49" charset="0"/>
              </a:rPr>
              <a:t>is", sum)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584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question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Modify the </a:t>
            </a:r>
            <a:r>
              <a:rPr lang="en-US" dirty="0">
                <a:latin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</a:rPr>
              <a:t>eceipt</a:t>
            </a:r>
            <a:r>
              <a:rPr lang="en-US" dirty="0" smtClean="0"/>
              <a:t> </a:t>
            </a:r>
            <a:r>
              <a:rPr lang="en-US" dirty="0" smtClean="0"/>
              <a:t>program from lecture 2</a:t>
            </a:r>
          </a:p>
          <a:p>
            <a:pPr lvl="1" eaLnBrk="1" hangingPunct="1"/>
            <a:r>
              <a:rPr lang="en-US" dirty="0" smtClean="0"/>
              <a:t>Prompt for how many people, and each person's dinner cost.</a:t>
            </a:r>
          </a:p>
          <a:p>
            <a:pPr lvl="1" eaLnBrk="1" hangingPunct="1"/>
            <a:r>
              <a:rPr lang="en-US" dirty="0" smtClean="0"/>
              <a:t>Use functions to structure the solution.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/>
            <a:r>
              <a:rPr lang="en-US" dirty="0" smtClean="0"/>
              <a:t>Example log of execution: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How many people ate? </a:t>
            </a:r>
            <a:r>
              <a:rPr lang="en-US" sz="1800" b="1" u="sng" dirty="0">
                <a:latin typeface="Courier New" panose="02070309020205020404" pitchFamily="49" charset="0"/>
              </a:rPr>
              <a:t>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#1: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20.00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#2: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15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#3: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30.0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#4: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10.00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Subtotal: $75.0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Tax: $6.0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Tip: $11.25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Total: $92.25</a:t>
            </a:r>
          </a:p>
        </p:txBody>
      </p:sp>
    </p:spTree>
    <p:extLst>
      <p:ext uri="{BB962C8B-B14F-4D97-AF65-F5344CB8AC3E}">
        <p14:creationId xmlns:p14="http://schemas.microsoft.com/office/powerpoint/2010/main" val="4256137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answer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enhances our Receipt program using a cumulative sum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subtotal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meals()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results(subtotal)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Prompts for number of people and returns total meal subtotal.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meals():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people = float(input("</a:t>
            </a:r>
            <a:r>
              <a:rPr lang="en-US" sz="1600" dirty="0">
                <a:latin typeface="Courier New" panose="02070309020205020404" pitchFamily="49" charset="0"/>
              </a:rPr>
              <a:t>How many people ate?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subtotal = 0.0;</a:t>
            </a:r>
            <a:r>
              <a:rPr lang="en-US" sz="1600" dirty="0" smtClean="0">
                <a:latin typeface="Courier New" panose="02070309020205020404" pitchFamily="49" charset="0"/>
              </a:rPr>
              <a:t>    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cumulative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range(1, people + 1):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dirty="0" smtClean="0">
                <a:latin typeface="Courier New" panose="02070309020205020404" pitchFamily="49" charset="0"/>
              </a:rPr>
              <a:t> = float(input("Person </a:t>
            </a:r>
            <a:r>
              <a:rPr lang="en-US" sz="1600" dirty="0">
                <a:latin typeface="Courier New" panose="02070309020205020404" pitchFamily="49" charset="0"/>
              </a:rPr>
              <a:t>#"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)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+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               </a:t>
            </a:r>
            <a:r>
              <a:rPr lang="en-US" sz="1600" dirty="0">
                <a:latin typeface="Courier New" panose="02070309020205020404" pitchFamily="49" charset="0"/>
              </a:rPr>
              <a:t>": How much did your dinner cost?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    subtotal </a:t>
            </a:r>
            <a:r>
              <a:rPr lang="en-US" sz="1600" b="1" dirty="0">
                <a:latin typeface="Courier New" panose="02070309020205020404" pitchFamily="49" charset="0"/>
              </a:rPr>
              <a:t>= subtotal + </a:t>
            </a:r>
            <a:r>
              <a:rPr lang="en-US" sz="1600" b="1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add to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return subtotal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answer, cont'd.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979418" cy="2917197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Calculates total owed, assuming 8% tax and 15% tip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results(subtotal):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tax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08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tip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15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total </a:t>
            </a:r>
            <a:r>
              <a:rPr lang="en-US" sz="1600" dirty="0">
                <a:latin typeface="Courier New" panose="02070309020205020404" pitchFamily="49" charset="0"/>
              </a:rPr>
              <a:t>= subtotal + tax + </a:t>
            </a:r>
            <a:r>
              <a:rPr lang="en-US" sz="1600" dirty="0" smtClean="0">
                <a:latin typeface="Courier New" panose="02070309020205020404" pitchFamily="49" charset="0"/>
              </a:rPr>
              <a:t>tip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Subtotal: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(subtotal))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Tax: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(tax))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Tip: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(tip))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(total))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 question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count_factors</a:t>
            </a:r>
            <a:r>
              <a:rPr lang="en-US" dirty="0" smtClean="0"/>
              <a:t> that returns</a:t>
            </a:r>
            <a:br>
              <a:rPr lang="en-US" dirty="0" smtClean="0"/>
            </a:br>
            <a:r>
              <a:rPr lang="en-US" dirty="0" smtClean="0"/>
              <a:t>the number of factors of an integer.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err="1">
                <a:latin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</a:rPr>
              <a:t>ount_factors</a:t>
            </a:r>
            <a:r>
              <a:rPr lang="en-US" dirty="0" smtClean="0">
                <a:latin typeface="Courier New" panose="02070309020205020404" pitchFamily="49" charset="0"/>
              </a:rPr>
              <a:t>(24)</a:t>
            </a:r>
            <a:r>
              <a:rPr lang="en-US" dirty="0" smtClean="0"/>
              <a:t> returns </a:t>
            </a:r>
            <a:r>
              <a:rPr lang="en-US" dirty="0" smtClean="0">
                <a:latin typeface="Courier New" panose="02070309020205020404" pitchFamily="49" charset="0"/>
              </a:rPr>
              <a:t>8</a:t>
            </a:r>
            <a:r>
              <a:rPr lang="en-US" dirty="0" smtClean="0"/>
              <a:t> because </a:t>
            </a:r>
            <a:br>
              <a:rPr lang="en-US" dirty="0" smtClean="0"/>
            </a:br>
            <a:r>
              <a:rPr lang="en-US" dirty="0" smtClean="0"/>
              <a:t>1, 2, 3, 4, 6, 8, 12, and 24 are factors of 24.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Solution: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how many factors the given number has.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err="1" smtClean="0">
                <a:latin typeface="Courier New" panose="02070309020205020404" pitchFamily="49" charset="0"/>
              </a:rPr>
              <a:t>def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900" dirty="0" smtClean="0">
                <a:latin typeface="Courier New" panose="02070309020205020404" pitchFamily="49" charset="0"/>
              </a:rPr>
              <a:t>(number):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    count = 0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    for </a:t>
            </a:r>
            <a:r>
              <a:rPr lang="en-US" sz="1900" dirty="0" err="1" smtClean="0">
                <a:latin typeface="Courier New" panose="02070309020205020404" pitchFamily="49" charset="0"/>
              </a:rPr>
              <a:t>i</a:t>
            </a:r>
            <a:r>
              <a:rPr lang="en-US" sz="1900" dirty="0" smtClean="0">
                <a:latin typeface="Courier New" panose="02070309020205020404" pitchFamily="49" charset="0"/>
              </a:rPr>
              <a:t> in range(1, number + 1):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        if (number % </a:t>
            </a:r>
            <a:r>
              <a:rPr lang="en-US" sz="1900" b="1" dirty="0" err="1">
                <a:latin typeface="Courier New" panose="02070309020205020404" pitchFamily="49" charset="0"/>
              </a:rPr>
              <a:t>i</a:t>
            </a:r>
            <a:r>
              <a:rPr lang="en-US" sz="1900" b="1" dirty="0">
                <a:latin typeface="Courier New" panose="02070309020205020404" pitchFamily="49" charset="0"/>
              </a:rPr>
              <a:t> == 0</a:t>
            </a:r>
            <a:r>
              <a:rPr lang="en-US" sz="1900" b="1" dirty="0" smtClean="0">
                <a:latin typeface="Courier New" panose="02070309020205020404" pitchFamily="49" charset="0"/>
              </a:rPr>
              <a:t>):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            </a:t>
            </a:r>
            <a:r>
              <a:rPr lang="en-US" sz="1900" dirty="0" smtClean="0">
                <a:latin typeface="Courier New" panose="02070309020205020404" pitchFamily="49" charset="0"/>
              </a:rPr>
              <a:t>count += 1      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9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9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i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 is a factor of number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   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return </a:t>
            </a:r>
            <a:r>
              <a:rPr lang="en-US" sz="1900" dirty="0" smtClean="0">
                <a:latin typeface="Courier New" panose="02070309020205020404" pitchFamily="49" charset="0"/>
              </a:rPr>
              <a:t>count</a:t>
            </a:r>
            <a:endParaRPr lang="en-US" sz="19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55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question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838200" y="1336430"/>
            <a:ext cx="10515600" cy="568736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Write a program that produces output like the following: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This program reads data for two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people and computes their basal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metabolic rate and burn rate.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height (in inches)? </a:t>
            </a:r>
            <a:r>
              <a:rPr lang="en-US" sz="1600" b="1" u="sng" dirty="0">
                <a:latin typeface="Courier New" panose="02070309020205020404" pitchFamily="49" charset="0"/>
              </a:rPr>
              <a:t>73.5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weight (in pounds)? </a:t>
            </a:r>
            <a:r>
              <a:rPr lang="en-US" sz="1600" b="1" u="sng" dirty="0">
                <a:latin typeface="Courier New" panose="02070309020205020404" pitchFamily="49" charset="0"/>
              </a:rPr>
              <a:t>230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age (in years)? </a:t>
            </a:r>
            <a:r>
              <a:rPr lang="en-US" sz="1600" b="1" u="sng" dirty="0">
                <a:latin typeface="Courier New" panose="02070309020205020404" pitchFamily="49" charset="0"/>
              </a:rPr>
              <a:t>35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gender (male or female)? </a:t>
            </a:r>
            <a:r>
              <a:rPr lang="en-US" sz="1600" b="1" u="sng" dirty="0">
                <a:latin typeface="Courier New" panose="02070309020205020404" pitchFamily="49" charset="0"/>
              </a:rPr>
              <a:t>male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height (in inches)? </a:t>
            </a:r>
            <a:r>
              <a:rPr lang="en-US" sz="1600" b="1" u="sng" dirty="0">
                <a:latin typeface="Courier New" panose="02070309020205020404" pitchFamily="49" charset="0"/>
              </a:rPr>
              <a:t>71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weight (in pounds)? </a:t>
            </a:r>
            <a:r>
              <a:rPr lang="en-US" sz="1600" b="1" u="sng" dirty="0">
                <a:latin typeface="Courier New" panose="02070309020205020404" pitchFamily="49" charset="0"/>
              </a:rPr>
              <a:t>220.5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age (in years)?</a:t>
            </a:r>
            <a:r>
              <a:rPr lang="en-US" sz="1600" b="1" u="sng" dirty="0">
                <a:latin typeface="Courier New" panose="02070309020205020404" pitchFamily="49" charset="0"/>
              </a:rPr>
              <a:t> 20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gender (male or female)? </a:t>
            </a:r>
            <a:r>
              <a:rPr lang="en-US" sz="1600" b="1" u="sng" dirty="0">
                <a:latin typeface="Courier New" panose="02070309020205020404" pitchFamily="49" charset="0"/>
              </a:rPr>
              <a:t>female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#1 basal metabolic rate = 2042.3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high resting burn rate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#2 basal metabolic rate = 1868.4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moderate resting burn rate</a:t>
            </a:r>
          </a:p>
        </p:txBody>
      </p:sp>
      <p:graphicFrame>
        <p:nvGraphicFramePr>
          <p:cNvPr id="716829" name="Group 29"/>
          <p:cNvGraphicFramePr>
            <a:graphicFrameLocks noGrp="1"/>
          </p:cNvGraphicFramePr>
          <p:nvPr>
            <p:extLst/>
          </p:nvPr>
        </p:nvGraphicFramePr>
        <p:xfrm>
          <a:off x="7686501" y="4786978"/>
          <a:ext cx="3054350" cy="1284332"/>
        </p:xfrm>
        <a:graphic>
          <a:graphicData uri="http://schemas.openxmlformats.org/drawingml/2006/table">
            <a:tbl>
              <a:tblPr/>
              <a:tblGrid>
                <a:gridCol w="1420813"/>
                <a:gridCol w="1633537"/>
              </a:tblGrid>
              <a:tr h="31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BMR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Burn Level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below 12000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low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1200 to 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moderate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above 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high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2879" y="1939332"/>
            <a:ext cx="47528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Basal Metabolic Rate Formula:</a:t>
            </a:r>
          </a:p>
          <a:p>
            <a:endParaRPr lang="en-US" dirty="0"/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male BMR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4.54545 x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(weight in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15.875 x (height in inches) - 5 x (age in years) +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female BMR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4.54545 x (weight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+ 15.875 x (height in inches) - 5 x (age in years)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- 161</a:t>
            </a:r>
          </a:p>
        </p:txBody>
      </p:sp>
    </p:spTree>
    <p:extLst>
      <p:ext uri="{BB962C8B-B14F-4D97-AF65-F5344CB8AC3E}">
        <p14:creationId xmlns:p14="http://schemas.microsoft.com/office/powerpoint/2010/main" val="330204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answer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This program finds the basal metabolic rate (BMR) for two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individuals. This variation includes several functions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other than main.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introduces the program to the user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give_intro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print("This program reads data for two")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print("people and computes their basal")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print("metabolic rate and burn rate.")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prompts for one person's statistics, returning the BMI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(person):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print("Enter person", person, "information:")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height = float(input("height (in inches)?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weight = float(input("weight (in pounds)?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age = float(input("age (in years)?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gender = input("gender (male or female)? 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bmr_for</a:t>
            </a:r>
            <a:r>
              <a:rPr lang="en-US" sz="1400" dirty="0">
                <a:latin typeface="Courier New" panose="02070309020205020404" pitchFamily="49" charset="0"/>
              </a:rPr>
              <a:t>(height, weight, age, gender)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 smtClean="0">
                <a:latin typeface="Courier New" panose="02070309020205020404" pitchFamily="49" charset="0"/>
              </a:rPr>
              <a:t>   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00499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, cont'd.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1507253"/>
            <a:ext cx="10515600" cy="5194998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this function contains the basal metabolic rate formula for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converting the given height (in inches), weight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(in pounds), age (in years) and gender (male or female) into a BMR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bmr_for</a:t>
            </a:r>
            <a:r>
              <a:rPr lang="en-US" sz="1400" dirty="0">
                <a:latin typeface="Courier New" panose="02070309020205020404" pitchFamily="49" charset="0"/>
              </a:rPr>
              <a:t>(height, weight, age, gender):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= 4.54545 * weight + 15.875 * height - 5 * age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</a:rPr>
              <a:t>gender.lower</a:t>
            </a:r>
            <a:r>
              <a:rPr lang="en-US" sz="1400" dirty="0">
                <a:latin typeface="Courier New" panose="02070309020205020404" pitchFamily="49" charset="0"/>
              </a:rPr>
              <a:t>() == "male":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+= 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else: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-= 161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reports the overall </a:t>
            </a:r>
            <a:r>
              <a:rPr lang="en-US" sz="14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bmr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values and status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report_results</a:t>
            </a:r>
            <a:r>
              <a:rPr lang="en-US" sz="1400" dirty="0">
                <a:latin typeface="Courier New" panose="02070309020205020404" pitchFamily="49" charset="0"/>
              </a:rPr>
              <a:t>(bmr1, bmr2):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print("Person #1 basal metabolic rate =", round(bmr1, 1))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(bmr1)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print("Person #2 basal metabolic rate =", round(bmr2, 1))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(bmr2)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reports the burn rate for the given BMR value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&lt; 1200: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print("low resting burn rate");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&lt;= 2000: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print("moderate resting burn rate")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else: # bmr1 &gt; 2000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print("high resting burn rate")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give_intro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bmr1 =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(1)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bmr2 =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(2)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print(bmr1, bmr2)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report_results</a:t>
            </a:r>
            <a:r>
              <a:rPr lang="en-US" sz="1400" dirty="0">
                <a:latin typeface="Courier New" panose="02070309020205020404" pitchFamily="49" charset="0"/>
              </a:rPr>
              <a:t>(bmr1, bmr2)</a:t>
            </a:r>
          </a:p>
          <a:p>
            <a:pPr lvl="1">
              <a:lnSpc>
                <a:spcPct val="60000"/>
              </a:lnSpc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main()</a:t>
            </a:r>
            <a:endParaRPr lang="en-US" sz="14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791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Factoring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code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factoring</a:t>
            </a:r>
            <a:r>
              <a:rPr lang="en-US" dirty="0" smtClean="0"/>
              <a:t>: Extracting common/redundant code.</a:t>
            </a:r>
          </a:p>
          <a:p>
            <a:pPr lvl="1" eaLnBrk="1" hangingPunct="1"/>
            <a:r>
              <a:rPr lang="en-US" dirty="0" smtClean="0"/>
              <a:t>Can reduce or eliminate redundancy from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code.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dirty="0" smtClean="0">
                <a:latin typeface="Courier New" panose="02070309020205020404" pitchFamily="49" charset="0"/>
              </a:rPr>
              <a:t>a </a:t>
            </a:r>
            <a:r>
              <a:rPr lang="en-US" sz="1800" dirty="0">
                <a:latin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</a:rPr>
              <a:t>1: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a </a:t>
            </a:r>
            <a:r>
              <a:rPr lang="en-US" sz="1800" dirty="0">
                <a:latin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r>
              <a:rPr lang="en-US" sz="1800" dirty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6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y = y +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else: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a == 3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91200" y="2895600"/>
            <a:ext cx="4648200" cy="3276600"/>
            <a:chOff x="2688" y="1968"/>
            <a:chExt cx="2928" cy="2064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3552" y="2448"/>
              <a:ext cx="2064" cy="9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smtClean="0">
                  <a:latin typeface="Courier New" panose="02070309020205020404" pitchFamily="49" charset="0"/>
                </a:rPr>
                <a:t>print(a)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x = 3 * </a:t>
              </a:r>
              <a:r>
                <a:rPr lang="en-US" sz="1800" dirty="0" smtClean="0">
                  <a:latin typeface="Courier New" panose="02070309020205020404" pitchFamily="49" charset="0"/>
                </a:rPr>
                <a:t>a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if </a:t>
              </a:r>
              <a:r>
                <a:rPr lang="en-US" sz="1800" dirty="0" smtClean="0">
                  <a:latin typeface="Courier New" panose="02070309020205020404" pitchFamily="49" charset="0"/>
                </a:rPr>
                <a:t>a </a:t>
              </a:r>
              <a:r>
                <a:rPr lang="en-US" sz="1800" dirty="0">
                  <a:latin typeface="Courier New" panose="02070309020205020404" pitchFamily="49" charset="0"/>
                </a:rPr>
                <a:t>== </a:t>
              </a:r>
              <a:r>
                <a:rPr lang="en-US" sz="1800" dirty="0" smtClean="0">
                  <a:latin typeface="Courier New" panose="02070309020205020404" pitchFamily="49" charset="0"/>
                </a:rPr>
                <a:t>2: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    y = y + </a:t>
              </a:r>
              <a:r>
                <a:rPr lang="en-US" sz="1800" dirty="0" smtClean="0">
                  <a:latin typeface="Courier New" panose="02070309020205020404" pitchFamily="49" charset="0"/>
                </a:rPr>
                <a:t>10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b = b + </a:t>
              </a:r>
              <a:r>
                <a:rPr lang="en-US" sz="1800" dirty="0" smtClean="0">
                  <a:latin typeface="Courier New" panose="02070309020205020404" pitchFamily="49" charset="0"/>
                </a:rPr>
                <a:t>x</a:t>
              </a:r>
              <a:endParaRPr lang="en-US" sz="1800" dirty="0">
                <a:latin typeface="Courier New" panose="02070309020205020404" pitchFamily="49" charset="0"/>
              </a:endParaRPr>
            </a:p>
          </p:txBody>
        </p:sp>
        <p:grpSp>
          <p:nvGrpSpPr>
            <p:cNvPr id="7174" name="Group 8"/>
            <p:cNvGrpSpPr>
              <a:grpSpLocks/>
            </p:cNvGrpSpPr>
            <p:nvPr/>
          </p:nvGrpSpPr>
          <p:grpSpPr bwMode="auto">
            <a:xfrm>
              <a:off x="2688" y="1968"/>
              <a:ext cx="820" cy="2064"/>
              <a:chOff x="2688" y="1968"/>
              <a:chExt cx="820" cy="2064"/>
            </a:xfrm>
          </p:grpSpPr>
          <p:sp>
            <p:nvSpPr>
              <p:cNvPr id="7175" name="Line 6"/>
              <p:cNvSpPr>
                <a:spLocks noChangeShapeType="1"/>
              </p:cNvSpPr>
              <p:nvPr/>
            </p:nvSpPr>
            <p:spPr bwMode="auto">
              <a:xfrm flipV="1">
                <a:off x="3075" y="3001"/>
                <a:ext cx="4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76" name="AutoShape 7"/>
              <p:cNvSpPr>
                <a:spLocks/>
              </p:cNvSpPr>
              <p:nvPr/>
            </p:nvSpPr>
            <p:spPr bwMode="auto">
              <a:xfrm>
                <a:off x="2688" y="1968"/>
                <a:ext cx="384" cy="2064"/>
              </a:xfrm>
              <a:prstGeom prst="rightBrace">
                <a:avLst>
                  <a:gd name="adj1" fmla="val 44792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077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Advanced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</a:p>
        </p:txBody>
      </p:sp>
    </p:spTree>
    <p:extLst>
      <p:ext uri="{BB962C8B-B14F-4D97-AF65-F5344CB8AC3E}">
        <p14:creationId xmlns:p14="http://schemas.microsoft.com/office/powerpoint/2010/main" val="23075621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"dangling if" problem</a:t>
            </a:r>
          </a:p>
        </p:txBody>
      </p:sp>
      <p:sp>
        <p:nvSpPr>
          <p:cNvPr id="697347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What can be improved about the following code?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(x &lt;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negative")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(x &gt;=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non-negative")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second if test is unnecessary and can be removed: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(x &lt;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negative")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latin typeface="Courier New" panose="02070309020205020404" pitchFamily="49" charset="0"/>
              </a:rPr>
              <a:t>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non-negative")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This is also relevant in function that use </a:t>
            </a:r>
            <a:r>
              <a:rPr lang="en-US" dirty="0" smtClean="0">
                <a:latin typeface="Courier New" panose="02070309020205020404" pitchFamily="49" charset="0"/>
              </a:rPr>
              <a:t>if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smtClean="0"/>
              <a:t>with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825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with </a:t>
            </a:r>
            <a:r>
              <a:rPr lang="en-US" smtClean="0">
                <a:latin typeface="Courier New" panose="02070309020205020404" pitchFamily="49" charset="0"/>
              </a:rPr>
              <a:t>return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the larger of the two given integers.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max(a, </a:t>
            </a:r>
            <a:r>
              <a:rPr lang="en-US" sz="1800" dirty="0">
                <a:latin typeface="Courier New" panose="02070309020205020404" pitchFamily="49" charset="0"/>
              </a:rPr>
              <a:t>b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(a &gt; b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a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b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Functions can return different values using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Whichever path the code enters, it will return that value.</a:t>
            </a:r>
          </a:p>
          <a:p>
            <a:pPr lvl="1" eaLnBrk="1" hangingPunct="1"/>
            <a:r>
              <a:rPr lang="en-US" dirty="0" smtClean="0"/>
              <a:t>Returning a value causes a function to immediately exit.</a:t>
            </a:r>
          </a:p>
          <a:p>
            <a:pPr lvl="1" eaLnBrk="1" hangingPunct="1"/>
            <a:r>
              <a:rPr lang="en-US" dirty="0" smtClean="0"/>
              <a:t>All paths through the code should reach a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 statement.</a:t>
            </a:r>
          </a:p>
        </p:txBody>
      </p:sp>
    </p:spTree>
    <p:extLst>
      <p:ext uri="{BB962C8B-B14F-4D97-AF65-F5344CB8AC3E}">
        <p14:creationId xmlns:p14="http://schemas.microsoft.com/office/powerpoint/2010/main" val="1180425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algorithms</a:t>
            </a:r>
          </a:p>
        </p:txBody>
      </p:sp>
    </p:spTree>
    <p:extLst>
      <p:ext uri="{BB962C8B-B14F-4D97-AF65-F5344CB8AC3E}">
        <p14:creationId xmlns:p14="http://schemas.microsoft.com/office/powerpoint/2010/main" val="38572469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1206</Words>
  <Application>Microsoft Office PowerPoint</Application>
  <PresentationFormat>Widescreen</PresentationFormat>
  <Paragraphs>273</Paragraphs>
  <Slides>17</Slides>
  <Notes>4</Notes>
  <HiddenSlides>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MS PGothic</vt:lpstr>
      <vt:lpstr>Arial</vt:lpstr>
      <vt:lpstr>Calibri</vt:lpstr>
      <vt:lpstr>Calibri Light</vt:lpstr>
      <vt:lpstr>Courier New</vt:lpstr>
      <vt:lpstr>Verdana</vt:lpstr>
      <vt:lpstr>Wingdings</vt:lpstr>
      <vt:lpstr>Wingdings 2</vt:lpstr>
      <vt:lpstr>Office Theme</vt:lpstr>
      <vt:lpstr>CSc 110, Autumn 2016</vt:lpstr>
      <vt:lpstr>Nested if/else question</vt:lpstr>
      <vt:lpstr>Nested if/else answer</vt:lpstr>
      <vt:lpstr>Nested if/else, cont'd.</vt:lpstr>
      <vt:lpstr>Factoring if/else code</vt:lpstr>
      <vt:lpstr>Advanced if/else</vt:lpstr>
      <vt:lpstr>The "dangling if" problem</vt:lpstr>
      <vt:lpstr>if/else with return</vt:lpstr>
      <vt:lpstr>Cumulative algorithms</vt:lpstr>
      <vt:lpstr>Adding many numbers</vt:lpstr>
      <vt:lpstr>Cumulative sum loop</vt:lpstr>
      <vt:lpstr>Cumulative product</vt:lpstr>
      <vt:lpstr>input and cumulative sum</vt:lpstr>
      <vt:lpstr>Cumulative sum question</vt:lpstr>
      <vt:lpstr>Cumulative sum answer</vt:lpstr>
      <vt:lpstr>Cumulative answer, cont'd.</vt:lpstr>
      <vt:lpstr>if/else, return 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11</cp:revision>
  <dcterms:created xsi:type="dcterms:W3CDTF">2016-08-14T23:40:49Z</dcterms:created>
  <dcterms:modified xsi:type="dcterms:W3CDTF">2017-09-17T23:17:03Z</dcterms:modified>
</cp:coreProperties>
</file>