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59" r:id="rId12"/>
    <p:sldId id="261" r:id="rId13"/>
    <p:sldId id="287" r:id="rId14"/>
    <p:sldId id="285" r:id="rId15"/>
    <p:sldId id="262" r:id="rId16"/>
    <p:sldId id="263" r:id="rId17"/>
    <p:sldId id="264" r:id="rId18"/>
    <p:sldId id="266" r:id="rId19"/>
    <p:sldId id="284" r:id="rId20"/>
    <p:sldId id="288" r:id="rId21"/>
    <p:sldId id="269" r:id="rId22"/>
    <p:sldId id="275" r:id="rId23"/>
    <p:sldId id="27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82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931FB-80BA-470C-BC9C-7E66047FEB64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ACBFA-CE13-4E6A-A127-FDEA84D57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460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076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181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133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506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722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008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326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2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570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20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88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69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0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20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89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77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65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9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DCC98-2370-4352-9BBA-1B7BE51B3417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56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 idx="4294967295"/>
          </p:nvPr>
        </p:nvSpPr>
        <p:spPr>
          <a:xfrm>
            <a:off x="2170113" y="666541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z="4800" dirty="0" err="1" smtClean="0"/>
              <a:t>CSc</a:t>
            </a:r>
            <a:r>
              <a:rPr lang="en-US" sz="4800" dirty="0" smtClean="0"/>
              <a:t> 110, Autumn </a:t>
            </a:r>
            <a:r>
              <a:rPr lang="en-US" sz="4800" dirty="0" smtClean="0"/>
              <a:t>2017</a:t>
            </a:r>
            <a:endParaRPr lang="en-US" sz="4800" dirty="0"/>
          </a:p>
        </p:txBody>
      </p:sp>
      <p:sp>
        <p:nvSpPr>
          <p:cNvPr id="5123" name="Rectangle 3"/>
          <p:cNvSpPr>
            <a:spLocks noGrp="1"/>
          </p:cNvSpPr>
          <p:nvPr>
            <p:ph type="subTitle" idx="4294967295"/>
          </p:nvPr>
        </p:nvSpPr>
        <p:spPr>
          <a:xfrm>
            <a:off x="2136775" y="1857377"/>
            <a:ext cx="7839075" cy="11068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mtClean="0"/>
              <a:t>Lecture </a:t>
            </a:r>
            <a:r>
              <a:rPr lang="en-US" smtClean="0"/>
              <a:t>14: </a:t>
            </a:r>
            <a:r>
              <a:rPr lang="en-US" dirty="0" smtClean="0"/>
              <a:t>Strings</a:t>
            </a:r>
          </a:p>
          <a:p>
            <a:pPr marL="0" lvl="0" indent="0" algn="ctr">
              <a:buNone/>
            </a:pPr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marL="0" lvl="0" indent="0" algn="ctr"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endParaRPr lang="en-US" b="1" dirty="0" smtClean="0"/>
          </a:p>
        </p:txBody>
      </p:sp>
      <p:pic>
        <p:nvPicPr>
          <p:cNvPr id="4" name="Picture 1" descr="escape_artis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506" y="3085403"/>
            <a:ext cx="9144000" cy="247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271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Boolean practice answers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Enlightened version.  I have seen the true way (and false way)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is_vowel</a:t>
            </a:r>
            <a:r>
              <a:rPr lang="en-US" sz="1600" dirty="0" smtClean="0">
                <a:latin typeface="Courier New" panose="02070309020205020404" pitchFamily="49" charset="0"/>
              </a:rPr>
              <a:t>(s):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return </a:t>
            </a:r>
            <a:r>
              <a:rPr lang="en-US" sz="1600" dirty="0" smtClean="0">
                <a:latin typeface="Courier New" panose="02070309020205020404" pitchFamily="49" charset="0"/>
              </a:rPr>
              <a:t>s == </a:t>
            </a:r>
            <a:r>
              <a:rPr lang="en-US" sz="1600" dirty="0">
                <a:latin typeface="Courier New" panose="02070309020205020404" pitchFamily="49" charset="0"/>
              </a:rPr>
              <a:t>'</a:t>
            </a:r>
            <a:r>
              <a:rPr lang="en-US" sz="1600" dirty="0" smtClean="0">
                <a:latin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</a:rPr>
              <a:t>'</a:t>
            </a:r>
            <a:r>
              <a:rPr lang="en-US" sz="1600" dirty="0" smtClean="0">
                <a:latin typeface="Courier New" panose="02070309020205020404" pitchFamily="49" charset="0"/>
              </a:rPr>
              <a:t> or s == 'A' or s == 'e' or s == 'E' or s =='</a:t>
            </a:r>
            <a:r>
              <a:rPr lang="en-US" sz="1600" dirty="0" err="1" smtClean="0">
                <a:latin typeface="Courier New" panose="02070309020205020404" pitchFamily="49" charset="0"/>
              </a:rPr>
              <a:t>i</a:t>
            </a:r>
            <a:r>
              <a:rPr lang="en-US" sz="1600" dirty="0" smtClean="0">
                <a:latin typeface="Courier New" panose="02070309020205020404" pitchFamily="49" charset="0"/>
              </a:rPr>
              <a:t>' or s == 'I'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      or s == 'o' or s == 'O' or s == 'u' or s =='U'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Enlightened "Boolean Zen" version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is_non_vowel</a:t>
            </a:r>
            <a:r>
              <a:rPr lang="en-US" sz="1600" dirty="0" smtClean="0">
                <a:latin typeface="Courier New" panose="02070309020205020404" pitchFamily="49" charset="0"/>
              </a:rPr>
              <a:t>(s):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return not(s == 'a') and not(s == 'A') and not(s == 'e') and not(s == 'E')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      and not(s =='</a:t>
            </a:r>
            <a:r>
              <a:rPr lang="en-US" sz="1600" dirty="0" err="1" smtClean="0">
                <a:latin typeface="Courier New" panose="02070309020205020404" pitchFamily="49" charset="0"/>
              </a:rPr>
              <a:t>i</a:t>
            </a:r>
            <a:r>
              <a:rPr lang="en-US" sz="1600" dirty="0" smtClean="0">
                <a:latin typeface="Courier New" panose="02070309020205020404" pitchFamily="49" charset="0"/>
              </a:rPr>
              <a:t>') and not(s == 'I') and not(s == 'o') and 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      not(s == 'O') and not(s == 'u') and not(s =='U')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or, return 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not </a:t>
            </a:r>
            <a:r>
              <a:rPr lang="en-US" sz="1600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is_vowel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(s)</a:t>
            </a:r>
            <a:endParaRPr lang="en-US" sz="16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0446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Strings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 smtClean="0"/>
              <a:t>string</a:t>
            </a:r>
            <a:r>
              <a:rPr lang="en-US" dirty="0" smtClean="0"/>
              <a:t>: a type that stores a sequence of text characters.</a:t>
            </a:r>
          </a:p>
          <a:p>
            <a:pPr lvl="1" eaLnBrk="1" hangingPunct="1"/>
            <a:endParaRPr lang="en-US" sz="800" dirty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 = "</a:t>
            </a:r>
            <a:r>
              <a:rPr lang="en-US" b="1" dirty="0" smtClean="0"/>
              <a:t>text</a:t>
            </a:r>
            <a:r>
              <a:rPr lang="en-US" dirty="0" smtClean="0">
                <a:latin typeface="Courier New" panose="02070309020205020404" pitchFamily="49" charset="0"/>
              </a:rPr>
              <a:t>"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 smtClean="0"/>
              <a:t>expression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Examples:</a:t>
            </a:r>
            <a:br>
              <a:rPr lang="en-US" dirty="0" smtClean="0"/>
            </a:br>
            <a:r>
              <a:rPr lang="en-US" sz="800" dirty="0"/>
              <a:t/>
            </a:r>
            <a:br>
              <a:rPr lang="en-US" sz="800" dirty="0"/>
            </a:br>
            <a:r>
              <a:rPr lang="en-US" b="1" dirty="0" smtClean="0">
                <a:latin typeface="Courier New" panose="02070309020205020404" pitchFamily="49" charset="0"/>
              </a:rPr>
              <a:t>name = "Daffy Duck"</a:t>
            </a:r>
            <a:br>
              <a:rPr lang="en-US" b="1" dirty="0" smtClean="0">
                <a:latin typeface="Courier New" panose="02070309020205020404" pitchFamily="49" charset="0"/>
              </a:rPr>
            </a:br>
            <a:r>
              <a:rPr lang="en-US" sz="800" dirty="0">
                <a:latin typeface="Courier New" panose="02070309020205020404" pitchFamily="49" charset="0"/>
              </a:rPr>
              <a:t/>
            </a:r>
            <a:br>
              <a:rPr lang="en-US" sz="800" dirty="0">
                <a:latin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</a:rPr>
              <a:t>x = 3</a:t>
            </a:r>
            <a:br>
              <a:rPr lang="en-US" dirty="0" smtClean="0">
                <a:latin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</a:rPr>
              <a:t>y = 5</a:t>
            </a:r>
            <a:br>
              <a:rPr lang="en-US" dirty="0" smtClean="0">
                <a:latin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</a:rPr>
              <a:t>point = </a:t>
            </a:r>
            <a:r>
              <a:rPr lang="en-US" b="1" dirty="0" smtClean="0">
                <a:latin typeface="Courier New" panose="02070309020205020404" pitchFamily="49" charset="0"/>
              </a:rPr>
              <a:t>"(" +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</a:rPr>
              <a:t>x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  <a:r>
              <a:rPr lang="en-US" b="1" dirty="0" smtClean="0">
                <a:latin typeface="Courier New" panose="02070309020205020404" pitchFamily="49" charset="0"/>
              </a:rPr>
              <a:t> + ", " +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</a:rPr>
              <a:t>y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  <a:r>
              <a:rPr lang="en-US" b="1" dirty="0" smtClean="0">
                <a:latin typeface="Courier New" panose="02070309020205020404" pitchFamily="49" charset="0"/>
              </a:rPr>
              <a:t> + ")"</a:t>
            </a:r>
          </a:p>
        </p:txBody>
      </p:sp>
    </p:spTree>
    <p:extLst>
      <p:ext uri="{BB962C8B-B14F-4D97-AF65-F5344CB8AC3E}">
        <p14:creationId xmlns:p14="http://schemas.microsoft.com/office/powerpoint/2010/main" val="4091348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Indexes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342900" indent="-342900"/>
            <a:r>
              <a:rPr lang="en-US" dirty="0" smtClean="0"/>
              <a:t>Characters of a string are numbered with 0-based </a:t>
            </a:r>
            <a:r>
              <a:rPr lang="en-US" i="1" dirty="0" smtClean="0"/>
              <a:t>indexes</a:t>
            </a:r>
            <a:r>
              <a:rPr lang="en-US" dirty="0" smtClean="0"/>
              <a:t>:</a:t>
            </a:r>
          </a:p>
          <a:p>
            <a:pPr marL="742950" lvl="1" indent="-285750"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marL="742950" lvl="1" indent="-285750">
              <a:buNone/>
            </a:pPr>
            <a:r>
              <a:rPr lang="en-US" dirty="0" smtClean="0">
                <a:latin typeface="Courier New" panose="02070309020205020404" pitchFamily="49" charset="0"/>
              </a:rPr>
              <a:t>	name = "Ultimate"</a:t>
            </a:r>
          </a:p>
          <a:p>
            <a:pPr marL="742950" lvl="1" indent="-285750"/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/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/>
            <a:endParaRPr lang="en-US" dirty="0" smtClean="0"/>
          </a:p>
          <a:p>
            <a:pPr marL="742950" lvl="1" indent="-285750"/>
            <a:endParaRPr lang="en-US" dirty="0" smtClean="0"/>
          </a:p>
          <a:p>
            <a:pPr marL="742950" lvl="1" indent="-285750"/>
            <a:endParaRPr lang="en-US" dirty="0" smtClean="0"/>
          </a:p>
          <a:p>
            <a:pPr marL="742950" lvl="1" indent="-285750"/>
            <a:r>
              <a:rPr lang="en-US" dirty="0" smtClean="0"/>
              <a:t>First character's index : 0</a:t>
            </a:r>
          </a:p>
          <a:p>
            <a:pPr marL="742950" lvl="1" indent="-285750"/>
            <a:r>
              <a:rPr lang="en-US" dirty="0" smtClean="0"/>
              <a:t>Last character's index : 1 less than the string's length</a:t>
            </a:r>
          </a:p>
          <a:p>
            <a:pPr marL="742950" lvl="1" indent="-285750"/>
            <a:endParaRPr lang="en-US" dirty="0" smtClean="0"/>
          </a:p>
          <a:p>
            <a:pPr marL="742950" lvl="1" indent="-285750"/>
            <a:endParaRPr lang="en-US" dirty="0" smtClean="0"/>
          </a:p>
        </p:txBody>
      </p:sp>
      <p:graphicFrame>
        <p:nvGraphicFramePr>
          <p:cNvPr id="716849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275236"/>
              </p:ext>
            </p:extLst>
          </p:nvPr>
        </p:nvGraphicFramePr>
        <p:xfrm>
          <a:off x="2830565" y="3099481"/>
          <a:ext cx="6535738" cy="1241425"/>
        </p:xfrm>
        <a:graphic>
          <a:graphicData uri="http://schemas.openxmlformats.org/drawingml/2006/table">
            <a:tbl>
              <a:tblPr/>
              <a:tblGrid>
                <a:gridCol w="1379538"/>
                <a:gridCol w="644525"/>
                <a:gridCol w="646112"/>
                <a:gridCol w="642938"/>
                <a:gridCol w="644525"/>
                <a:gridCol w="644525"/>
                <a:gridCol w="644525"/>
                <a:gridCol w="644525"/>
                <a:gridCol w="644525"/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index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-8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-7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-6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-5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-3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-2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-1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character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067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Accessing characters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marL="342900" indent="-342900"/>
            <a:r>
              <a:rPr lang="en-US" dirty="0" smtClean="0"/>
              <a:t>You can access a character with </a:t>
            </a:r>
            <a:r>
              <a:rPr lang="en-US" sz="2600" b="1" dirty="0" smtClean="0">
                <a:cs typeface="Courier New" panose="02070309020205020404" pitchFamily="49" charset="0"/>
              </a:rPr>
              <a:t>string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smtClean="0"/>
              <a:t>index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dirty="0" smtClean="0"/>
              <a:t>:</a:t>
            </a:r>
          </a:p>
          <a:p>
            <a:pPr marL="742950" lvl="1" indent="-285750">
              <a:buNone/>
            </a:pPr>
            <a:r>
              <a:rPr lang="en-US" dirty="0">
                <a:latin typeface="Courier New" panose="02070309020205020404" pitchFamily="49" charset="0"/>
              </a:rPr>
              <a:t>name = </a:t>
            </a:r>
            <a:r>
              <a:rPr lang="en-US" dirty="0" smtClean="0">
                <a:latin typeface="Courier New" panose="02070309020205020404" pitchFamily="49" charset="0"/>
              </a:rPr>
              <a:t>"Merlin</a:t>
            </a:r>
            <a:r>
              <a:rPr lang="en-US" dirty="0">
                <a:latin typeface="Courier New" panose="02070309020205020404" pitchFamily="49" charset="0"/>
              </a:rPr>
              <a:t>"</a:t>
            </a:r>
          </a:p>
          <a:p>
            <a:pPr marL="742950" lvl="1" indent="-285750">
              <a:buNone/>
            </a:pPr>
            <a:r>
              <a:rPr lang="en-US" dirty="0">
                <a:latin typeface="Courier New" panose="02070309020205020404" pitchFamily="49" charset="0"/>
              </a:rPr>
              <a:t>print(name[0])</a:t>
            </a:r>
          </a:p>
          <a:p>
            <a:pPr marL="742950" lvl="1" indent="-285750"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 marL="742950" lvl="1" indent="-285750">
              <a:buNone/>
            </a:pPr>
            <a:r>
              <a:rPr lang="en-US" dirty="0">
                <a:cs typeface="Courier New" panose="02070309020205020404" pitchFamily="49" charset="0"/>
              </a:rPr>
              <a:t>Output:</a:t>
            </a:r>
            <a:r>
              <a:rPr lang="en-US" dirty="0">
                <a:latin typeface="Courier New" panose="02070309020205020404" pitchFamily="49" charset="0"/>
              </a:rPr>
              <a:t> M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/>
            <a:endParaRPr lang="en-US" dirty="0" smtClean="0"/>
          </a:p>
          <a:p>
            <a:pPr marL="742950" lvl="1" indent="-28575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744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Accessing substrings</a:t>
            </a:r>
            <a:endParaRPr lang="en-US" dirty="0"/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838200" y="180552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cs typeface="Courier New" panose="02070309020205020404" pitchFamily="49" charset="0"/>
              </a:rPr>
              <a:t>Syntax: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</a:rPr>
              <a:t>part = </a:t>
            </a:r>
            <a:r>
              <a:rPr lang="en-US" sz="2400" b="1" dirty="0" smtClean="0">
                <a:cs typeface="Courier New" panose="02070309020205020404" pitchFamily="49" charset="0"/>
              </a:rPr>
              <a:t>string</a:t>
            </a:r>
            <a:r>
              <a:rPr lang="en-US" sz="2400" dirty="0" smtClean="0">
                <a:latin typeface="Courier New" panose="02070309020205020404" pitchFamily="49" charset="0"/>
              </a:rPr>
              <a:t>[</a:t>
            </a:r>
            <a:r>
              <a:rPr lang="en-US" sz="2400" b="1" dirty="0" err="1" smtClean="0">
                <a:cs typeface="Courier New" panose="02070309020205020404" pitchFamily="49" charset="0"/>
              </a:rPr>
              <a:t>start</a:t>
            </a:r>
            <a:r>
              <a:rPr lang="en-US" sz="2400" dirty="0" err="1" smtClean="0">
                <a:latin typeface="Courier New" panose="02070309020205020404" pitchFamily="49" charset="0"/>
              </a:rPr>
              <a:t>:</a:t>
            </a:r>
            <a:r>
              <a:rPr lang="en-US" sz="2400" b="1" dirty="0" err="1" smtClean="0"/>
              <a:t>stop</a:t>
            </a:r>
            <a:r>
              <a:rPr lang="en-US" sz="2400" dirty="0">
                <a:latin typeface="Courier New" panose="02070309020205020404" pitchFamily="49" charset="0"/>
              </a:rPr>
              <a:t>]</a:t>
            </a:r>
            <a:r>
              <a:rPr lang="en-US" sz="2400" dirty="0" smtClean="0">
                <a:latin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</a:endParaRPr>
          </a:p>
          <a:p>
            <a:r>
              <a:rPr lang="en-US" dirty="0" smtClean="0">
                <a:cs typeface="Courier New" panose="02070309020205020404" pitchFamily="49" charset="0"/>
              </a:rPr>
              <a:t>Example: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</a:rPr>
              <a:t>s = "Merlin"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</a:rPr>
              <a:t>	mid = [1:3]    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2400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er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>
              <a:lnSpc>
                <a:spcPct val="70000"/>
              </a:lnSpc>
            </a:pPr>
            <a:r>
              <a:rPr lang="en-US" dirty="0" smtClean="0"/>
              <a:t>If you want to start at the beginning you can leave off start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dirty="0" smtClean="0"/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mid = [:3]     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2400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Mer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70000"/>
              </a:lnSpc>
            </a:pPr>
            <a:r>
              <a:rPr lang="en-US" dirty="0" smtClean="0"/>
              <a:t>If you want to start at the end you can leave off the stop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dirty="0"/>
              <a:t>	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mid = [1:]     </a:t>
            </a:r>
            <a:r>
              <a:rPr lang="en-US" sz="2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2600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erlin</a:t>
            </a:r>
            <a:endParaRPr lang="en-US" sz="2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199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urier New" panose="02070309020205020404" pitchFamily="49" charset="0"/>
              </a:rPr>
              <a:t>String</a:t>
            </a:r>
            <a:r>
              <a:rPr lang="en-US" smtClean="0"/>
              <a:t> methods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20000"/>
          </a:bodyPr>
          <a:lstStyle/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sz="800" dirty="0"/>
          </a:p>
          <a:p>
            <a:pPr eaLnBrk="1" hangingPunct="1"/>
            <a:r>
              <a:rPr lang="en-US" dirty="0" smtClean="0"/>
              <a:t>These methods are called using the dot notation below: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starz</a:t>
            </a:r>
            <a:r>
              <a:rPr lang="en-US" dirty="0" smtClean="0">
                <a:latin typeface="Courier New" panose="02070309020205020404" pitchFamily="49" charset="0"/>
              </a:rPr>
              <a:t> = "</a:t>
            </a:r>
            <a:r>
              <a:rPr lang="en-US" dirty="0" err="1" smtClean="0">
                <a:latin typeface="Courier New" panose="02070309020205020404" pitchFamily="49" charset="0"/>
              </a:rPr>
              <a:t>Biles</a:t>
            </a:r>
            <a:r>
              <a:rPr lang="en-US" dirty="0" smtClean="0">
                <a:latin typeface="Courier New" panose="02070309020205020404" pitchFamily="49" charset="0"/>
              </a:rPr>
              <a:t> &amp; Manuel"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print(</a:t>
            </a:r>
            <a:r>
              <a:rPr lang="en-US" b="1" dirty="0" err="1" smtClean="0">
                <a:latin typeface="Courier New" panose="02070309020205020404" pitchFamily="49" charset="0"/>
              </a:rPr>
              <a:t>starz.lower</a:t>
            </a:r>
            <a:r>
              <a:rPr lang="en-US" b="1" dirty="0" smtClean="0">
                <a:latin typeface="Courier New" panose="02070309020205020404" pitchFamily="49" charset="0"/>
              </a:rPr>
              <a:t>()</a:t>
            </a:r>
            <a:r>
              <a:rPr lang="en-US" dirty="0" smtClean="0">
                <a:latin typeface="Courier New" panose="02070309020205020404" pitchFamily="49" charset="0"/>
              </a:rPr>
              <a:t>)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biles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&amp; </a:t>
            </a:r>
            <a:r>
              <a:rPr lang="en-US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manuel</a:t>
            </a: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</p:txBody>
      </p:sp>
      <p:graphicFrame>
        <p:nvGraphicFramePr>
          <p:cNvPr id="718876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421091"/>
              </p:ext>
            </p:extLst>
          </p:nvPr>
        </p:nvGraphicFramePr>
        <p:xfrm>
          <a:off x="1676400" y="1371601"/>
          <a:ext cx="8845550" cy="2707699"/>
        </p:xfrm>
        <a:graphic>
          <a:graphicData uri="http://schemas.openxmlformats.org/drawingml/2006/table">
            <a:tbl>
              <a:tblPr/>
              <a:tblGrid>
                <a:gridCol w="3702256"/>
                <a:gridCol w="5143294"/>
              </a:tblGrid>
              <a:tr h="3657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Method name</a:t>
                      </a:r>
                    </a:p>
                  </a:txBody>
                  <a:tcPr marL="91436" marR="91436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Description</a:t>
                      </a:r>
                    </a:p>
                  </a:txBody>
                  <a:tcPr marL="91436" marR="91436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find(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</a:p>
                  </a:txBody>
                  <a:tcPr marL="91436" marR="91436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 where the start of the given string appears in this string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(-1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if not found)</a:t>
                      </a:r>
                    </a:p>
                  </a:txBody>
                  <a:tcPr marL="91436" marR="91436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2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substring(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index1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substring(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index1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</a:p>
                  </a:txBody>
                  <a:tcPr marL="91436" marR="91436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the characters in this string from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index1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 (inclusive) to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index2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 (</a:t>
                      </a:r>
                      <a:r>
                        <a:rPr kumimoji="0" lang="en-US" sz="1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exclusive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if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index2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 is omitted, grabs till end of string</a:t>
                      </a:r>
                    </a:p>
                  </a:txBody>
                  <a:tcPr marL="91436" marR="91436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lower()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91436" marR="91436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 new string with all lowercase letters</a:t>
                      </a:r>
                    </a:p>
                  </a:txBody>
                  <a:tcPr marL="91436" marR="91436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upper()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91436" marR="91436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 new string with all uppercase letters</a:t>
                      </a:r>
                    </a:p>
                  </a:txBody>
                  <a:tcPr marL="91436" marR="91436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735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urier New" panose="02070309020205020404" pitchFamily="49" charset="0"/>
              </a:rPr>
              <a:t>String</a:t>
            </a:r>
            <a:r>
              <a:rPr lang="en-US" smtClean="0"/>
              <a:t> method examples</a:t>
            </a:r>
          </a:p>
        </p:txBody>
      </p:sp>
      <p:sp>
        <p:nvSpPr>
          <p:cNvPr id="369667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# index     012345678901</a:t>
            </a:r>
            <a:endParaRPr lang="en-US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s1 = "Allison </a:t>
            </a:r>
            <a:r>
              <a:rPr lang="en-US" dirty="0" err="1" smtClean="0">
                <a:latin typeface="Courier New" panose="02070309020205020404" pitchFamily="49" charset="0"/>
              </a:rPr>
              <a:t>Obourn</a:t>
            </a:r>
            <a:r>
              <a:rPr lang="en-US" dirty="0" smtClean="0">
                <a:latin typeface="Courier New" panose="02070309020205020404" pitchFamily="49" charset="0"/>
              </a:rPr>
              <a:t>"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s2 = "Merlin The </a:t>
            </a:r>
            <a:r>
              <a:rPr lang="en-US" dirty="0">
                <a:latin typeface="Courier New" panose="02070309020205020404" pitchFamily="49" charset="0"/>
              </a:rPr>
              <a:t>C</a:t>
            </a:r>
            <a:r>
              <a:rPr lang="en-US" dirty="0" smtClean="0">
                <a:latin typeface="Courier New" panose="02070309020205020404" pitchFamily="49" charset="0"/>
              </a:rPr>
              <a:t>at"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</a:t>
            </a:r>
            <a:r>
              <a:rPr lang="en-US" b="1" dirty="0" smtClean="0">
                <a:latin typeface="Courier New" panose="02070309020205020404" pitchFamily="49" charset="0"/>
              </a:rPr>
              <a:t>s1.find("</a:t>
            </a:r>
            <a:r>
              <a:rPr lang="en-US" b="1" dirty="0">
                <a:latin typeface="Courier New" panose="02070309020205020404" pitchFamily="49" charset="0"/>
              </a:rPr>
              <a:t>o</a:t>
            </a:r>
            <a:r>
              <a:rPr lang="en-US" b="1" dirty="0" smtClean="0">
                <a:latin typeface="Courier New" panose="02070309020205020404" pitchFamily="49" charset="0"/>
              </a:rPr>
              <a:t>")</a:t>
            </a:r>
            <a:r>
              <a:rPr lang="en-US" dirty="0" smtClean="0">
                <a:latin typeface="Courier New" panose="02070309020205020404" pitchFamily="49" charset="0"/>
              </a:rPr>
              <a:t>)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5</a:t>
            </a:r>
            <a:endParaRPr lang="en-US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</a:t>
            </a:r>
            <a:r>
              <a:rPr lang="en-US" b="1" dirty="0" smtClean="0">
                <a:latin typeface="Courier New" panose="02070309020205020404" pitchFamily="49" charset="0"/>
              </a:rPr>
              <a:t>s2.lower()</a:t>
            </a:r>
            <a:r>
              <a:rPr lang="en-US" dirty="0" smtClean="0">
                <a:latin typeface="Courier New" panose="02070309020205020404" pitchFamily="49" charset="0"/>
              </a:rPr>
              <a:t>)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"merlin the cat"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Given the following string: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# index  012345678901234567890123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book =  "Building Python Programs"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How would you extract the word </a:t>
            </a:r>
            <a:r>
              <a:rPr lang="en-US" dirty="0" smtClean="0">
                <a:latin typeface="Courier New" panose="02070309020205020404" pitchFamily="49" charset="0"/>
              </a:rPr>
              <a:t>"Python"</a:t>
            </a:r>
            <a:r>
              <a:rPr lang="en-US" dirty="0" smtClean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8344606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9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696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96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96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6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Modifying strings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String operations and functions like </a:t>
            </a:r>
            <a:r>
              <a:rPr lang="en-US" dirty="0" smtClean="0">
                <a:latin typeface="Courier New" panose="02070309020205020404" pitchFamily="49" charset="0"/>
              </a:rPr>
              <a:t>lowercase </a:t>
            </a:r>
            <a:r>
              <a:rPr lang="en-US" dirty="0" smtClean="0"/>
              <a:t>build and return a new string, rather than modifying the current string.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s = "</a:t>
            </a:r>
            <a:r>
              <a:rPr lang="en-US" dirty="0" err="1" smtClean="0">
                <a:latin typeface="Courier New" panose="02070309020205020404" pitchFamily="49" charset="0"/>
              </a:rPr>
              <a:t>Aceyalone</a:t>
            </a:r>
            <a:r>
              <a:rPr lang="en-US" dirty="0" smtClean="0">
                <a:latin typeface="Courier New" panose="02070309020205020404" pitchFamily="49" charset="0"/>
              </a:rPr>
              <a:t>"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solidFill>
                  <a:srgbClr val="A50021"/>
                </a:solidFill>
                <a:latin typeface="Courier New" panose="02070309020205020404" pitchFamily="49" charset="0"/>
              </a:rPr>
              <a:t>s.upper</a:t>
            </a:r>
            <a:r>
              <a:rPr lang="en-US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()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print(s)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Aceyalone</a:t>
            </a: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To modify a variable's value, you must reassign it: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s = "</a:t>
            </a:r>
            <a:r>
              <a:rPr lang="en-US" dirty="0" err="1" smtClean="0">
                <a:latin typeface="Courier New" panose="02070309020205020404" pitchFamily="49" charset="0"/>
              </a:rPr>
              <a:t>Aceyalone</a:t>
            </a:r>
            <a:r>
              <a:rPr lang="en-US" dirty="0" smtClean="0">
                <a:latin typeface="Courier New" panose="02070309020205020404" pitchFamily="49" charset="0"/>
              </a:rPr>
              <a:t>"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	s = </a:t>
            </a:r>
            <a:r>
              <a:rPr lang="en-US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s.upper</a:t>
            </a:r>
            <a:r>
              <a:rPr lang="en-US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print(s)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ACEYALONE</a:t>
            </a:r>
          </a:p>
        </p:txBody>
      </p:sp>
    </p:spTree>
    <p:extLst>
      <p:ext uri="{BB962C8B-B14F-4D97-AF65-F5344CB8AC3E}">
        <p14:creationId xmlns:p14="http://schemas.microsoft.com/office/powerpoint/2010/main" val="3427487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788606" y="365125"/>
            <a:ext cx="9565193" cy="1325563"/>
          </a:xfrm>
        </p:spPr>
        <p:txBody>
          <a:bodyPr/>
          <a:lstStyle/>
          <a:p>
            <a:r>
              <a:rPr lang="en-US" dirty="0" smtClean="0"/>
              <a:t>Name border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2438400" y="1919234"/>
            <a:ext cx="8229600" cy="4633965"/>
          </a:xfrm>
        </p:spPr>
        <p:txBody>
          <a:bodyPr/>
          <a:lstStyle/>
          <a:p>
            <a:r>
              <a:rPr lang="en-US" dirty="0" smtClean="0"/>
              <a:t>Prompt the user for full name</a:t>
            </a:r>
          </a:p>
          <a:p>
            <a:endParaRPr lang="en-US" dirty="0" smtClean="0"/>
          </a:p>
          <a:p>
            <a:r>
              <a:rPr lang="en-US" dirty="0" smtClean="0"/>
              <a:t>Draw out the pattern to the left</a:t>
            </a:r>
          </a:p>
          <a:p>
            <a:endParaRPr lang="en-US" dirty="0" smtClean="0"/>
          </a:p>
          <a:p>
            <a:r>
              <a:rPr lang="en-US" dirty="0" smtClean="0"/>
              <a:t>This should be resizable.  Size 1 is shown and size 2 would have the first name twice followed by last name twice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33400" y="856769"/>
            <a:ext cx="2438400" cy="5696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ALLISON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LLISON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LISON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ISON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SON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ON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A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AL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ALL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ALLI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ALLIS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ALLISO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ALLISON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OBOURN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BOURN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OURN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URN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RN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O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OB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OBO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OBOU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OBOUR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OBOURN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9331485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Other </a:t>
            </a:r>
            <a:r>
              <a:rPr lang="en-US" dirty="0" smtClean="0">
                <a:latin typeface="Courier New" panose="02070309020205020404" pitchFamily="49" charset="0"/>
              </a:rPr>
              <a:t>String</a:t>
            </a:r>
            <a:r>
              <a:rPr lang="en-US" dirty="0" smtClean="0"/>
              <a:t> operations - length</a:t>
            </a:r>
            <a:endParaRPr lang="en-US" dirty="0"/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838200" y="180552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cs typeface="Courier New" panose="02070309020205020404" pitchFamily="49" charset="0"/>
              </a:rPr>
              <a:t>Syntax: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</a:rPr>
              <a:t>length = </a:t>
            </a:r>
            <a:r>
              <a:rPr lang="en-US" sz="2400" dirty="0" err="1" smtClean="0">
                <a:latin typeface="Courier New" panose="02070309020205020404" pitchFamily="49" charset="0"/>
              </a:rPr>
              <a:t>len</a:t>
            </a:r>
            <a:r>
              <a:rPr lang="en-US" sz="2400" dirty="0" smtClean="0">
                <a:latin typeface="Courier New" panose="02070309020205020404" pitchFamily="49" charset="0"/>
              </a:rPr>
              <a:t>(string)	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</a:endParaRPr>
          </a:p>
          <a:p>
            <a:r>
              <a:rPr lang="en-US" dirty="0" smtClean="0">
                <a:cs typeface="Courier New" panose="02070309020205020404" pitchFamily="49" charset="0"/>
              </a:rPr>
              <a:t>Example: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</a:rPr>
              <a:t>s = "Merlin"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</a:rPr>
              <a:t>	count = </a:t>
            </a:r>
            <a:r>
              <a:rPr lang="en-US" sz="2400" dirty="0" err="1" smtClean="0">
                <a:latin typeface="Courier New" panose="02070309020205020404" pitchFamily="49" charset="0"/>
              </a:rPr>
              <a:t>len</a:t>
            </a:r>
            <a:r>
              <a:rPr lang="en-US" sz="2400" dirty="0" smtClean="0">
                <a:latin typeface="Courier New" panose="02070309020205020404" pitchFamily="49" charset="0"/>
              </a:rPr>
              <a:t>(s)    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6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301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"Boolean Zen", part 1</a:t>
            </a:r>
          </a:p>
        </p:txBody>
      </p:sp>
      <p:sp>
        <p:nvSpPr>
          <p:cNvPr id="846851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Students new to </a:t>
            </a:r>
            <a:r>
              <a:rPr lang="en-US" dirty="0" err="1" smtClean="0">
                <a:latin typeface="Courier New" panose="02070309020205020404" pitchFamily="49" charset="0"/>
              </a:rPr>
              <a:t>boolean</a:t>
            </a:r>
            <a:r>
              <a:rPr lang="en-US" dirty="0" smtClean="0"/>
              <a:t> often test if a result is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  <a:r>
              <a:rPr lang="en-US" dirty="0" smtClean="0"/>
              <a:t>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if </a:t>
            </a:r>
            <a:r>
              <a:rPr lang="en-US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is_prime</a:t>
            </a:r>
            <a:r>
              <a:rPr lang="en-US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(57) == True</a:t>
            </a:r>
            <a:r>
              <a:rPr lang="en-US" dirty="0" smtClean="0">
                <a:latin typeface="Courier New" panose="02070309020205020404" pitchFamily="49" charset="0"/>
              </a:rPr>
              <a:t>: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bad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...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But this is unnecessary and redundant.  Preferred: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if </a:t>
            </a:r>
            <a:r>
              <a:rPr 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is_prime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(57)</a:t>
            </a:r>
            <a:r>
              <a:rPr lang="en-US" dirty="0" smtClean="0">
                <a:latin typeface="Courier New" panose="02070309020205020404" pitchFamily="49" charset="0"/>
              </a:rPr>
              <a:t>:    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good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...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 similar pattern can be used for a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r>
              <a:rPr lang="en-US" dirty="0" smtClean="0"/>
              <a:t> test: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if </a:t>
            </a:r>
            <a:r>
              <a:rPr lang="en-US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is_prime</a:t>
            </a:r>
            <a:r>
              <a:rPr lang="en-US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(57) == False</a:t>
            </a:r>
            <a:r>
              <a:rPr lang="en-US" dirty="0" smtClean="0">
                <a:latin typeface="Courier New" panose="02070309020205020404" pitchFamily="49" charset="0"/>
              </a:rPr>
              <a:t>: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bad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if 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not </a:t>
            </a:r>
            <a:r>
              <a:rPr 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is_prime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(57)</a:t>
            </a:r>
            <a:r>
              <a:rPr lang="en-US" dirty="0" smtClean="0">
                <a:latin typeface="Courier New" panose="02070309020205020404" pitchFamily="49" charset="0"/>
              </a:rPr>
              <a:t>:     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good</a:t>
            </a:r>
          </a:p>
        </p:txBody>
      </p:sp>
    </p:spTree>
    <p:extLst>
      <p:ext uri="{BB962C8B-B14F-4D97-AF65-F5344CB8AC3E}">
        <p14:creationId xmlns:p14="http://schemas.microsoft.com/office/powerpoint/2010/main" val="42245444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through a string</a:t>
            </a:r>
          </a:p>
        </p:txBody>
      </p:sp>
      <p:sp>
        <p:nvSpPr>
          <p:cNvPr id="750595" name="Rectangle 3"/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dirty="0"/>
              <a:t>The </a:t>
            </a:r>
            <a:r>
              <a:rPr lang="en-US" sz="2000" dirty="0" smtClean="0">
                <a:latin typeface="Courier New" panose="02070309020205020404" pitchFamily="49" charset="0"/>
              </a:rPr>
              <a:t>for </a:t>
            </a:r>
            <a:r>
              <a:rPr lang="en-US" sz="2000" dirty="0" smtClean="0"/>
              <a:t>loop through a string using range: </a:t>
            </a:r>
            <a:endParaRPr lang="en-US" sz="20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major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"</a:t>
            </a:r>
            <a:r>
              <a:rPr lang="en-US" sz="1800" dirty="0" err="1" smtClean="0">
                <a:latin typeface="Courier New" panose="02070309020205020404" pitchFamily="49" charset="0"/>
              </a:rPr>
              <a:t>CSc</a:t>
            </a:r>
            <a:r>
              <a:rPr lang="en-US" sz="1800" dirty="0" smtClean="0">
                <a:latin typeface="Courier New" panose="02070309020205020404" pitchFamily="49" charset="0"/>
              </a:rPr>
              <a:t>"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f</a:t>
            </a:r>
            <a:r>
              <a:rPr lang="en-US" sz="1800" dirty="0" smtClean="0">
                <a:latin typeface="Courier New" panose="02070309020205020404" pitchFamily="49" charset="0"/>
              </a:rPr>
              <a:t>or letter in range(0,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(major)):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   print(major[letter])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r>
              <a:rPr lang="en-US" sz="2000" dirty="0"/>
              <a:t>You can </a:t>
            </a:r>
            <a:r>
              <a:rPr lang="en-US" sz="2000" dirty="0" smtClean="0"/>
              <a:t>also use </a:t>
            </a:r>
            <a:r>
              <a:rPr lang="en-US" sz="2000" dirty="0"/>
              <a:t>a </a:t>
            </a:r>
            <a:r>
              <a:rPr lang="en-US" sz="2000" dirty="0">
                <a:latin typeface="Courier New" panose="02070309020205020404" pitchFamily="49" charset="0"/>
              </a:rPr>
              <a:t>for</a:t>
            </a:r>
            <a:r>
              <a:rPr lang="en-US" sz="2000" dirty="0"/>
              <a:t> loop to print or examine each </a:t>
            </a:r>
            <a:r>
              <a:rPr lang="en-US" sz="2000" dirty="0" smtClean="0"/>
              <a:t>character without range.</a:t>
            </a:r>
            <a:endParaRPr lang="en-US" sz="20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m</a:t>
            </a:r>
            <a:r>
              <a:rPr lang="en-US" sz="1800" dirty="0" smtClean="0">
                <a:latin typeface="Courier New" panose="02070309020205020404" pitchFamily="49" charset="0"/>
              </a:rPr>
              <a:t>ajor = "</a:t>
            </a:r>
            <a:r>
              <a:rPr lang="en-US" sz="1800" dirty="0" err="1" smtClean="0">
                <a:latin typeface="Courier New" panose="02070309020205020404" pitchFamily="49" charset="0"/>
              </a:rPr>
              <a:t>CSc</a:t>
            </a:r>
            <a:r>
              <a:rPr lang="en-US" sz="1800" dirty="0" smtClean="0">
                <a:latin typeface="Courier New" panose="02070309020205020404" pitchFamily="49" charset="0"/>
              </a:rPr>
              <a:t>"</a:t>
            </a:r>
            <a:endParaRPr lang="en-US" sz="1800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for letter in major: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print(letter)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dirty="0"/>
              <a:t>		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/>
              <a:t>	Output: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C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S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c</a:t>
            </a:r>
            <a:endParaRPr lang="en-US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9945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String</a:t>
            </a:r>
            <a:r>
              <a:rPr lang="en-US" dirty="0" smtClean="0"/>
              <a:t> tests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>
          <a:xfrm>
            <a:off x="1600200" y="2743199"/>
            <a:ext cx="8991600" cy="1306287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sz="1700" dirty="0" smtClean="0">
                <a:latin typeface="Courier New" panose="02070309020205020404" pitchFamily="49" charset="0"/>
              </a:rPr>
              <a:t>name = "</a:t>
            </a:r>
            <a:r>
              <a:rPr lang="en-US" sz="1700" dirty="0" err="1" smtClean="0">
                <a:latin typeface="Courier New" panose="02070309020205020404" pitchFamily="49" charset="0"/>
              </a:rPr>
              <a:t>Voldermort</a:t>
            </a:r>
            <a:r>
              <a:rPr lang="en-US" sz="1700" dirty="0" smtClean="0">
                <a:latin typeface="Courier New" panose="02070309020205020404" pitchFamily="49" charset="0"/>
              </a:rPr>
              <a:t>"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sz="1700" dirty="0" smtClean="0">
                <a:latin typeface="Courier New" panose="02070309020205020404" pitchFamily="49" charset="0"/>
              </a:rPr>
              <a:t>if </a:t>
            </a:r>
            <a:r>
              <a:rPr lang="en-US" sz="1700" dirty="0" err="1" smtClean="0">
                <a:latin typeface="Courier New" panose="02070309020205020404" pitchFamily="49" charset="0"/>
              </a:rPr>
              <a:t>name.startswith</a:t>
            </a:r>
            <a:r>
              <a:rPr lang="en-US" sz="1700" dirty="0" smtClean="0">
                <a:latin typeface="Courier New" panose="02070309020205020404" pitchFamily="49" charset="0"/>
              </a:rPr>
              <a:t>("</a:t>
            </a:r>
            <a:r>
              <a:rPr lang="en-US" sz="1700" dirty="0" err="1" smtClean="0">
                <a:latin typeface="Courier New" panose="02070309020205020404" pitchFamily="49" charset="0"/>
              </a:rPr>
              <a:t>Vol</a:t>
            </a:r>
            <a:r>
              <a:rPr lang="en-US" sz="1700" dirty="0" smtClean="0">
                <a:latin typeface="Courier New" panose="02070309020205020404" pitchFamily="49" charset="0"/>
              </a:rPr>
              <a:t>"):</a:t>
            </a:r>
            <a:endParaRPr lang="en-US" sz="1700" dirty="0" smtClean="0">
              <a:latin typeface="Courier New" panose="02070309020205020404" pitchFamily="49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sz="1700" dirty="0" smtClean="0">
                <a:latin typeface="Courier New" panose="02070309020205020404" pitchFamily="49" charset="0"/>
              </a:rPr>
              <a:t>   print("He who must not be named")</a:t>
            </a:r>
          </a:p>
          <a:p>
            <a:pPr eaLnBrk="1" hangingPunct="1">
              <a:lnSpc>
                <a:spcPct val="120000"/>
              </a:lnSpc>
              <a:buFont typeface="Wingdings 2" panose="05020102010507070707" pitchFamily="18" charset="2"/>
              <a:buNone/>
            </a:pPr>
            <a:endParaRPr lang="en-US" sz="1800" dirty="0"/>
          </a:p>
        </p:txBody>
      </p:sp>
      <p:graphicFrame>
        <p:nvGraphicFramePr>
          <p:cNvPr id="728106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322572"/>
              </p:ext>
            </p:extLst>
          </p:nvPr>
        </p:nvGraphicFramePr>
        <p:xfrm>
          <a:off x="1562100" y="1371601"/>
          <a:ext cx="9067800" cy="1230129"/>
        </p:xfrm>
        <a:graphic>
          <a:graphicData uri="http://schemas.openxmlformats.org/drawingml/2006/table">
            <a:tbl>
              <a:tblPr/>
              <a:tblGrid>
                <a:gridCol w="3038475"/>
                <a:gridCol w="6029325"/>
              </a:tblGrid>
              <a:tr h="4111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Method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Description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startswith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whether one contains other's characters at start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endswith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whether one contains other's characters at end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3"/>
          <p:cNvSpPr txBox="1">
            <a:spLocks/>
          </p:cNvSpPr>
          <p:nvPr/>
        </p:nvSpPr>
        <p:spPr>
          <a:xfrm>
            <a:off x="1600199" y="4543529"/>
            <a:ext cx="9342455" cy="1306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 dirty="0" smtClean="0"/>
              <a:t>The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dirty="0" smtClean="0"/>
              <a:t> keyword can be used to test if a string contains another string. </a:t>
            </a:r>
            <a:endParaRPr lang="en-US" sz="24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 smtClean="0"/>
              <a:t>	example:   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in name     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true</a:t>
            </a:r>
            <a:endParaRPr lang="en-US" sz="2400" b="1" dirty="0">
              <a:solidFill>
                <a:srgbClr val="0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378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</a:rPr>
              <a:t>String</a:t>
            </a:r>
            <a:r>
              <a:rPr lang="en-US" dirty="0" smtClean="0"/>
              <a:t> question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</a:t>
            </a:r>
            <a:r>
              <a:rPr lang="en-US" i="1" smtClean="0"/>
              <a:t>Caesar cipher</a:t>
            </a:r>
            <a:r>
              <a:rPr lang="en-US" smtClean="0"/>
              <a:t> is a simple encryption where a message is encoded by shifting each letter by a given amount.</a:t>
            </a:r>
          </a:p>
          <a:p>
            <a:pPr lvl="1"/>
            <a:r>
              <a:rPr lang="en-US" smtClean="0"/>
              <a:t>e.g. with a shift of 3,   A </a:t>
            </a:r>
            <a:r>
              <a:rPr lang="en-US" smtClean="0">
                <a:sym typeface="Symbol" panose="05050102010706020507" pitchFamily="18" charset="2"/>
              </a:rPr>
              <a:t> D,  H  K,  X  A,  and Z  C</a:t>
            </a:r>
          </a:p>
          <a:p>
            <a:pPr lvl="1"/>
            <a:endParaRPr lang="en-US" smtClean="0"/>
          </a:p>
          <a:p>
            <a:r>
              <a:rPr lang="en-US" smtClean="0"/>
              <a:t>Write a program that reads a message from the user and performs a Caesar cipher on its letters:</a:t>
            </a:r>
          </a:p>
          <a:p>
            <a:pPr lvl="1">
              <a:buFont typeface="Wingdings 2" panose="05020102010507070707" pitchFamily="18" charset="2"/>
              <a:buNone/>
            </a:pPr>
            <a:endParaRPr lang="en-US" smtClean="0"/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Your secret message: </a:t>
            </a:r>
            <a:r>
              <a:rPr lang="en-US" b="1" u="sng" smtClean="0">
                <a:latin typeface="Courier New" panose="02070309020205020404" pitchFamily="49" charset="0"/>
              </a:rPr>
              <a:t>Brad thinks Angelina is cute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Your secret key: 3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The encoded message: eudg wklqnv dqjholqd lv fxwh</a:t>
            </a:r>
          </a:p>
        </p:txBody>
      </p:sp>
    </p:spTree>
    <p:extLst>
      <p:ext uri="{BB962C8B-B14F-4D97-AF65-F5344CB8AC3E}">
        <p14:creationId xmlns:p14="http://schemas.microsoft.com/office/powerpoint/2010/main" val="317366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</a:rPr>
              <a:t>Strings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 panose="02070309020205020404" pitchFamily="49" charset="0"/>
              </a:rPr>
              <a:t>ints</a:t>
            </a: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</a:t>
            </a:r>
            <a:r>
              <a:rPr lang="en-US" dirty="0" smtClean="0">
                <a:latin typeface="Courier New" panose="02070309020205020404" pitchFamily="49" charset="0"/>
              </a:rPr>
              <a:t>char</a:t>
            </a:r>
            <a:r>
              <a:rPr lang="en-US" dirty="0" smtClean="0"/>
              <a:t> values are assigned numbers internally by the computer, called </a:t>
            </a:r>
            <a:r>
              <a:rPr lang="en-US" i="1" dirty="0" smtClean="0"/>
              <a:t>ASCII </a:t>
            </a:r>
            <a:r>
              <a:rPr lang="en-US" dirty="0" smtClean="0"/>
              <a:t>values.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Examples: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'A'</a:t>
            </a:r>
            <a:r>
              <a:rPr lang="en-US" dirty="0" smtClean="0"/>
              <a:t>  is  65,	</a:t>
            </a:r>
            <a:r>
              <a:rPr lang="en-US" dirty="0" smtClean="0">
                <a:latin typeface="Courier New" panose="02070309020205020404" pitchFamily="49" charset="0"/>
              </a:rPr>
              <a:t>'B'</a:t>
            </a:r>
            <a:r>
              <a:rPr lang="en-US" dirty="0" smtClean="0"/>
              <a:t>  is  66,	</a:t>
            </a:r>
            <a:r>
              <a:rPr lang="en-US" dirty="0" smtClean="0">
                <a:latin typeface="Courier New" panose="02070309020205020404" pitchFamily="49" charset="0"/>
              </a:rPr>
              <a:t>' '</a:t>
            </a:r>
            <a:r>
              <a:rPr lang="en-US" dirty="0" smtClean="0"/>
              <a:t>  is  32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 panose="02070309020205020404" pitchFamily="49" charset="0"/>
              </a:rPr>
              <a:t>'a'</a:t>
            </a:r>
            <a:r>
              <a:rPr lang="en-US" dirty="0" smtClean="0"/>
              <a:t>  is  97,	</a:t>
            </a:r>
            <a:r>
              <a:rPr lang="en-US" dirty="0" smtClean="0">
                <a:latin typeface="Courier New" panose="02070309020205020404" pitchFamily="49" charset="0"/>
              </a:rPr>
              <a:t>'b'</a:t>
            </a:r>
            <a:r>
              <a:rPr lang="en-US" dirty="0" smtClean="0"/>
              <a:t>  is  98,	</a:t>
            </a:r>
            <a:r>
              <a:rPr lang="en-US" dirty="0" smtClean="0">
                <a:latin typeface="Courier New" panose="02070309020205020404" pitchFamily="49" charset="0"/>
              </a:rPr>
              <a:t>'*'</a:t>
            </a:r>
            <a:r>
              <a:rPr lang="en-US" dirty="0" smtClean="0"/>
              <a:t>  is  42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One character long </a:t>
            </a:r>
            <a:r>
              <a:rPr lang="en-US" dirty="0">
                <a:latin typeface="Courier New" panose="02070309020205020404" pitchFamily="49" charset="0"/>
              </a:rPr>
              <a:t>S</a:t>
            </a:r>
            <a:r>
              <a:rPr lang="en-US" dirty="0" smtClean="0">
                <a:latin typeface="Courier New" panose="02070309020205020404" pitchFamily="49" charset="0"/>
              </a:rPr>
              <a:t>trings </a:t>
            </a:r>
            <a:r>
              <a:rPr lang="en-US" dirty="0" smtClean="0"/>
              <a:t>and </a:t>
            </a:r>
            <a:r>
              <a:rPr lang="en-US" dirty="0" err="1" smtClean="0">
                <a:latin typeface="Courier New" panose="02070309020205020404" pitchFamily="49" charset="0"/>
              </a:rPr>
              <a:t>ints</a:t>
            </a:r>
            <a:r>
              <a:rPr lang="en-US" dirty="0" smtClean="0"/>
              <a:t> can be converted to each other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ord</a:t>
            </a:r>
            <a:r>
              <a:rPr lang="en-US" dirty="0" smtClean="0">
                <a:latin typeface="Courier New" panose="02070309020205020404" pitchFamily="49" charset="0"/>
              </a:rPr>
              <a:t>('a')   </a:t>
            </a:r>
            <a:r>
              <a:rPr lang="en-US" dirty="0" smtClean="0"/>
              <a:t>is </a:t>
            </a:r>
            <a:r>
              <a:rPr lang="en-US" dirty="0"/>
              <a:t>9</a:t>
            </a:r>
            <a:r>
              <a:rPr lang="en-US" dirty="0" smtClean="0"/>
              <a:t>7,		</a:t>
            </a:r>
            <a:r>
              <a:rPr lang="en-US" dirty="0" err="1" smtClean="0">
                <a:latin typeface="Courier New" panose="02070309020205020404" pitchFamily="49" charset="0"/>
              </a:rPr>
              <a:t>chr</a:t>
            </a:r>
            <a:r>
              <a:rPr lang="en-US" dirty="0" smtClean="0">
                <a:latin typeface="Courier New" panose="02070309020205020404" pitchFamily="49" charset="0"/>
              </a:rPr>
              <a:t>(103)  </a:t>
            </a:r>
            <a:r>
              <a:rPr lang="en-US" dirty="0" smtClean="0"/>
              <a:t>is </a:t>
            </a:r>
            <a:r>
              <a:rPr lang="en-US" dirty="0"/>
              <a:t>'</a:t>
            </a:r>
            <a:r>
              <a:rPr lang="en-US" dirty="0" smtClean="0"/>
              <a:t>g'</a:t>
            </a:r>
          </a:p>
          <a:p>
            <a:pPr lvl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/>
            <a:r>
              <a:rPr lang="en-US" dirty="0" smtClean="0"/>
              <a:t>This is useful because you can do the following: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chr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</a:rPr>
              <a:t>ord</a:t>
            </a:r>
            <a:r>
              <a:rPr lang="en-US" dirty="0" smtClean="0">
                <a:latin typeface="Courier New" panose="02070309020205020404" pitchFamily="49" charset="0"/>
              </a:rPr>
              <a:t>('a' + 2))</a:t>
            </a:r>
            <a:r>
              <a:rPr lang="en-US" dirty="0" smtClean="0"/>
              <a:t>  is  </a:t>
            </a:r>
            <a:r>
              <a:rPr lang="en-US" dirty="0" smtClean="0">
                <a:latin typeface="Courier New" panose="02070309020205020404" pitchFamily="49" charset="0"/>
              </a:rPr>
              <a:t>'c'</a:t>
            </a:r>
          </a:p>
        </p:txBody>
      </p:sp>
    </p:spTree>
    <p:extLst>
      <p:ext uri="{BB962C8B-B14F-4D97-AF65-F5344CB8AC3E}">
        <p14:creationId xmlns:p14="http://schemas.microsoft.com/office/powerpoint/2010/main" val="1039895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"Boolean Zen", part 2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Functions that return </a:t>
            </a:r>
            <a:r>
              <a:rPr lang="en-US" dirty="0" err="1" smtClean="0">
                <a:latin typeface="Courier New" panose="02070309020205020404" pitchFamily="49" charset="0"/>
              </a:rPr>
              <a:t>bool</a:t>
            </a:r>
            <a:r>
              <a:rPr lang="en-US" dirty="0" smtClean="0"/>
              <a:t> often have an</a:t>
            </a:r>
            <a:br>
              <a:rPr lang="en-US" dirty="0" smtClean="0"/>
            </a:br>
            <a:r>
              <a:rPr lang="en-US" dirty="0" smtClean="0">
                <a:latin typeface="Courier New" panose="02070309020205020404" pitchFamily="49" charset="0"/>
              </a:rPr>
              <a:t>if/else</a:t>
            </a:r>
            <a:r>
              <a:rPr lang="en-US" dirty="0" smtClean="0"/>
              <a:t> that returns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  <a:r>
              <a:rPr lang="en-US" dirty="0" smtClean="0"/>
              <a:t> or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r>
              <a:rPr lang="en-US" dirty="0" smtClean="0"/>
              <a:t>:</a:t>
            </a: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both_odd</a:t>
            </a:r>
            <a:r>
              <a:rPr lang="en-US" sz="1800" dirty="0" smtClean="0">
                <a:latin typeface="Courier New" panose="02070309020205020404" pitchFamily="49" charset="0"/>
              </a:rPr>
              <a:t>(n1, </a:t>
            </a:r>
            <a:r>
              <a:rPr lang="en-US" sz="1800" dirty="0">
                <a:latin typeface="Courier New" panose="02070309020205020404" pitchFamily="49" charset="0"/>
              </a:rPr>
              <a:t>n2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if </a:t>
            </a:r>
            <a:r>
              <a:rPr lang="en-US" sz="1800" b="1" dirty="0" smtClean="0">
                <a:latin typeface="Courier New" panose="02070309020205020404" pitchFamily="49" charset="0"/>
              </a:rPr>
              <a:t>n1 </a:t>
            </a:r>
            <a:r>
              <a:rPr lang="en-US" sz="1800" b="1" dirty="0">
                <a:latin typeface="Courier New" panose="02070309020205020404" pitchFamily="49" charset="0"/>
              </a:rPr>
              <a:t>% 2 != 0 </a:t>
            </a:r>
            <a:r>
              <a:rPr lang="en-US" sz="1800" b="1" dirty="0" smtClean="0">
                <a:latin typeface="Courier New" panose="02070309020205020404" pitchFamily="49" charset="0"/>
              </a:rPr>
              <a:t>and </a:t>
            </a:r>
            <a:r>
              <a:rPr lang="en-US" sz="1800" b="1" dirty="0">
                <a:latin typeface="Courier New" panose="02070309020205020404" pitchFamily="49" charset="0"/>
              </a:rPr>
              <a:t>n2 % 2 != </a:t>
            </a:r>
            <a:r>
              <a:rPr lang="en-US" sz="1800" b="1" dirty="0" smtClean="0">
                <a:latin typeface="Courier New" panose="02070309020205020404" pitchFamily="49" charset="0"/>
              </a:rPr>
              <a:t>0</a:t>
            </a:r>
            <a:r>
              <a:rPr lang="en-US" sz="1800" dirty="0" smtClean="0">
                <a:latin typeface="Courier New" panose="02070309020205020404" pitchFamily="49" charset="0"/>
              </a:rPr>
              <a:t>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    return </a:t>
            </a:r>
            <a:r>
              <a:rPr lang="en-US" sz="1800" dirty="0" smtClean="0">
                <a:latin typeface="Courier New" panose="02070309020205020404" pitchFamily="49" charset="0"/>
              </a:rPr>
              <a:t>True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dirty="0" smtClean="0">
                <a:latin typeface="Courier New" panose="02070309020205020404" pitchFamily="49" charset="0"/>
              </a:rPr>
              <a:t>else: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    return </a:t>
            </a:r>
            <a:r>
              <a:rPr lang="en-US" sz="1800" dirty="0" smtClean="0">
                <a:latin typeface="Courier New" panose="02070309020205020404" pitchFamily="49" charset="0"/>
              </a:rPr>
              <a:t>False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But the code above is unnecessarily verbose.</a:t>
            </a:r>
          </a:p>
        </p:txBody>
      </p:sp>
    </p:spTree>
    <p:extLst>
      <p:ext uri="{BB962C8B-B14F-4D97-AF65-F5344CB8AC3E}">
        <p14:creationId xmlns:p14="http://schemas.microsoft.com/office/powerpoint/2010/main" val="330191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Solution w/ </a:t>
            </a:r>
            <a:r>
              <a:rPr lang="en-US" dirty="0" err="1" smtClean="0">
                <a:latin typeface="Courier New" panose="02070309020205020404" pitchFamily="49" charset="0"/>
              </a:rPr>
              <a:t>bool</a:t>
            </a:r>
            <a:r>
              <a:rPr lang="en-US" dirty="0" smtClean="0"/>
              <a:t> variable</a:t>
            </a:r>
          </a:p>
        </p:txBody>
      </p:sp>
      <p:sp>
        <p:nvSpPr>
          <p:cNvPr id="86835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We could store the result of the logical test.</a:t>
            </a: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both_odd</a:t>
            </a:r>
            <a:r>
              <a:rPr lang="en-US" sz="1800" dirty="0" smtClean="0">
                <a:latin typeface="Courier New" panose="02070309020205020404" pitchFamily="49" charset="0"/>
              </a:rPr>
              <a:t>(n1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n2):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b="1" dirty="0" smtClean="0">
                <a:latin typeface="Courier New" panose="02070309020205020404" pitchFamily="49" charset="0"/>
              </a:rPr>
              <a:t>test </a:t>
            </a:r>
            <a:r>
              <a:rPr lang="en-US" sz="1800" b="1" dirty="0">
                <a:latin typeface="Courier New" panose="02070309020205020404" pitchFamily="49" charset="0"/>
              </a:rPr>
              <a:t>= </a:t>
            </a:r>
            <a:r>
              <a:rPr lang="en-US" sz="1800" dirty="0">
                <a:latin typeface="Courier New" panose="02070309020205020404" pitchFamily="49" charset="0"/>
              </a:rPr>
              <a:t>(n1 % 2 != 0 </a:t>
            </a:r>
            <a:r>
              <a:rPr lang="en-US" sz="1800" dirty="0" smtClean="0">
                <a:latin typeface="Courier New" panose="02070309020205020404" pitchFamily="49" charset="0"/>
              </a:rPr>
              <a:t>and </a:t>
            </a:r>
            <a:r>
              <a:rPr lang="en-US" sz="1800" dirty="0">
                <a:latin typeface="Courier New" panose="02070309020205020404" pitchFamily="49" charset="0"/>
              </a:rPr>
              <a:t>n2 % 2 != 0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	    </a:t>
            </a:r>
            <a:r>
              <a:rPr lang="en-US" sz="1800" dirty="0">
                <a:latin typeface="Courier New" panose="02070309020205020404" pitchFamily="49" charset="0"/>
              </a:rPr>
              <a:t>if </a:t>
            </a:r>
            <a:r>
              <a:rPr lang="en-US" sz="1800" b="1" dirty="0" smtClean="0">
                <a:latin typeface="Courier New" panose="02070309020205020404" pitchFamily="49" charset="0"/>
              </a:rPr>
              <a:t>test</a:t>
            </a:r>
            <a:r>
              <a:rPr lang="en-US" sz="1800" dirty="0" smtClean="0">
                <a:latin typeface="Courier New" panose="02070309020205020404" pitchFamily="49" charset="0"/>
              </a:rPr>
              <a:t>:   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test ==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True</a:t>
            </a:r>
            <a:endParaRPr 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    return T</a:t>
            </a:r>
            <a:r>
              <a:rPr lang="en-US" sz="1800" dirty="0" smtClean="0">
                <a:latin typeface="Courier New" panose="02070309020205020404" pitchFamily="49" charset="0"/>
              </a:rPr>
              <a:t>rue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dirty="0" smtClean="0">
                <a:latin typeface="Courier New" panose="02070309020205020404" pitchFamily="49" charset="0"/>
              </a:rPr>
              <a:t>else:    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test ==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False</a:t>
            </a:r>
            <a:endParaRPr 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    return F</a:t>
            </a:r>
            <a:r>
              <a:rPr lang="en-US" sz="1800" dirty="0" smtClean="0">
                <a:latin typeface="Courier New" panose="02070309020205020404" pitchFamily="49" charset="0"/>
              </a:rPr>
              <a:t>alse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Notice: Whatever </a:t>
            </a:r>
            <a:r>
              <a:rPr lang="en-US" dirty="0" smtClean="0">
                <a:latin typeface="Courier New" panose="02070309020205020404" pitchFamily="49" charset="0"/>
              </a:rPr>
              <a:t>test</a:t>
            </a:r>
            <a:r>
              <a:rPr lang="en-US" dirty="0" smtClean="0"/>
              <a:t> is, we want to return that.</a:t>
            </a:r>
          </a:p>
          <a:p>
            <a:pPr lvl="2" eaLnBrk="1" hangingPunct="1">
              <a:lnSpc>
                <a:spcPct val="110000"/>
              </a:lnSpc>
            </a:pPr>
            <a:r>
              <a:rPr lang="en-US" dirty="0" smtClean="0"/>
              <a:t>If </a:t>
            </a:r>
            <a:r>
              <a:rPr lang="en-US" dirty="0" smtClean="0">
                <a:latin typeface="Courier New" panose="02070309020205020404" pitchFamily="49" charset="0"/>
              </a:rPr>
              <a:t>test</a:t>
            </a:r>
            <a:r>
              <a:rPr lang="en-US" dirty="0" smtClean="0"/>
              <a:t> is </a:t>
            </a:r>
            <a:r>
              <a:rPr lang="en-US" dirty="0" smtClean="0">
                <a:latin typeface="Courier New" panose="02070309020205020404" pitchFamily="49" charset="0"/>
              </a:rPr>
              <a:t>True</a:t>
            </a:r>
            <a:r>
              <a:rPr lang="en-US" dirty="0" smtClean="0"/>
              <a:t>, we want to return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  <a:r>
              <a:rPr lang="en-US" dirty="0" smtClean="0"/>
              <a:t>.</a:t>
            </a:r>
          </a:p>
          <a:p>
            <a:pPr lvl="2" eaLnBrk="1" hangingPunct="1">
              <a:lnSpc>
                <a:spcPct val="110000"/>
              </a:lnSpc>
            </a:pPr>
            <a:r>
              <a:rPr lang="en-US" dirty="0" smtClean="0"/>
              <a:t>If </a:t>
            </a:r>
            <a:r>
              <a:rPr lang="en-US" dirty="0" smtClean="0">
                <a:latin typeface="Courier New" panose="02070309020205020404" pitchFamily="49" charset="0"/>
              </a:rPr>
              <a:t>test</a:t>
            </a:r>
            <a:r>
              <a:rPr lang="en-US" dirty="0" smtClean="0"/>
              <a:t> is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r>
              <a:rPr lang="en-US" dirty="0" smtClean="0"/>
              <a:t>, we want to return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04855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 w/ "Boolean Zen"</a:t>
            </a:r>
          </a:p>
        </p:txBody>
      </p:sp>
      <p:sp>
        <p:nvSpPr>
          <p:cNvPr id="86937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Observation: The </a:t>
            </a:r>
            <a:r>
              <a:rPr lang="en-US" dirty="0" smtClean="0">
                <a:latin typeface="Courier New" panose="02070309020205020404" pitchFamily="49" charset="0"/>
              </a:rPr>
              <a:t>if/else</a:t>
            </a:r>
            <a:r>
              <a:rPr lang="en-US" dirty="0" smtClean="0"/>
              <a:t> is unnecessary.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The variable </a:t>
            </a:r>
            <a:r>
              <a:rPr lang="en-US" dirty="0" smtClean="0">
                <a:latin typeface="Courier New" panose="02070309020205020404" pitchFamily="49" charset="0"/>
              </a:rPr>
              <a:t>test</a:t>
            </a:r>
            <a:r>
              <a:rPr lang="en-US" dirty="0" smtClean="0"/>
              <a:t> stores a </a:t>
            </a:r>
            <a:r>
              <a:rPr lang="en-US" dirty="0" err="1" smtClean="0">
                <a:latin typeface="Courier New" panose="02070309020205020404" pitchFamily="49" charset="0"/>
              </a:rPr>
              <a:t>bool</a:t>
            </a:r>
            <a:r>
              <a:rPr lang="en-US" dirty="0" smtClean="0"/>
              <a:t> value;</a:t>
            </a:r>
            <a:br>
              <a:rPr lang="en-US" dirty="0" smtClean="0"/>
            </a:br>
            <a:r>
              <a:rPr lang="en-US" dirty="0" smtClean="0"/>
              <a:t>its value is exactly what you want to return.  So return that!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both_odd</a:t>
            </a:r>
            <a:r>
              <a:rPr lang="en-US" sz="1800" dirty="0" smtClean="0">
                <a:latin typeface="Courier New" panose="02070309020205020404" pitchFamily="49" charset="0"/>
              </a:rPr>
              <a:t>(n1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n2):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dirty="0" smtClean="0">
                <a:latin typeface="Courier New" panose="02070309020205020404" pitchFamily="49" charset="0"/>
              </a:rPr>
              <a:t>test </a:t>
            </a:r>
            <a:r>
              <a:rPr lang="en-US" sz="1800" dirty="0">
                <a:latin typeface="Courier New" panose="02070309020205020404" pitchFamily="49" charset="0"/>
              </a:rPr>
              <a:t>= (n1 % 2 != 0 </a:t>
            </a:r>
            <a:r>
              <a:rPr lang="en-US" sz="1800" dirty="0" smtClean="0">
                <a:latin typeface="Courier New" panose="02070309020205020404" pitchFamily="49" charset="0"/>
              </a:rPr>
              <a:t>and </a:t>
            </a:r>
            <a:r>
              <a:rPr lang="en-US" sz="1800" dirty="0">
                <a:latin typeface="Courier New" panose="02070309020205020404" pitchFamily="49" charset="0"/>
              </a:rPr>
              <a:t>n2 % 2 != 0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	    return </a:t>
            </a:r>
            <a:r>
              <a:rPr lang="en-US" sz="1800" b="1" dirty="0" smtClean="0">
                <a:latin typeface="Courier New" panose="02070309020205020404" pitchFamily="49" charset="0"/>
              </a:rPr>
              <a:t>test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An even shorter version: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We don't even need the variable </a:t>
            </a:r>
            <a:r>
              <a:rPr lang="en-US" dirty="0" smtClean="0">
                <a:latin typeface="Courier New" panose="02070309020205020404" pitchFamily="49" charset="0"/>
              </a:rPr>
              <a:t>test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We can just perform the test and return its result in one step.</a:t>
            </a: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both_odd</a:t>
            </a:r>
            <a:r>
              <a:rPr lang="en-US" sz="1800" dirty="0" smtClean="0">
                <a:latin typeface="Courier New" panose="02070309020205020404" pitchFamily="49" charset="0"/>
              </a:rPr>
              <a:t>(n1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n2):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	    return (n1 % 2 != 0 </a:t>
            </a:r>
            <a:r>
              <a:rPr lang="en-US" sz="1800" b="1" dirty="0" smtClean="0">
                <a:latin typeface="Courier New" panose="02070309020205020404" pitchFamily="49" charset="0"/>
              </a:rPr>
              <a:t>and </a:t>
            </a:r>
            <a:r>
              <a:rPr lang="en-US" sz="1800" b="1" dirty="0">
                <a:latin typeface="Courier New" panose="02070309020205020404" pitchFamily="49" charset="0"/>
              </a:rPr>
              <a:t>n2 % 2 != 0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4763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"Boolean Zen" template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Replace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b="1" i="1" dirty="0"/>
              <a:t>name</a:t>
            </a:r>
            <a:r>
              <a:rPr lang="en-US" sz="1800" dirty="0">
                <a:latin typeface="Courier New" panose="02070309020205020404" pitchFamily="49" charset="0"/>
              </a:rPr>
              <a:t>(</a:t>
            </a:r>
            <a:r>
              <a:rPr lang="en-US" sz="1800" b="1" i="1" dirty="0"/>
              <a:t>parameters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    if </a:t>
            </a:r>
            <a:r>
              <a:rPr lang="en-US" sz="1800" b="1" i="1" dirty="0" smtClean="0">
                <a:solidFill>
                  <a:srgbClr val="800000"/>
                </a:solidFill>
              </a:rPr>
              <a:t>test</a:t>
            </a:r>
            <a:r>
              <a:rPr lang="en-US" sz="18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:</a:t>
            </a:r>
            <a:endParaRPr lang="en-US" sz="18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        return </a:t>
            </a:r>
            <a:r>
              <a:rPr lang="en-US" sz="18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True</a:t>
            </a:r>
            <a:endParaRPr lang="en-US" sz="18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else:</a:t>
            </a:r>
            <a:endParaRPr lang="en-US" sz="18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        return </a:t>
            </a:r>
            <a:r>
              <a:rPr lang="en-US" sz="18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False</a:t>
            </a:r>
            <a:endParaRPr lang="en-US" sz="18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    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dirty="0" smtClean="0"/>
              <a:t>with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b="1" i="1" dirty="0"/>
              <a:t>name</a:t>
            </a:r>
            <a:r>
              <a:rPr lang="en-US" sz="1800" dirty="0">
                <a:latin typeface="Courier New" panose="02070309020205020404" pitchFamily="49" charset="0"/>
              </a:rPr>
              <a:t>(</a:t>
            </a:r>
            <a:r>
              <a:rPr lang="en-US" sz="1800" b="1" i="1" dirty="0"/>
              <a:t>parameters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solidFill>
                  <a:srgbClr val="003399"/>
                </a:solidFill>
                <a:latin typeface="Courier New" panose="02070309020205020404" pitchFamily="49" charset="0"/>
              </a:rPr>
              <a:t>    return </a:t>
            </a:r>
            <a:r>
              <a:rPr lang="en-US" sz="1800" b="1" i="1" dirty="0" smtClean="0">
                <a:solidFill>
                  <a:srgbClr val="003399"/>
                </a:solidFill>
              </a:rPr>
              <a:t>test</a:t>
            </a:r>
            <a:endParaRPr lang="en-US" sz="1800" dirty="0">
              <a:solidFill>
                <a:srgbClr val="003399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2399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Improve the </a:t>
            </a:r>
            <a:r>
              <a:rPr lang="en-US" dirty="0" err="1" smtClean="0">
                <a:latin typeface="Courier New" panose="02070309020205020404" pitchFamily="49" charset="0"/>
              </a:rPr>
              <a:t>is_prime</a:t>
            </a:r>
            <a:r>
              <a:rPr lang="en-US" dirty="0" smtClean="0"/>
              <a:t> function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can we fix this code?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 err="1">
                <a:latin typeface="Courier New" panose="02070309020205020404" pitchFamily="49" charset="0"/>
              </a:rPr>
              <a:t>def</a:t>
            </a: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</a:rPr>
              <a:t>is_prime</a:t>
            </a:r>
            <a:r>
              <a:rPr lang="en-US" sz="1800" dirty="0">
                <a:latin typeface="Courier New" panose="02070309020205020404" pitchFamily="49" charset="0"/>
              </a:rPr>
              <a:t>(n):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factors = 0;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for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 in range(1, n + 1):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if </a:t>
            </a:r>
            <a:r>
              <a:rPr lang="en-US" sz="1800" dirty="0" smtClean="0">
                <a:latin typeface="Courier New" panose="02070309020205020404" pitchFamily="49" charset="0"/>
              </a:rPr>
              <a:t>n </a:t>
            </a:r>
            <a:r>
              <a:rPr lang="en-US" sz="1800" dirty="0">
                <a:latin typeface="Courier New" panose="02070309020205020404" pitchFamily="49" charset="0"/>
              </a:rPr>
              <a:t>%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 == </a:t>
            </a:r>
            <a:r>
              <a:rPr lang="en-US" sz="1800" dirty="0" smtClean="0">
                <a:latin typeface="Courier New" panose="02070309020205020404" pitchFamily="49" charset="0"/>
              </a:rPr>
              <a:t>0: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    factors += 1</a:t>
            </a:r>
          </a:p>
          <a:p>
            <a:pPr lvl="1">
              <a:lnSpc>
                <a:spcPct val="70000"/>
              </a:lnSpc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if </a:t>
            </a:r>
            <a:r>
              <a:rPr lang="en-US" sz="1800" dirty="0" smtClean="0">
                <a:latin typeface="Courier New" panose="02070309020205020404" pitchFamily="49" charset="0"/>
              </a:rPr>
              <a:t>factors != 2: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return </a:t>
            </a:r>
            <a:r>
              <a:rPr lang="en-US" sz="1800" dirty="0" smtClean="0">
                <a:latin typeface="Courier New" panose="02070309020205020404" pitchFamily="49" charset="0"/>
              </a:rPr>
              <a:t>False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else: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return </a:t>
            </a:r>
            <a:r>
              <a:rPr lang="en-US" sz="1800" dirty="0" smtClean="0">
                <a:latin typeface="Courier New" panose="02070309020205020404" pitchFamily="49" charset="0"/>
              </a:rPr>
              <a:t>True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183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 Morgan's Law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De Morgan's Law</a:t>
            </a:r>
            <a:r>
              <a:rPr lang="en-US" dirty="0" smtClean="0"/>
              <a:t>: Rules used to negate </a:t>
            </a:r>
            <a:r>
              <a:rPr lang="en-US" dirty="0" err="1" smtClean="0"/>
              <a:t>boolean</a:t>
            </a:r>
            <a:r>
              <a:rPr lang="en-US" dirty="0" smtClean="0"/>
              <a:t> tests.</a:t>
            </a:r>
          </a:p>
          <a:p>
            <a:pPr lvl="1" eaLnBrk="1" hangingPunct="1"/>
            <a:r>
              <a:rPr lang="en-US" dirty="0" smtClean="0"/>
              <a:t>Useful when you want the opposite of an existing test.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marL="457200" lvl="1" indent="0" eaLnBrk="1" hangingPunct="1"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Example:</a:t>
            </a:r>
          </a:p>
        </p:txBody>
      </p:sp>
      <p:graphicFrame>
        <p:nvGraphicFramePr>
          <p:cNvPr id="855076" name="Group 36"/>
          <p:cNvGraphicFramePr>
            <a:graphicFrameLocks noGrp="1"/>
          </p:cNvGraphicFramePr>
          <p:nvPr>
            <p:extLst/>
          </p:nvPr>
        </p:nvGraphicFramePr>
        <p:xfrm>
          <a:off x="1536561" y="2830216"/>
          <a:ext cx="8823289" cy="1066800"/>
        </p:xfrm>
        <a:graphic>
          <a:graphicData uri="http://schemas.openxmlformats.org/drawingml/2006/table">
            <a:tbl>
              <a:tblPr/>
              <a:tblGrid>
                <a:gridCol w="3246454"/>
                <a:gridCol w="3366198"/>
                <a:gridCol w="2210637"/>
              </a:tblGrid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Original Expression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Negated Expression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Alternative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and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not a or not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not(a and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or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not a and not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not(a or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55077" name="Group 37"/>
          <p:cNvGraphicFramePr>
            <a:graphicFrameLocks noGrp="1"/>
          </p:cNvGraphicFramePr>
          <p:nvPr>
            <p:extLst/>
          </p:nvPr>
        </p:nvGraphicFramePr>
        <p:xfrm>
          <a:off x="1810379" y="4889497"/>
          <a:ext cx="8229600" cy="1287466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3961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Original Code</a:t>
                      </a: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Negated Code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12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if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x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== 7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and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y &gt;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3: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   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...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if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x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</a:rPr>
                        <a:t>!=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 7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</a:rPr>
                        <a:t>or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y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</a:rPr>
                        <a:t>&lt;=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3: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    ...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0010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Boolean practice questions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Write a function named </a:t>
            </a:r>
            <a:r>
              <a:rPr lang="en-US" dirty="0" err="1" smtClean="0">
                <a:latin typeface="Courier New" panose="02070309020205020404" pitchFamily="49" charset="0"/>
              </a:rPr>
              <a:t>is_vowel</a:t>
            </a:r>
            <a:r>
              <a:rPr lang="en-US" dirty="0" smtClean="0"/>
              <a:t> that returns whether a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/>
              <a:t> is a vowel (a, e, </a:t>
            </a:r>
            <a:r>
              <a:rPr lang="en-US" dirty="0" err="1" smtClean="0"/>
              <a:t>i</a:t>
            </a:r>
            <a:r>
              <a:rPr lang="en-US" dirty="0" smtClean="0"/>
              <a:t>, o, or u), case-insensitively.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</a:rPr>
              <a:t>is_vowel</a:t>
            </a:r>
            <a:r>
              <a:rPr lang="en-US" dirty="0" smtClean="0">
                <a:latin typeface="Courier New" panose="02070309020205020404" pitchFamily="49" charset="0"/>
              </a:rPr>
              <a:t>("q")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</a:rPr>
              <a:t>is_vowel</a:t>
            </a:r>
            <a:r>
              <a:rPr lang="en-US" dirty="0" smtClean="0">
                <a:latin typeface="Courier New" panose="02070309020205020404" pitchFamily="49" charset="0"/>
              </a:rPr>
              <a:t>("A")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</a:rPr>
              <a:t>is_vowel</a:t>
            </a:r>
            <a:r>
              <a:rPr lang="en-US" dirty="0" smtClean="0">
                <a:latin typeface="Courier New" panose="02070309020205020404" pitchFamily="49" charset="0"/>
              </a:rPr>
              <a:t>("e")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Change the above function into an </a:t>
            </a:r>
            <a:r>
              <a:rPr lang="en-US" dirty="0" err="1" smtClean="0">
                <a:latin typeface="Courier New" panose="02070309020205020404" pitchFamily="49" charset="0"/>
              </a:rPr>
              <a:t>is_non_vowel</a:t>
            </a:r>
            <a:r>
              <a:rPr lang="en-US" dirty="0" smtClean="0"/>
              <a:t> that returns whether a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/>
              <a:t> is any character except a vowel.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</a:rPr>
              <a:t>is_non_vowel</a:t>
            </a:r>
            <a:r>
              <a:rPr lang="en-US" dirty="0" smtClean="0">
                <a:latin typeface="Courier New" panose="02070309020205020404" pitchFamily="49" charset="0"/>
              </a:rPr>
              <a:t>("q")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</a:rPr>
              <a:t>is_non_vowel</a:t>
            </a:r>
            <a:r>
              <a:rPr lang="en-US" dirty="0" smtClean="0">
                <a:latin typeface="Courier New" panose="02070309020205020404" pitchFamily="49" charset="0"/>
              </a:rPr>
              <a:t>("A")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</a:rPr>
              <a:t>is_non_vowel</a:t>
            </a:r>
            <a:r>
              <a:rPr lang="en-US" dirty="0" smtClean="0">
                <a:latin typeface="Courier New" panose="02070309020205020404" pitchFamily="49" charset="0"/>
              </a:rPr>
              <a:t>("e")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02111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1543</TotalTime>
  <Words>1033</Words>
  <Application>Microsoft Office PowerPoint</Application>
  <PresentationFormat>Widescreen</PresentationFormat>
  <Paragraphs>345</Paragraphs>
  <Slides>23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5" baseType="lpstr">
      <vt:lpstr>ＭＳ Ｐゴシック</vt:lpstr>
      <vt:lpstr>ＭＳ Ｐゴシック</vt:lpstr>
      <vt:lpstr>Arial</vt:lpstr>
      <vt:lpstr>Calibri</vt:lpstr>
      <vt:lpstr>Calibri Light</vt:lpstr>
      <vt:lpstr>Courier New</vt:lpstr>
      <vt:lpstr>Symbol</vt:lpstr>
      <vt:lpstr>Times New Roman</vt:lpstr>
      <vt:lpstr>Verdana</vt:lpstr>
      <vt:lpstr>Wingdings</vt:lpstr>
      <vt:lpstr>Wingdings 2</vt:lpstr>
      <vt:lpstr>Office Theme</vt:lpstr>
      <vt:lpstr>CSc 110, Autumn 2017</vt:lpstr>
      <vt:lpstr>"Boolean Zen", part 1</vt:lpstr>
      <vt:lpstr>"Boolean Zen", part 2</vt:lpstr>
      <vt:lpstr>Solution w/ bool variable</vt:lpstr>
      <vt:lpstr>Solution w/ "Boolean Zen"</vt:lpstr>
      <vt:lpstr>"Boolean Zen" template</vt:lpstr>
      <vt:lpstr>Improve the is_prime function</vt:lpstr>
      <vt:lpstr>De Morgan's Law</vt:lpstr>
      <vt:lpstr>Boolean practice questions</vt:lpstr>
      <vt:lpstr>Boolean practice answers</vt:lpstr>
      <vt:lpstr>Strings</vt:lpstr>
      <vt:lpstr>Indexes</vt:lpstr>
      <vt:lpstr>Accessing characters</vt:lpstr>
      <vt:lpstr>PowerPoint Presentation</vt:lpstr>
      <vt:lpstr>String methods</vt:lpstr>
      <vt:lpstr>String method examples</vt:lpstr>
      <vt:lpstr>Modifying strings</vt:lpstr>
      <vt:lpstr>Name border</vt:lpstr>
      <vt:lpstr>PowerPoint Presentation</vt:lpstr>
      <vt:lpstr>Looping through a string</vt:lpstr>
      <vt:lpstr>String tests</vt:lpstr>
      <vt:lpstr>String question</vt:lpstr>
      <vt:lpstr>Strings and ints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26</cp:revision>
  <dcterms:created xsi:type="dcterms:W3CDTF">2016-08-15T01:56:48Z</dcterms:created>
  <dcterms:modified xsi:type="dcterms:W3CDTF">2017-09-22T07:49:38Z</dcterms:modified>
</cp:coreProperties>
</file>