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8" r:id="rId3"/>
    <p:sldId id="269" r:id="rId4"/>
    <p:sldId id="275" r:id="rId5"/>
    <p:sldId id="273" r:id="rId6"/>
    <p:sldId id="299" r:id="rId7"/>
    <p:sldId id="300" r:id="rId8"/>
    <p:sldId id="301" r:id="rId9"/>
    <p:sldId id="302" r:id="rId10"/>
    <p:sldId id="303" r:id="rId11"/>
    <p:sldId id="304" r:id="rId12"/>
    <p:sldId id="30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31FB-80BA-470C-BC9C-7E66047FEB6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ACBFA-CE13-4E6A-A127-FDEA84D5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0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26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6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523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00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617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39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6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CC98-2370-4352-9BBA-1B7BE51B341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xkcd.com/221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1" y="3048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Autumn 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03436" y="1344639"/>
            <a:ext cx="7839075" cy="1106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 smtClean="0"/>
              <a:t>15: Strings and Fencepost Loops</a:t>
            </a:r>
            <a:endParaRPr lang="en-US" dirty="0" smtClean="0"/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</p:txBody>
      </p:sp>
      <p:pic>
        <p:nvPicPr>
          <p:cNvPr id="5" name="Picture 6" descr="dilberttourofaccount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73" y="2234625"/>
            <a:ext cx="8128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random_numb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2" y="4752201"/>
            <a:ext cx="5080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087136" y="6512837"/>
            <a:ext cx="19383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200" dirty="0">
                <a:hlinkClick r:id="rId4"/>
              </a:rPr>
              <a:t>http://xkcd.com/221/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2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Fencepost </a:t>
            </a:r>
            <a:r>
              <a:rPr lang="en-US" dirty="0"/>
              <a:t>f</a:t>
            </a:r>
            <a:r>
              <a:rPr lang="en-US" dirty="0" smtClean="0"/>
              <a:t>unction solution</a:t>
            </a:r>
            <a:endParaRPr lang="en-US" dirty="0" smtClean="0"/>
          </a:p>
        </p:txBody>
      </p:sp>
      <p:sp>
        <p:nvSpPr>
          <p:cNvPr id="79155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2000" dirty="0" smtClean="0">
                <a:latin typeface="Courier New" panose="02070309020205020404" pitchFamily="49" charset="0"/>
              </a:rPr>
              <a:t>(word):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	  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print(word[0])</a:t>
            </a:r>
            <a: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/>
            </a:r>
            <a:br>
              <a:rPr 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range(1,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(word)):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   </a:t>
            </a:r>
            <a:r>
              <a:rPr lang="en-US" sz="2000" dirty="0" smtClean="0">
                <a:latin typeface="Courier New" panose="02070309020205020404" pitchFamily="49" charset="0"/>
              </a:rPr>
              <a:t>print(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", " + word[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]</a:t>
            </a:r>
            <a:r>
              <a:rPr lang="en-US" sz="2000" dirty="0" smtClean="0">
                <a:latin typeface="Courier New" panose="02070309020205020404" pitchFamily="49" charset="0"/>
              </a:rPr>
              <a:t>, end='')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dirty="0" smtClean="0">
                <a:latin typeface="Courier New" panose="02070309020205020404" pitchFamily="49" charset="0"/>
              </a:rPr>
              <a:t>print()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Alternate solution: Either first or last "post" can be taken out: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2000" dirty="0" smtClean="0">
                <a:latin typeface="Courier New" panose="02070309020205020404" pitchFamily="49" charset="0"/>
              </a:rPr>
              <a:t>(word):</a:t>
            </a:r>
            <a:br>
              <a:rPr lang="en-US" sz="2000" dirty="0" smtClean="0">
                <a:latin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</a:rPr>
              <a:t>    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 - 1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br>
              <a:rPr lang="en-US" sz="2000" dirty="0" smtClean="0">
                <a:latin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</a:rPr>
              <a:t> 		print(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word[</a:t>
            </a:r>
            <a:r>
              <a:rPr lang="en-US" sz="20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] + ", "</a:t>
            </a:r>
            <a:r>
              <a:rPr lang="en-US" sz="2000" dirty="0" smtClean="0">
                <a:latin typeface="Courier New" panose="02070309020205020404" pitchFamily="49" charset="0"/>
              </a:rPr>
              <a:t>, end='')</a:t>
            </a:r>
            <a:r>
              <a:rPr lang="en-US" sz="2000" dirty="0">
                <a:latin typeface="Courier New" panose="02070309020205020404" pitchFamily="49" charset="0"/>
              </a:rPr>
              <a:t/>
            </a:r>
            <a:br>
              <a:rPr lang="en-US" sz="2000" dirty="0">
                <a:latin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</a:rPr>
              <a:t>	last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(word) </a:t>
            </a:r>
            <a:r>
              <a:rPr lang="en-US" sz="2000" dirty="0">
                <a:latin typeface="Courier New" panose="02070309020205020404" pitchFamily="49" charset="0"/>
              </a:rPr>
              <a:t>– </a:t>
            </a:r>
            <a:r>
              <a:rPr lang="en-US" sz="2000" dirty="0" smtClean="0">
                <a:latin typeface="Courier New" panose="02070309020205020404" pitchFamily="49" charset="0"/>
              </a:rPr>
              <a:t>1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  </a:t>
            </a:r>
            <a:r>
              <a:rPr lang="en-US" sz="20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print(word[last])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81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question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print_primes</a:t>
            </a:r>
            <a:r>
              <a:rPr lang="en-US" dirty="0" smtClean="0"/>
              <a:t> that prints all </a:t>
            </a:r>
            <a:r>
              <a:rPr lang="en-US" i="1" dirty="0" smtClean="0"/>
              <a:t>prime </a:t>
            </a:r>
            <a:r>
              <a:rPr lang="en-US" dirty="0" smtClean="0"/>
              <a:t>numbers up to a max.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 err="1" smtClean="0">
                <a:latin typeface="Courier New" panose="02070309020205020404" pitchFamily="49" charset="0"/>
              </a:rPr>
              <a:t>print_primes</a:t>
            </a:r>
            <a:r>
              <a:rPr lang="en-US" dirty="0" smtClean="0">
                <a:latin typeface="Courier New" panose="02070309020205020404" pitchFamily="49" charset="0"/>
              </a:rPr>
              <a:t>(50)</a:t>
            </a:r>
            <a:r>
              <a:rPr lang="en-US" dirty="0" smtClean="0"/>
              <a:t> prints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2, 3, 5, 7, 11, 13, 17, 19, 23, 29, 31, 37, 41, 43, 47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If the maximum is less than 2, print no output.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help you, write a function </a:t>
            </a:r>
            <a:r>
              <a:rPr lang="en-US" dirty="0" err="1" smtClean="0">
                <a:latin typeface="Courier New" panose="02070309020205020404" pitchFamily="49" charset="0"/>
              </a:rPr>
              <a:t>count_factors</a:t>
            </a:r>
            <a:r>
              <a:rPr lang="en-US" dirty="0" smtClean="0"/>
              <a:t> which returns the number of factors of a given integer.</a:t>
            </a:r>
          </a:p>
          <a:p>
            <a:pPr lvl="1" eaLnBrk="1" hangingPunct="1"/>
            <a:r>
              <a:rPr lang="en-US" sz="1800" dirty="0" err="1">
                <a:latin typeface="Courier New" panose="02070309020205020404" pitchFamily="49" charset="0"/>
              </a:rPr>
              <a:t>c</a:t>
            </a:r>
            <a:r>
              <a:rPr lang="en-US" sz="1800" dirty="0" err="1" smtClean="0">
                <a:latin typeface="Courier New" panose="02070309020205020404" pitchFamily="49" charset="0"/>
              </a:rPr>
              <a:t>ount_factors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)</a:t>
            </a:r>
            <a:r>
              <a:rPr lang="en-US" sz="1800" dirty="0"/>
              <a:t> returns </a:t>
            </a:r>
            <a:r>
              <a:rPr lang="en-US" sz="1800" dirty="0">
                <a:latin typeface="Courier New" panose="02070309020205020404" pitchFamily="49" charset="0"/>
              </a:rPr>
              <a:t>6</a:t>
            </a:r>
            <a:r>
              <a:rPr lang="en-US" sz="1800" dirty="0"/>
              <a:t> due to factors 1, 2, 4, 5, 10, 20.</a:t>
            </a:r>
          </a:p>
        </p:txBody>
      </p:sp>
    </p:spTree>
    <p:extLst>
      <p:ext uri="{BB962C8B-B14F-4D97-AF65-F5344CB8AC3E}">
        <p14:creationId xmlns:p14="http://schemas.microsoft.com/office/powerpoint/2010/main" val="1961559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answer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7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Prints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all prime numbers up to the given max.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print_primes</a:t>
            </a:r>
            <a:r>
              <a:rPr lang="en-US" sz="1600" dirty="0" smtClean="0">
                <a:latin typeface="Courier New" panose="02070309020205020404" pitchFamily="49" charset="0"/>
              </a:rPr>
              <a:t>(max):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if (max &gt;= 2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("2</a:t>
            </a:r>
            <a:r>
              <a:rPr lang="en-US" sz="1600" dirty="0" smtClean="0">
                <a:latin typeface="Courier New" panose="02070309020205020404" pitchFamily="49" charset="0"/>
              </a:rPr>
              <a:t>", end='')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range(3, max + 1):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if (</a:t>
            </a:r>
            <a:r>
              <a:rPr lang="en-US" sz="16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 == 2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    </a:t>
            </a:r>
            <a:r>
              <a:rPr lang="en-US" sz="1600" dirty="0" smtClean="0">
                <a:latin typeface="Courier New" panose="02070309020205020404" pitchFamily="49" charset="0"/>
              </a:rPr>
              <a:t>print</a:t>
            </a:r>
            <a:r>
              <a:rPr lang="en-US" sz="1600" dirty="0">
                <a:latin typeface="Courier New" panose="02070309020205020404" pitchFamily="49" charset="0"/>
              </a:rPr>
              <a:t>(",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))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print()</a:t>
            </a:r>
          </a:p>
          <a:p>
            <a:pPr marL="342900" indent="-342900">
              <a:lnSpc>
                <a:spcPct val="7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how many factors the given number has.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count_factors</a:t>
            </a:r>
            <a:r>
              <a:rPr lang="en-US" sz="1600" dirty="0" smtClean="0">
                <a:latin typeface="Courier New" panose="02070309020205020404" pitchFamily="49" charset="0"/>
              </a:rPr>
              <a:t>(number):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count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number + 1):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if (number % </a:t>
            </a:r>
            <a:r>
              <a:rPr lang="en-US" sz="1600" dirty="0" err="1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 == 0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</a:rPr>
              <a:t>count</a:t>
            </a: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+= 1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is a factor of number</a:t>
            </a:r>
          </a:p>
          <a:p>
            <a:pPr marL="342900" indent="-342900">
              <a:lnSpc>
                <a:spcPct val="7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return count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69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a string</a:t>
            </a:r>
          </a:p>
        </p:txBody>
      </p:sp>
      <p:sp>
        <p:nvSpPr>
          <p:cNvPr id="750595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smtClean="0"/>
              <a:t>loop through a string using range: 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major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</a:t>
            </a:r>
            <a:r>
              <a:rPr lang="en-US" sz="1800" dirty="0" smtClean="0">
                <a:latin typeface="Courier New" panose="02070309020205020404" pitchFamily="49" charset="0"/>
              </a:rPr>
              <a:t>or letter in </a:t>
            </a:r>
            <a:r>
              <a:rPr lang="en-US" sz="1800" dirty="0" smtClean="0">
                <a:latin typeface="Courier New" panose="02070309020205020404" pitchFamily="49" charset="0"/>
              </a:rPr>
              <a:t>range(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(major</a:t>
            </a:r>
            <a:r>
              <a:rPr lang="en-US" sz="1800" dirty="0" smtClean="0">
                <a:latin typeface="Courier New" panose="02070309020205020404" pitchFamily="49" charset="0"/>
              </a:rPr>
              <a:t>)):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print(major[letter])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r>
              <a:rPr lang="en-US" sz="2000" dirty="0"/>
              <a:t>You can </a:t>
            </a:r>
            <a:r>
              <a:rPr lang="en-US" sz="2000" dirty="0" smtClean="0"/>
              <a:t>also use </a:t>
            </a:r>
            <a:r>
              <a:rPr lang="en-US" sz="2000" dirty="0"/>
              <a:t>a </a:t>
            </a:r>
            <a:r>
              <a:rPr lang="en-US" sz="2000" dirty="0">
                <a:latin typeface="Courier New" panose="02070309020205020404" pitchFamily="49" charset="0"/>
              </a:rPr>
              <a:t>for</a:t>
            </a:r>
            <a:r>
              <a:rPr lang="en-US" sz="2000" dirty="0"/>
              <a:t> loop to print or examine each </a:t>
            </a:r>
            <a:r>
              <a:rPr lang="en-US" sz="2000" dirty="0" smtClean="0"/>
              <a:t>character without range.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m</a:t>
            </a:r>
            <a:r>
              <a:rPr lang="en-US" sz="1800" dirty="0" smtClean="0">
                <a:latin typeface="Courier New" panose="02070309020205020404" pitchFamily="49" charset="0"/>
              </a:rPr>
              <a:t>ajor = 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letter in major: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print(letter)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/>
              <a:t>		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	Output: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C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S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94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tests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600200" y="2743199"/>
            <a:ext cx="8991600" cy="1306287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name = "</a:t>
            </a:r>
            <a:r>
              <a:rPr lang="en-US" sz="1700" dirty="0" err="1" smtClean="0">
                <a:latin typeface="Courier New" panose="02070309020205020404" pitchFamily="49" charset="0"/>
              </a:rPr>
              <a:t>Voldermort</a:t>
            </a:r>
            <a:r>
              <a:rPr lang="en-US" sz="1700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if </a:t>
            </a:r>
            <a:r>
              <a:rPr lang="en-US" sz="1700" dirty="0" err="1" smtClean="0">
                <a:latin typeface="Courier New" panose="02070309020205020404" pitchFamily="49" charset="0"/>
              </a:rPr>
              <a:t>name.startswith</a:t>
            </a:r>
            <a:r>
              <a:rPr lang="en-US" sz="1700" dirty="0" smtClean="0">
                <a:latin typeface="Courier New" panose="02070309020205020404" pitchFamily="49" charset="0"/>
              </a:rPr>
              <a:t>("</a:t>
            </a:r>
            <a:r>
              <a:rPr lang="en-US" sz="1700" dirty="0" err="1" smtClean="0">
                <a:latin typeface="Courier New" panose="02070309020205020404" pitchFamily="49" charset="0"/>
              </a:rPr>
              <a:t>Vol</a:t>
            </a:r>
            <a:r>
              <a:rPr lang="en-US" sz="1700" dirty="0" smtClean="0">
                <a:latin typeface="Courier New" panose="02070309020205020404" pitchFamily="49" charset="0"/>
              </a:rPr>
              <a:t>"):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   print("He who must not be named")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graphicFrame>
        <p:nvGraphicFramePr>
          <p:cNvPr id="72810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70464"/>
              </p:ext>
            </p:extLst>
          </p:nvPr>
        </p:nvGraphicFramePr>
        <p:xfrm>
          <a:off x="1562100" y="1371601"/>
          <a:ext cx="9067800" cy="1230129"/>
        </p:xfrm>
        <a:graphic>
          <a:graphicData uri="http://schemas.openxmlformats.org/drawingml/2006/table">
            <a:tbl>
              <a:tblPr/>
              <a:tblGrid>
                <a:gridCol w="3038475"/>
                <a:gridCol w="6029325"/>
              </a:tblGrid>
              <a:tr h="41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Function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startswith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start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endswith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end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/>
          </p:cNvSpPr>
          <p:nvPr/>
        </p:nvSpPr>
        <p:spPr>
          <a:xfrm>
            <a:off x="1600199" y="4543529"/>
            <a:ext cx="9342455" cy="1306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dirty="0" smtClean="0"/>
              <a:t> keyword can be used to test if a string contains another string. 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	example: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in name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endParaRPr lang="en-US" sz="2400" b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78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i="1" smtClean="0"/>
              <a:t>Caesar cipher</a:t>
            </a:r>
            <a:r>
              <a:rPr lang="en-US" smtClean="0"/>
              <a:t> is a simple encryption where a message is encoded by shifting each letter by a given amount.</a:t>
            </a:r>
          </a:p>
          <a:p>
            <a:pPr lvl="1"/>
            <a:r>
              <a:rPr lang="en-US" smtClean="0"/>
              <a:t>e.g. with a shift of 3,   A </a:t>
            </a:r>
            <a:r>
              <a:rPr lang="en-US" smtClean="0">
                <a:sym typeface="Symbol" panose="05050102010706020507" pitchFamily="18" charset="2"/>
              </a:rPr>
              <a:t> D,  H  K,  X  A,  and Z  C</a:t>
            </a:r>
          </a:p>
          <a:p>
            <a:pPr lvl="1"/>
            <a:endParaRPr lang="en-US" smtClean="0"/>
          </a:p>
          <a:p>
            <a:r>
              <a:rPr lang="en-US" smtClean="0"/>
              <a:t>Write a program that reads a message from the user and performs a Caesar cipher on its letters: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message: </a:t>
            </a:r>
            <a:r>
              <a:rPr lang="en-US" b="1" u="sng" smtClean="0">
                <a:latin typeface="Courier New" panose="02070309020205020404" pitchFamily="49" charset="0"/>
              </a:rPr>
              <a:t>Brad thinks Angelina is cute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key: 3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The encoded message: eudg wklqnv dqjholqd lv fxwh</a:t>
            </a:r>
          </a:p>
        </p:txBody>
      </p:sp>
    </p:spTree>
    <p:extLst>
      <p:ext uri="{BB962C8B-B14F-4D97-AF65-F5344CB8AC3E}">
        <p14:creationId xmlns:p14="http://schemas.microsoft.com/office/powerpoint/2010/main" val="31736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</a:t>
            </a:r>
            <a:r>
              <a:rPr lang="en-US" dirty="0" smtClean="0">
                <a:latin typeface="Courier New" panose="02070309020205020404" pitchFamily="49" charset="0"/>
              </a:rPr>
              <a:t>char</a:t>
            </a:r>
            <a:r>
              <a:rPr lang="en-US" dirty="0" smtClean="0"/>
              <a:t> values are assigned numbers internally by the computer, called </a:t>
            </a:r>
            <a:r>
              <a:rPr lang="en-US" i="1" dirty="0" smtClean="0"/>
              <a:t>ASCII </a:t>
            </a:r>
            <a:r>
              <a:rPr lang="en-US" dirty="0" smtClean="0"/>
              <a:t>values.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Examples: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'A'</a:t>
            </a:r>
            <a:r>
              <a:rPr lang="en-US" dirty="0" smtClean="0"/>
              <a:t>  is  65,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66,	</a:t>
            </a:r>
            <a:r>
              <a:rPr lang="en-US" dirty="0" smtClean="0">
                <a:latin typeface="Courier New" panose="02070309020205020404" pitchFamily="49" charset="0"/>
              </a:rPr>
              <a:t>' '</a:t>
            </a:r>
            <a:r>
              <a:rPr lang="en-US" dirty="0" smtClean="0"/>
              <a:t>  is  32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'a'</a:t>
            </a:r>
            <a:r>
              <a:rPr lang="en-US" dirty="0" smtClean="0"/>
              <a:t>  is  97,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98,	</a:t>
            </a:r>
            <a:r>
              <a:rPr lang="en-US" dirty="0" smtClean="0">
                <a:latin typeface="Courier New" panose="02070309020205020404" pitchFamily="49" charset="0"/>
              </a:rPr>
              <a:t>'*'</a:t>
            </a:r>
            <a:r>
              <a:rPr lang="en-US" dirty="0" smtClean="0"/>
              <a:t>  is  42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character long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trings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r>
              <a:rPr lang="en-US" dirty="0" smtClean="0"/>
              <a:t> can be converted to each other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('a')   </a:t>
            </a:r>
            <a:r>
              <a:rPr lang="en-US" dirty="0" smtClean="0"/>
              <a:t>is </a:t>
            </a:r>
            <a:r>
              <a:rPr lang="en-US" dirty="0"/>
              <a:t>9</a:t>
            </a:r>
            <a:r>
              <a:rPr lang="en-US" dirty="0" smtClean="0"/>
              <a:t>7,	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(103)  </a:t>
            </a:r>
            <a:r>
              <a:rPr lang="en-US" dirty="0" smtClean="0"/>
              <a:t>is </a:t>
            </a:r>
            <a:r>
              <a:rPr lang="en-US" dirty="0"/>
              <a:t>'</a:t>
            </a:r>
            <a:r>
              <a:rPr lang="en-US" dirty="0" smtClean="0"/>
              <a:t>g'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/>
            <a:r>
              <a:rPr lang="en-US" dirty="0" smtClean="0"/>
              <a:t>This is useful because you can do the following: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 + 2))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'c'</a:t>
            </a:r>
          </a:p>
        </p:txBody>
      </p:sp>
    </p:spTree>
    <p:extLst>
      <p:ext uri="{BB962C8B-B14F-4D97-AF65-F5344CB8AC3E}">
        <p14:creationId xmlns:p14="http://schemas.microsoft.com/office/powerpoint/2010/main" val="1039895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deceptive problem...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method </a:t>
            </a:r>
            <a:r>
              <a:rPr lang="en-US" dirty="0" err="1" smtClean="0">
                <a:latin typeface="Courier New" panose="02070309020205020404" pitchFamily="49" charset="0"/>
              </a:rPr>
              <a:t>print_letters</a:t>
            </a:r>
            <a:r>
              <a:rPr lang="en-US" dirty="0" smtClean="0"/>
              <a:t> that prints each letter from a word separated by commas.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example, the call: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>
                <a:latin typeface="Courier New" panose="02070309020205020404" pitchFamily="49" charset="0"/>
              </a:rPr>
              <a:t>p</a:t>
            </a:r>
            <a:r>
              <a:rPr lang="en-US" dirty="0" err="1" smtClean="0">
                <a:latin typeface="Courier New" panose="02070309020205020404" pitchFamily="49" charset="0"/>
              </a:rPr>
              <a:t>rint_letters</a:t>
            </a:r>
            <a:r>
              <a:rPr lang="en-US" dirty="0" smtClean="0">
                <a:latin typeface="Courier New" panose="02070309020205020404" pitchFamily="49" charset="0"/>
              </a:rPr>
              <a:t>("Atmosphere")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should print: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A, t, m, o, s, p, h, e, r, e</a:t>
            </a:r>
          </a:p>
        </p:txBody>
      </p:sp>
    </p:spTree>
    <p:extLst>
      <p:ext uri="{BB962C8B-B14F-4D97-AF65-F5344CB8AC3E}">
        <p14:creationId xmlns:p14="http://schemas.microsoft.com/office/powerpoint/2010/main" val="1586922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solutions</a:t>
            </a:r>
          </a:p>
        </p:txBody>
      </p:sp>
      <p:sp>
        <p:nvSpPr>
          <p:cNvPr id="7864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1800" dirty="0" smtClean="0">
                <a:latin typeface="Courier New" panose="02070309020205020404" pitchFamily="49" charset="0"/>
              </a:rPr>
              <a:t>(word):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</a:t>
            </a: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(word)):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word[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 </a:t>
            </a:r>
            <a:r>
              <a:rPr lang="en-US" sz="1800" b="1" dirty="0">
                <a:latin typeface="Courier New" panose="02070309020205020404" pitchFamily="49" charset="0"/>
              </a:rPr>
              <a:t>+ ", </a:t>
            </a:r>
            <a:r>
              <a:rPr lang="en-US" sz="1800" b="1" dirty="0" smtClean="0">
                <a:latin typeface="Courier New" panose="02070309020205020404" pitchFamily="49" charset="0"/>
              </a:rPr>
              <a:t>", end=''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     </a:t>
            </a:r>
            <a:r>
              <a:rPr lang="en-US" sz="1800" dirty="0" smtClean="0">
                <a:latin typeface="Courier New" panose="02070309020205020404" pitchFamily="49" charset="0"/>
              </a:rPr>
              <a:t>print()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end line</a:t>
            </a:r>
            <a:b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Output:	</a:t>
            </a:r>
            <a:r>
              <a:rPr lang="en-US" sz="1800" dirty="0">
                <a:latin typeface="Courier New" panose="02070309020205020404" pitchFamily="49" charset="0"/>
              </a:rPr>
              <a:t>A, t, m, o, s, p, h, e, r, e</a:t>
            </a:r>
            <a:r>
              <a:rPr lang="en-US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,</a:t>
            </a:r>
            <a:r>
              <a:rPr lang="en-US" sz="1800" dirty="0">
                <a:latin typeface="Courier New" panose="02070309020205020404" pitchFamily="49" charset="0"/>
              </a:rPr>
              <a:t> 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print_letters</a:t>
            </a:r>
            <a:r>
              <a:rPr lang="en-US" sz="1800" dirty="0" smtClean="0">
                <a:latin typeface="Courier New" panose="02070309020205020404" pitchFamily="49" charset="0"/>
              </a:rPr>
              <a:t>(word):</a:t>
            </a:r>
            <a:r>
              <a:rPr lang="en-US" sz="1800" dirty="0">
                <a:latin typeface="Courier New" panose="02070309020205020404" pitchFamily="49" charset="0"/>
              </a:rPr>
              <a:t/>
            </a:r>
            <a:br>
              <a:rPr lang="en-US" sz="1800" dirty="0">
                <a:latin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(word)):</a:t>
            </a:r>
            <a:br>
              <a:rPr lang="en-US" sz="1800" dirty="0" smtClean="0">
                <a:latin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</a:rPr>
              <a:t>         print(</a:t>
            </a:r>
            <a:r>
              <a:rPr lang="en-US" sz="1800" b="1" dirty="0" smtClean="0">
                <a:latin typeface="Courier New" panose="02070309020205020404" pitchFamily="49" charset="0"/>
              </a:rPr>
              <a:t>", " + word[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], end=''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br>
              <a:rPr lang="en-US" sz="1800" dirty="0" smtClean="0">
                <a:latin typeface="Courier New" panose="02070309020205020404" pitchFamily="49" charset="0"/>
              </a:rPr>
            </a:br>
            <a:r>
              <a:rPr lang="en-US" sz="1800" dirty="0" smtClean="0">
                <a:latin typeface="Courier New" panose="02070309020205020404" pitchFamily="49" charset="0"/>
              </a:rPr>
              <a:t>      print()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end line</a:t>
            </a:r>
            <a:endParaRPr lang="en-US" sz="700" dirty="0"/>
          </a:p>
          <a:p>
            <a:pPr lvl="1" eaLnBrk="1" hangingPunct="1"/>
            <a:r>
              <a:rPr lang="en-US" sz="1800" dirty="0"/>
              <a:t>Output:	</a:t>
            </a:r>
            <a:r>
              <a:rPr lang="en-US" sz="1800" b="1" dirty="0">
                <a:solidFill>
                  <a:srgbClr val="A50021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A, t, m, o, s, p, h, e, r, e</a:t>
            </a:r>
          </a:p>
        </p:txBody>
      </p:sp>
    </p:spTree>
    <p:extLst>
      <p:ext uri="{BB962C8B-B14F-4D97-AF65-F5344CB8AC3E}">
        <p14:creationId xmlns:p14="http://schemas.microsoft.com/office/powerpoint/2010/main" val="1324555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 post analogy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print </a:t>
            </a:r>
            <a:r>
              <a:rPr lang="en-US" i="1" dirty="0" smtClean="0"/>
              <a:t>n</a:t>
            </a:r>
            <a:r>
              <a:rPr lang="en-US" dirty="0" smtClean="0"/>
              <a:t> letters but need only </a:t>
            </a:r>
            <a:r>
              <a:rPr lang="en-US" i="1" dirty="0" smtClean="0"/>
              <a:t>n</a:t>
            </a:r>
            <a:r>
              <a:rPr lang="en-US" dirty="0" smtClean="0"/>
              <a:t> - 1 commas.</a:t>
            </a:r>
          </a:p>
          <a:p>
            <a:pPr eaLnBrk="1" hangingPunct="1"/>
            <a:r>
              <a:rPr lang="en-US" dirty="0" smtClean="0"/>
              <a:t>Similar to building a fence with wires separated by posts: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If we use a flawed algorithm that repeatedly places a post + wire, the last post will have an extra dangling wire.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800000"/>
                </a:solidFill>
              </a:rPr>
              <a:t>	</a:t>
            </a:r>
            <a:r>
              <a:rPr lang="en-US" i="1" dirty="0" smtClean="0">
                <a:solidFill>
                  <a:srgbClr val="800000"/>
                </a:solidFill>
              </a:rPr>
              <a:t>for length of fence 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    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    place some wire.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>
                <a:solidFill>
                  <a:srgbClr val="800000"/>
                </a:solidFill>
              </a:rPr>
              <a:t>	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5317252" y="4283948"/>
            <a:ext cx="4953000" cy="990600"/>
            <a:chOff x="480" y="2400"/>
            <a:chExt cx="3120" cy="624"/>
          </a:xfrm>
        </p:grpSpPr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480" y="2400"/>
              <a:ext cx="624" cy="624"/>
              <a:chOff x="480" y="2400"/>
              <a:chExt cx="624" cy="624"/>
            </a:xfrm>
          </p:grpSpPr>
          <p:sp>
            <p:nvSpPr>
              <p:cNvPr id="11290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91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92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93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0" name="Group 10"/>
            <p:cNvGrpSpPr>
              <a:grpSpLocks/>
            </p:cNvGrpSpPr>
            <p:nvPr/>
          </p:nvGrpSpPr>
          <p:grpSpPr bwMode="auto">
            <a:xfrm>
              <a:off x="1104" y="2400"/>
              <a:ext cx="624" cy="624"/>
              <a:chOff x="480" y="2400"/>
              <a:chExt cx="624" cy="624"/>
            </a:xfrm>
          </p:grpSpPr>
          <p:sp>
            <p:nvSpPr>
              <p:cNvPr id="11286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87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8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9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1" name="Group 15"/>
            <p:cNvGrpSpPr>
              <a:grpSpLocks/>
            </p:cNvGrpSpPr>
            <p:nvPr/>
          </p:nvGrpSpPr>
          <p:grpSpPr bwMode="auto">
            <a:xfrm>
              <a:off x="1728" y="2400"/>
              <a:ext cx="624" cy="624"/>
              <a:chOff x="480" y="2400"/>
              <a:chExt cx="624" cy="624"/>
            </a:xfrm>
          </p:grpSpPr>
          <p:sp>
            <p:nvSpPr>
              <p:cNvPr id="11282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83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4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5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2" name="Group 20"/>
            <p:cNvGrpSpPr>
              <a:grpSpLocks/>
            </p:cNvGrpSpPr>
            <p:nvPr/>
          </p:nvGrpSpPr>
          <p:grpSpPr bwMode="auto">
            <a:xfrm>
              <a:off x="2352" y="2400"/>
              <a:ext cx="624" cy="624"/>
              <a:chOff x="480" y="2400"/>
              <a:chExt cx="624" cy="624"/>
            </a:xfrm>
          </p:grpSpPr>
          <p:sp>
            <p:nvSpPr>
              <p:cNvPr id="11278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79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80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81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1273" name="Group 25"/>
            <p:cNvGrpSpPr>
              <a:grpSpLocks/>
            </p:cNvGrpSpPr>
            <p:nvPr/>
          </p:nvGrpSpPr>
          <p:grpSpPr bwMode="auto">
            <a:xfrm>
              <a:off x="2976" y="2400"/>
              <a:ext cx="624" cy="624"/>
              <a:chOff x="480" y="2400"/>
              <a:chExt cx="624" cy="624"/>
            </a:xfrm>
          </p:grpSpPr>
          <p:sp>
            <p:nvSpPr>
              <p:cNvPr id="11274" name="Rectangle 2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1275" name="Group 2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1276" name="Rectangle 2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1277" name="Rectangle 2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9689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Fencepost loop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 a statement outside the loop to place the initial "post."</a:t>
            </a:r>
          </a:p>
          <a:p>
            <a:pPr lvl="1" eaLnBrk="1" hangingPunct="1"/>
            <a:r>
              <a:rPr lang="en-US" dirty="0" smtClean="0"/>
              <a:t>Also called a </a:t>
            </a:r>
            <a:r>
              <a:rPr lang="en-US" i="1" dirty="0" smtClean="0"/>
              <a:t>fencepost loop</a:t>
            </a:r>
            <a:r>
              <a:rPr lang="en-US" dirty="0" smtClean="0"/>
              <a:t> or a "loop-and-a-half" solution.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/>
              <a:t>	</a:t>
            </a:r>
            <a:r>
              <a:rPr lang="en-US" b="1" i="1" dirty="0" smtClean="0"/>
              <a:t>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for </a:t>
            </a:r>
            <a:r>
              <a:rPr lang="en-US" i="1" dirty="0"/>
              <a:t>l</a:t>
            </a:r>
            <a:r>
              <a:rPr lang="en-US" i="1" dirty="0" smtClean="0"/>
              <a:t>ength of fence</a:t>
            </a:r>
            <a:r>
              <a:rPr lang="en-US" b="1" i="1" dirty="0" smtClean="0"/>
              <a:t> – 1</a:t>
            </a:r>
            <a:r>
              <a:rPr lang="en-US" i="1" dirty="0"/>
              <a:t>:</a:t>
            </a:r>
            <a:endParaRPr lang="en-US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    place some wire.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    place a post.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3810000" y="4876800"/>
            <a:ext cx="4191000" cy="990600"/>
            <a:chOff x="1248" y="3360"/>
            <a:chExt cx="2640" cy="624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1248" y="3360"/>
              <a:ext cx="624" cy="624"/>
              <a:chOff x="480" y="2400"/>
              <a:chExt cx="624" cy="624"/>
            </a:xfrm>
          </p:grpSpPr>
          <p:sp>
            <p:nvSpPr>
              <p:cNvPr id="13334" name="Rectangle 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35" name="Group 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36" name="Rectangle 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37" name="Rectangle 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18" name="Group 10"/>
            <p:cNvGrpSpPr>
              <a:grpSpLocks/>
            </p:cNvGrpSpPr>
            <p:nvPr/>
          </p:nvGrpSpPr>
          <p:grpSpPr bwMode="auto">
            <a:xfrm>
              <a:off x="1872" y="3360"/>
              <a:ext cx="624" cy="624"/>
              <a:chOff x="480" y="2400"/>
              <a:chExt cx="624" cy="624"/>
            </a:xfrm>
          </p:grpSpPr>
          <p:sp>
            <p:nvSpPr>
              <p:cNvPr id="13330" name="Rectangle 1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31" name="Group 1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32" name="Rectangle 1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33" name="Rectangle 1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19" name="Group 15"/>
            <p:cNvGrpSpPr>
              <a:grpSpLocks/>
            </p:cNvGrpSpPr>
            <p:nvPr/>
          </p:nvGrpSpPr>
          <p:grpSpPr bwMode="auto">
            <a:xfrm>
              <a:off x="2496" y="3360"/>
              <a:ext cx="624" cy="624"/>
              <a:chOff x="480" y="2400"/>
              <a:chExt cx="624" cy="624"/>
            </a:xfrm>
          </p:grpSpPr>
          <p:sp>
            <p:nvSpPr>
              <p:cNvPr id="13326" name="Rectangle 16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27" name="Group 17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28" name="Rectangle 18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29" name="Rectangle 19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grpSp>
          <p:nvGrpSpPr>
            <p:cNvPr id="13320" name="Group 20"/>
            <p:cNvGrpSpPr>
              <a:grpSpLocks/>
            </p:cNvGrpSpPr>
            <p:nvPr/>
          </p:nvGrpSpPr>
          <p:grpSpPr bwMode="auto">
            <a:xfrm>
              <a:off x="3120" y="3360"/>
              <a:ext cx="624" cy="624"/>
              <a:chOff x="480" y="2400"/>
              <a:chExt cx="624" cy="624"/>
            </a:xfrm>
          </p:grpSpPr>
          <p:sp>
            <p:nvSpPr>
              <p:cNvPr id="13322" name="Rectangle 21"/>
              <p:cNvSpPr>
                <a:spLocks noChangeArrowheads="1"/>
              </p:cNvSpPr>
              <p:nvPr/>
            </p:nvSpPr>
            <p:spPr bwMode="auto">
              <a:xfrm>
                <a:off x="480" y="2400"/>
                <a:ext cx="14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  <p:grpSp>
            <p:nvGrpSpPr>
              <p:cNvPr id="13323" name="Group 22"/>
              <p:cNvGrpSpPr>
                <a:grpSpLocks/>
              </p:cNvGrpSpPr>
              <p:nvPr/>
            </p:nvGrpSpPr>
            <p:grpSpPr bwMode="auto">
              <a:xfrm>
                <a:off x="624" y="2496"/>
                <a:ext cx="480" cy="240"/>
                <a:chOff x="624" y="2496"/>
                <a:chExt cx="480" cy="240"/>
              </a:xfrm>
            </p:grpSpPr>
            <p:sp>
              <p:nvSpPr>
                <p:cNvPr id="13324" name="Rectangle 23"/>
                <p:cNvSpPr>
                  <a:spLocks noChangeArrowheads="1"/>
                </p:cNvSpPr>
                <p:nvPr/>
              </p:nvSpPr>
              <p:spPr bwMode="auto">
                <a:xfrm>
                  <a:off x="624" y="2496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  <p:sp>
              <p:nvSpPr>
                <p:cNvPr id="13325" name="Rectangle 24"/>
                <p:cNvSpPr>
                  <a:spLocks noChangeArrowheads="1"/>
                </p:cNvSpPr>
                <p:nvPr/>
              </p:nvSpPr>
              <p:spPr bwMode="auto">
                <a:xfrm>
                  <a:off x="624" y="2688"/>
                  <a:ext cx="480" cy="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EB641B"/>
                    </a:buClr>
                    <a:buSzPct val="95000"/>
                    <a:buFont typeface="Wingdings 2" panose="05020102010507070707" pitchFamily="18" charset="2"/>
                    <a:buChar char=""/>
                    <a:defRPr sz="22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5000"/>
                    <a:buFont typeface="Wingdings 2" panose="05020102010507070707" pitchFamily="18" charset="2"/>
                    <a:buChar char="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SzPct val="70000"/>
                    <a:buFont typeface="Wingdings 2" panose="05020102010507070707" pitchFamily="18" charset="2"/>
                    <a:buChar char=""/>
                    <a:defRPr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EB641B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39639D"/>
                    </a:buClr>
                    <a:buSzPct val="65000"/>
                    <a:buFont typeface="Wingdings 2" panose="05020102010507070707" pitchFamily="18" charset="2"/>
                    <a:buChar char=""/>
                    <a:defRPr sz="1700">
                      <a:solidFill>
                        <a:schemeClr val="tx1"/>
                      </a:solidFill>
                      <a:latin typeface="Verdan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>
                    <a:spcBef>
                      <a:spcPts val="500"/>
                    </a:spcBef>
                    <a:buClr>
                      <a:srgbClr val="800080"/>
                    </a:buClr>
                    <a:buSzPct val="55000"/>
                    <a:buFont typeface="Wingdings" panose="05000000000000000000" pitchFamily="2" charset="2"/>
                    <a:buChar char="n"/>
                  </a:pPr>
                  <a:endParaRPr lang="en-US" sz="2000"/>
                </a:p>
              </p:txBody>
            </p:sp>
          </p:grpSp>
        </p:grpSp>
        <p:sp>
          <p:nvSpPr>
            <p:cNvPr id="13321" name="Rectangle 25"/>
            <p:cNvSpPr>
              <a:spLocks noChangeArrowheads="1"/>
            </p:cNvSpPr>
            <p:nvPr/>
          </p:nvSpPr>
          <p:spPr bwMode="auto">
            <a:xfrm>
              <a:off x="3744" y="3360"/>
              <a:ext cx="144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366316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482</Words>
  <Application>Microsoft Office PowerPoint</Application>
  <PresentationFormat>Widescreen</PresentationFormat>
  <Paragraphs>118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</vt:lpstr>
      <vt:lpstr>Wingdings 2</vt:lpstr>
      <vt:lpstr>Office Theme</vt:lpstr>
      <vt:lpstr>CSc 110, Autumn 2017</vt:lpstr>
      <vt:lpstr>Looping through a string</vt:lpstr>
      <vt:lpstr>String tests</vt:lpstr>
      <vt:lpstr>String question</vt:lpstr>
      <vt:lpstr>Strings and ints</vt:lpstr>
      <vt:lpstr>A deceptive problem...</vt:lpstr>
      <vt:lpstr>Flawed solutions</vt:lpstr>
      <vt:lpstr>Fence post analogy</vt:lpstr>
      <vt:lpstr>Fencepost loop</vt:lpstr>
      <vt:lpstr>Fencepost function solution</vt:lpstr>
      <vt:lpstr>Fencepost question</vt:lpstr>
      <vt:lpstr>Fencepost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27</cp:revision>
  <dcterms:created xsi:type="dcterms:W3CDTF">2016-08-15T01:56:48Z</dcterms:created>
  <dcterms:modified xsi:type="dcterms:W3CDTF">2017-09-25T05:40:49Z</dcterms:modified>
</cp:coreProperties>
</file>