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1FB-80BA-470C-BC9C-7E66047FEB6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CBFA-CE13-4E6A-A127-FDEA84D5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6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2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00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61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93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38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CC98-2370-4352-9BBA-1B7BE51B341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1" y="3048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Autumn 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03436" y="1344639"/>
            <a:ext cx="7839075" cy="1106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16: Fencepost Loops and Review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</p:txBody>
      </p:sp>
      <p:pic>
        <p:nvPicPr>
          <p:cNvPr id="1026" name="Picture 2" descr="Image result for study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1" y="2327816"/>
            <a:ext cx="8572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 question</a:t>
            </a:r>
            <a:endParaRPr lang="en-US" dirty="0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average_temp</a:t>
            </a:r>
            <a:r>
              <a:rPr lang="en-US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prompts the user for temperatures and prints the average. The average should be rounded to one number after the decimal point.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anose="02070309020205020404" pitchFamily="49" charset="0"/>
              </a:rPr>
              <a:t>average_temp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r>
              <a:rPr lang="en-US" dirty="0" smtClean="0"/>
              <a:t> might print</a:t>
            </a:r>
            <a:endParaRPr lang="en-US" dirty="0" smtClean="0"/>
          </a:p>
          <a:p>
            <a:pPr lvl="1"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How many temperatures? 4</a:t>
            </a:r>
          </a:p>
          <a:p>
            <a:pPr lvl="1"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temperature? 92</a:t>
            </a:r>
          </a:p>
          <a:p>
            <a:pPr lvl="1"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temperature? 90</a:t>
            </a:r>
          </a:p>
          <a:p>
            <a:pPr lvl="1"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temperature? 85</a:t>
            </a:r>
          </a:p>
          <a:p>
            <a:pPr lvl="1"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temperature? 95</a:t>
            </a:r>
          </a:p>
          <a:p>
            <a:pPr lvl="1"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Average temperature: 90.5</a:t>
            </a:r>
            <a:endParaRPr lang="en-US" sz="1900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06821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deceptive problem...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method </a:t>
            </a:r>
            <a:r>
              <a:rPr lang="en-US" dirty="0" err="1" smtClean="0">
                <a:latin typeface="Courier New" panose="02070309020205020404" pitchFamily="49" charset="0"/>
              </a:rPr>
              <a:t>print_letters</a:t>
            </a:r>
            <a:r>
              <a:rPr lang="en-US" dirty="0" smtClean="0"/>
              <a:t> that prints each letter from a word separated by commas.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example, the call: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p</a:t>
            </a:r>
            <a:r>
              <a:rPr lang="en-US" dirty="0" err="1" smtClean="0">
                <a:latin typeface="Courier New" panose="02070309020205020404" pitchFamily="49" charset="0"/>
              </a:rPr>
              <a:t>rint_letters</a:t>
            </a:r>
            <a:r>
              <a:rPr lang="en-US" dirty="0" smtClean="0">
                <a:latin typeface="Courier New" panose="02070309020205020404" pitchFamily="49" charset="0"/>
              </a:rPr>
              <a:t>("Atmosphere")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should print: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A, t, m, o, s, p, h, e, r, e</a:t>
            </a:r>
          </a:p>
        </p:txBody>
      </p:sp>
    </p:spTree>
    <p:extLst>
      <p:ext uri="{BB962C8B-B14F-4D97-AF65-F5344CB8AC3E}">
        <p14:creationId xmlns:p14="http://schemas.microsoft.com/office/powerpoint/2010/main" val="1586922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solutions</a:t>
            </a:r>
          </a:p>
        </p:txBody>
      </p:sp>
      <p:sp>
        <p:nvSpPr>
          <p:cNvPr id="786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1800" dirty="0" smtClean="0">
                <a:latin typeface="Courier New" panose="02070309020205020404" pitchFamily="49" charset="0"/>
              </a:rPr>
              <a:t>(word):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(word)):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word[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 </a:t>
            </a:r>
            <a:r>
              <a:rPr lang="en-US" sz="1800" b="1" dirty="0">
                <a:latin typeface="Courier New" panose="02070309020205020404" pitchFamily="49" charset="0"/>
              </a:rPr>
              <a:t>+ ", </a:t>
            </a:r>
            <a:r>
              <a:rPr lang="en-US" sz="1800" b="1" dirty="0" smtClean="0">
                <a:latin typeface="Courier New" panose="02070309020205020404" pitchFamily="49" charset="0"/>
              </a:rPr>
              <a:t>", end=''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</a:t>
            </a:r>
            <a:r>
              <a:rPr lang="en-US" sz="1800" dirty="0" smtClean="0">
                <a:latin typeface="Courier New" panose="02070309020205020404" pitchFamily="49" charset="0"/>
              </a:rPr>
              <a:t>print()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line</a:t>
            </a:r>
            <a:b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Output:	</a:t>
            </a:r>
            <a:r>
              <a:rPr lang="en-US" sz="1800" dirty="0">
                <a:latin typeface="Courier New" panose="02070309020205020404" pitchFamily="49" charset="0"/>
              </a:rPr>
              <a:t>A, t, m, o, s, p, h, e, r, e</a:t>
            </a:r>
            <a:r>
              <a:rPr lang="en-US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>
                <a:latin typeface="Courier New" panose="02070309020205020404" pitchFamily="49" charset="0"/>
              </a:rPr>
              <a:t> 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1800" dirty="0" smtClean="0">
                <a:latin typeface="Courier New" panose="02070309020205020404" pitchFamily="49" charset="0"/>
              </a:rPr>
              <a:t>(word):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(word)):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</a:rPr>
              <a:t>         print(</a:t>
            </a:r>
            <a:r>
              <a:rPr lang="en-US" sz="1800" b="1" dirty="0" smtClean="0">
                <a:latin typeface="Courier New" panose="02070309020205020404" pitchFamily="49" charset="0"/>
              </a:rPr>
              <a:t>", " + word[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], end=''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</a:rPr>
              <a:t>      print()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end line</a:t>
            </a:r>
            <a:endParaRPr lang="en-US" sz="700" dirty="0"/>
          </a:p>
          <a:p>
            <a:pPr lvl="1" eaLnBrk="1" hangingPunct="1"/>
            <a:r>
              <a:rPr lang="en-US" sz="1800" dirty="0"/>
              <a:t>Output:	</a:t>
            </a:r>
            <a:r>
              <a:rPr lang="en-US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A, t, m, o, s, p, h, e, r, e</a:t>
            </a:r>
          </a:p>
        </p:txBody>
      </p:sp>
    </p:spTree>
    <p:extLst>
      <p:ext uri="{BB962C8B-B14F-4D97-AF65-F5344CB8AC3E}">
        <p14:creationId xmlns:p14="http://schemas.microsoft.com/office/powerpoint/2010/main" val="1324555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 post analogy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print </a:t>
            </a:r>
            <a:r>
              <a:rPr lang="en-US" i="1" dirty="0" smtClean="0"/>
              <a:t>n</a:t>
            </a:r>
            <a:r>
              <a:rPr lang="en-US" dirty="0" smtClean="0"/>
              <a:t> letters but need only </a:t>
            </a:r>
            <a:r>
              <a:rPr lang="en-US" i="1" dirty="0" smtClean="0"/>
              <a:t>n</a:t>
            </a:r>
            <a:r>
              <a:rPr lang="en-US" dirty="0" smtClean="0"/>
              <a:t> - 1 commas.</a:t>
            </a:r>
          </a:p>
          <a:p>
            <a:pPr eaLnBrk="1" hangingPunct="1"/>
            <a:r>
              <a:rPr lang="en-US" dirty="0" smtClean="0"/>
              <a:t>Similar to building a fence with wires separated by posts: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If we use a flawed algorithm that repeatedly places a post + wire, the last post will have an extra dangling wire.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	</a:t>
            </a:r>
            <a:r>
              <a:rPr lang="en-US" i="1" dirty="0" smtClean="0">
                <a:solidFill>
                  <a:srgbClr val="800000"/>
                </a:solidFill>
              </a:rPr>
              <a:t>for length of fence 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    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    place some wire.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317252" y="4283948"/>
            <a:ext cx="4953000" cy="990600"/>
            <a:chOff x="480" y="2400"/>
            <a:chExt cx="3120" cy="624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480" y="2400"/>
              <a:ext cx="624" cy="624"/>
              <a:chOff x="480" y="2400"/>
              <a:chExt cx="624" cy="624"/>
            </a:xfrm>
          </p:grpSpPr>
          <p:sp>
            <p:nvSpPr>
              <p:cNvPr id="11290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91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92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93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0" name="Group 10"/>
            <p:cNvGrpSpPr>
              <a:grpSpLocks/>
            </p:cNvGrpSpPr>
            <p:nvPr/>
          </p:nvGrpSpPr>
          <p:grpSpPr bwMode="auto">
            <a:xfrm>
              <a:off x="1104" y="2400"/>
              <a:ext cx="624" cy="624"/>
              <a:chOff x="480" y="2400"/>
              <a:chExt cx="624" cy="624"/>
            </a:xfrm>
          </p:grpSpPr>
          <p:sp>
            <p:nvSpPr>
              <p:cNvPr id="11286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87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8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1" name="Group 15"/>
            <p:cNvGrpSpPr>
              <a:grpSpLocks/>
            </p:cNvGrpSpPr>
            <p:nvPr/>
          </p:nvGrpSpPr>
          <p:grpSpPr bwMode="auto">
            <a:xfrm>
              <a:off x="1728" y="2400"/>
              <a:ext cx="624" cy="624"/>
              <a:chOff x="480" y="2400"/>
              <a:chExt cx="624" cy="624"/>
            </a:xfrm>
          </p:grpSpPr>
          <p:sp>
            <p:nvSpPr>
              <p:cNvPr id="11282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83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4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5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2" name="Group 20"/>
            <p:cNvGrpSpPr>
              <a:grpSpLocks/>
            </p:cNvGrpSpPr>
            <p:nvPr/>
          </p:nvGrpSpPr>
          <p:grpSpPr bwMode="auto">
            <a:xfrm>
              <a:off x="2352" y="2400"/>
              <a:ext cx="624" cy="624"/>
              <a:chOff x="480" y="2400"/>
              <a:chExt cx="624" cy="624"/>
            </a:xfrm>
          </p:grpSpPr>
          <p:sp>
            <p:nvSpPr>
              <p:cNvPr id="11278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79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0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1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3" name="Group 25"/>
            <p:cNvGrpSpPr>
              <a:grpSpLocks/>
            </p:cNvGrpSpPr>
            <p:nvPr/>
          </p:nvGrpSpPr>
          <p:grpSpPr bwMode="auto">
            <a:xfrm>
              <a:off x="2976" y="2400"/>
              <a:ext cx="624" cy="624"/>
              <a:chOff x="480" y="2400"/>
              <a:chExt cx="624" cy="624"/>
            </a:xfrm>
          </p:grpSpPr>
          <p:sp>
            <p:nvSpPr>
              <p:cNvPr id="11274" name="Rectangle 2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75" name="Group 2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76" name="Rectangle 2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77" name="Rectangle 2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9689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loop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 a statement outside the loop to place the initial "post."</a:t>
            </a:r>
          </a:p>
          <a:p>
            <a:pPr lvl="1" eaLnBrk="1" hangingPunct="1"/>
            <a:r>
              <a:rPr lang="en-US" dirty="0" smtClean="0"/>
              <a:t>Also called a </a:t>
            </a:r>
            <a:r>
              <a:rPr lang="en-US" i="1" dirty="0" smtClean="0"/>
              <a:t>fencepost loop</a:t>
            </a:r>
            <a:r>
              <a:rPr lang="en-US" dirty="0" smtClean="0"/>
              <a:t> or a "loop-and-a-half"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/>
              <a:t>	</a:t>
            </a:r>
            <a:r>
              <a:rPr lang="en-US" b="1" i="1" dirty="0" smtClean="0"/>
              <a:t>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for </a:t>
            </a:r>
            <a:r>
              <a:rPr lang="en-US" i="1" dirty="0"/>
              <a:t>l</a:t>
            </a:r>
            <a:r>
              <a:rPr lang="en-US" i="1" dirty="0" smtClean="0"/>
              <a:t>ength of fence</a:t>
            </a:r>
            <a:r>
              <a:rPr lang="en-US" b="1" i="1" dirty="0" smtClean="0"/>
              <a:t> – 1</a:t>
            </a:r>
            <a:r>
              <a:rPr lang="en-US" i="1" dirty="0"/>
              <a:t>:</a:t>
            </a: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place some wire.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3810000" y="4876800"/>
            <a:ext cx="4191000" cy="990600"/>
            <a:chOff x="1248" y="3360"/>
            <a:chExt cx="2640" cy="624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1248" y="3360"/>
              <a:ext cx="624" cy="624"/>
              <a:chOff x="480" y="2400"/>
              <a:chExt cx="624" cy="624"/>
            </a:xfrm>
          </p:grpSpPr>
          <p:sp>
            <p:nvSpPr>
              <p:cNvPr id="13334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35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36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37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18" name="Group 10"/>
            <p:cNvGrpSpPr>
              <a:grpSpLocks/>
            </p:cNvGrpSpPr>
            <p:nvPr/>
          </p:nvGrpSpPr>
          <p:grpSpPr bwMode="auto">
            <a:xfrm>
              <a:off x="1872" y="3360"/>
              <a:ext cx="624" cy="624"/>
              <a:chOff x="480" y="2400"/>
              <a:chExt cx="624" cy="624"/>
            </a:xfrm>
          </p:grpSpPr>
          <p:sp>
            <p:nvSpPr>
              <p:cNvPr id="13330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31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32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33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19" name="Group 15"/>
            <p:cNvGrpSpPr>
              <a:grpSpLocks/>
            </p:cNvGrpSpPr>
            <p:nvPr/>
          </p:nvGrpSpPr>
          <p:grpSpPr bwMode="auto">
            <a:xfrm>
              <a:off x="2496" y="3360"/>
              <a:ext cx="624" cy="624"/>
              <a:chOff x="480" y="2400"/>
              <a:chExt cx="624" cy="624"/>
            </a:xfrm>
          </p:grpSpPr>
          <p:sp>
            <p:nvSpPr>
              <p:cNvPr id="13326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27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28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29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20" name="Group 20"/>
            <p:cNvGrpSpPr>
              <a:grpSpLocks/>
            </p:cNvGrpSpPr>
            <p:nvPr/>
          </p:nvGrpSpPr>
          <p:grpSpPr bwMode="auto">
            <a:xfrm>
              <a:off x="3120" y="3360"/>
              <a:ext cx="624" cy="624"/>
              <a:chOff x="480" y="2400"/>
              <a:chExt cx="624" cy="624"/>
            </a:xfrm>
          </p:grpSpPr>
          <p:sp>
            <p:nvSpPr>
              <p:cNvPr id="13322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23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24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25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sp>
          <p:nvSpPr>
            <p:cNvPr id="13321" name="Rectangle 25"/>
            <p:cNvSpPr>
              <a:spLocks noChangeArrowheads="1"/>
            </p:cNvSpPr>
            <p:nvPr/>
          </p:nvSpPr>
          <p:spPr bwMode="auto">
            <a:xfrm>
              <a:off x="3744" y="3360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366316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Fencepost </a:t>
            </a:r>
            <a:r>
              <a:rPr lang="en-US" dirty="0"/>
              <a:t>f</a:t>
            </a:r>
            <a:r>
              <a:rPr lang="en-US" dirty="0" smtClean="0"/>
              <a:t>unction solution</a:t>
            </a:r>
          </a:p>
        </p:txBody>
      </p:sp>
      <p:sp>
        <p:nvSpPr>
          <p:cNvPr id="79155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2000" dirty="0" smtClean="0">
                <a:latin typeface="Courier New" panose="02070309020205020404" pitchFamily="49" charset="0"/>
              </a:rPr>
              <a:t>(word):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	  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print(word[0])</a:t>
            </a: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   </a:t>
            </a:r>
            <a:r>
              <a:rPr lang="en-US" sz="2000" dirty="0" smtClean="0">
                <a:latin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", " + word[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]</a:t>
            </a:r>
            <a:r>
              <a:rPr lang="en-US" sz="2000" dirty="0" smtClean="0">
                <a:latin typeface="Courier New" panose="02070309020205020404" pitchFamily="49" charset="0"/>
              </a:rPr>
              <a:t>, end='')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print()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Alternate solution: Either first or last "post" can be taken out: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2000" dirty="0" smtClean="0">
                <a:latin typeface="Courier New" panose="02070309020205020404" pitchFamily="49" charset="0"/>
              </a:rPr>
              <a:t>(word):</a:t>
            </a:r>
            <a:br>
              <a:rPr lang="en-US" sz="2000" dirty="0" smtClean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 - 1):</a:t>
            </a:r>
            <a:br>
              <a:rPr lang="en-US" sz="2000" dirty="0" smtClean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 		print(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word[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] + ", "</a:t>
            </a:r>
            <a:r>
              <a:rPr lang="en-US" sz="2000" dirty="0" smtClean="0">
                <a:latin typeface="Courier New" panose="02070309020205020404" pitchFamily="49" charset="0"/>
              </a:rPr>
              <a:t>, end='')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	last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 </a:t>
            </a:r>
            <a:r>
              <a:rPr lang="en-US" sz="2000" dirty="0">
                <a:latin typeface="Courier New" panose="02070309020205020404" pitchFamily="49" charset="0"/>
              </a:rPr>
              <a:t>–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print(word[last])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81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question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print_primes</a:t>
            </a:r>
            <a:r>
              <a:rPr lang="en-US" dirty="0" smtClean="0"/>
              <a:t> that prints all </a:t>
            </a:r>
            <a:r>
              <a:rPr lang="en-US" i="1" dirty="0" smtClean="0"/>
              <a:t>prime </a:t>
            </a:r>
            <a:r>
              <a:rPr lang="en-US" dirty="0" smtClean="0"/>
              <a:t>numbers up to a max.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anose="02070309020205020404" pitchFamily="49" charset="0"/>
              </a:rPr>
              <a:t>print_primes</a:t>
            </a:r>
            <a:r>
              <a:rPr lang="en-US" dirty="0" smtClean="0">
                <a:latin typeface="Courier New" panose="02070309020205020404" pitchFamily="49" charset="0"/>
              </a:rPr>
              <a:t>(50)</a:t>
            </a:r>
            <a:r>
              <a:rPr lang="en-US" dirty="0" smtClean="0"/>
              <a:t> prints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2, 3, 5, 7, 11, 13, 17, 19, 23, 29, 31, 37, 41, 43, 47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If the maximum is less than 2, print no output.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help you, 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count_factors</a:t>
            </a:r>
            <a:r>
              <a:rPr lang="en-US" dirty="0" smtClean="0"/>
              <a:t> which returns the number of factors of a given integer.</a:t>
            </a:r>
          </a:p>
          <a:p>
            <a:pPr lvl="1" eaLnBrk="1" hangingPunct="1"/>
            <a:r>
              <a:rPr lang="en-US" sz="1800" dirty="0" err="1">
                <a:latin typeface="Courier New" panose="02070309020205020404" pitchFamily="49" charset="0"/>
              </a:rPr>
              <a:t>c</a:t>
            </a:r>
            <a:r>
              <a:rPr lang="en-US" sz="1800" dirty="0" err="1" smtClean="0">
                <a:latin typeface="Courier New" panose="02070309020205020404" pitchFamily="49" charset="0"/>
              </a:rPr>
              <a:t>ount_factors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)</a:t>
            </a:r>
            <a:r>
              <a:rPr lang="en-US" sz="1800" dirty="0"/>
              <a:t> returns </a:t>
            </a:r>
            <a:r>
              <a:rPr lang="en-US" sz="1800" dirty="0">
                <a:latin typeface="Courier New" panose="02070309020205020404" pitchFamily="49" charset="0"/>
              </a:rPr>
              <a:t>6</a:t>
            </a:r>
            <a:r>
              <a:rPr lang="en-US" sz="1800" dirty="0"/>
              <a:t> due to factors 1, 2, 4, 5, 10, 20.</a:t>
            </a:r>
          </a:p>
        </p:txBody>
      </p:sp>
    </p:spTree>
    <p:extLst>
      <p:ext uri="{BB962C8B-B14F-4D97-AF65-F5344CB8AC3E}">
        <p14:creationId xmlns:p14="http://schemas.microsoft.com/office/powerpoint/2010/main" val="1961559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answer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7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Prints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all prime numbers up to the given max.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print_primes</a:t>
            </a:r>
            <a:r>
              <a:rPr lang="en-US" sz="1600" dirty="0" smtClean="0">
                <a:latin typeface="Courier New" panose="02070309020205020404" pitchFamily="49" charset="0"/>
              </a:rPr>
              <a:t>(max):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if (max &gt;= 2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("2</a:t>
            </a:r>
            <a:r>
              <a:rPr lang="en-US" sz="1600" dirty="0" smtClean="0">
                <a:latin typeface="Courier New" panose="02070309020205020404" pitchFamily="49" charset="0"/>
              </a:rPr>
              <a:t>", end='')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range(3, max + 1):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if (</a:t>
            </a:r>
            <a:r>
              <a:rPr lang="en-US" sz="16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 == 2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(",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))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print()</a:t>
            </a:r>
          </a:p>
          <a:p>
            <a:pPr marL="342900" indent="-342900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how many factors the given number has.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600" dirty="0" smtClean="0">
                <a:latin typeface="Courier New" panose="02070309020205020404" pitchFamily="49" charset="0"/>
              </a:rPr>
              <a:t>(number):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count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number + 1):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(number % </a:t>
            </a:r>
            <a:r>
              <a:rPr lang="en-US" sz="1600" dirty="0" err="1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 ==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count</a:t>
            </a: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+= 1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is a factor of number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return count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69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 question</a:t>
            </a:r>
            <a:endParaRPr lang="en-US" dirty="0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random_triangle</a:t>
            </a:r>
            <a:r>
              <a:rPr lang="en-US" dirty="0" smtClean="0"/>
              <a:t> </a:t>
            </a:r>
            <a:r>
              <a:rPr lang="en-US" dirty="0" smtClean="0"/>
              <a:t>that prints </a:t>
            </a:r>
            <a:r>
              <a:rPr lang="en-US" dirty="0" smtClean="0"/>
              <a:t>a triangle of the passed in string that </a:t>
            </a:r>
            <a:r>
              <a:rPr lang="en-US" dirty="0" smtClean="0"/>
              <a:t>is</a:t>
            </a:r>
            <a:r>
              <a:rPr lang="en-US" dirty="0" smtClean="0"/>
              <a:t> random height between 1 and 10. It should return the total number of stars printed.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anose="02070309020205020404" pitchFamily="49" charset="0"/>
              </a:rPr>
              <a:t>random</a:t>
            </a:r>
            <a:r>
              <a:rPr lang="en-US" dirty="0" err="1" smtClean="0">
                <a:latin typeface="Courier New" panose="02070309020205020404" pitchFamily="49" charset="0"/>
              </a:rPr>
              <a:t>_triangle</a:t>
            </a:r>
            <a:r>
              <a:rPr lang="en-US" dirty="0" smtClean="0">
                <a:latin typeface="Courier New" panose="02070309020205020404" pitchFamily="49" charset="0"/>
              </a:rPr>
              <a:t>("*")</a:t>
            </a:r>
            <a:r>
              <a:rPr lang="en-US" dirty="0" smtClean="0"/>
              <a:t> might print</a:t>
            </a:r>
            <a:endParaRPr lang="en-US" dirty="0" smtClean="0"/>
          </a:p>
          <a:p>
            <a:pPr lvl="1"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*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sz="1900" dirty="0">
                <a:latin typeface="Courier New" panose="02070309020205020404" pitchFamily="49" charset="0"/>
              </a:rPr>
              <a:t>**</a:t>
            </a:r>
          </a:p>
          <a:p>
            <a:pPr lvl="1">
              <a:buNone/>
            </a:pPr>
            <a:r>
              <a:rPr lang="en-US" sz="1900" dirty="0">
                <a:latin typeface="Courier New" panose="02070309020205020404" pitchFamily="49" charset="0"/>
              </a:rPr>
              <a:t>***</a:t>
            </a:r>
          </a:p>
          <a:p>
            <a:pPr lvl="1"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****</a:t>
            </a:r>
          </a:p>
          <a:p>
            <a:pPr lvl="1">
              <a:buNone/>
            </a:pPr>
            <a:r>
              <a:rPr lang="en-US" sz="2000" dirty="0" smtClean="0"/>
              <a:t>In this case it would return 10</a:t>
            </a:r>
            <a:endParaRPr lang="en-US" sz="2000" dirty="0"/>
          </a:p>
          <a:p>
            <a:pPr lvl="1"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9440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365</Words>
  <Application>Microsoft Office PowerPoint</Application>
  <PresentationFormat>Widescreen</PresentationFormat>
  <Paragraphs>86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Courier New</vt:lpstr>
      <vt:lpstr>Verdana</vt:lpstr>
      <vt:lpstr>Wingdings</vt:lpstr>
      <vt:lpstr>Wingdings 2</vt:lpstr>
      <vt:lpstr>Office Theme</vt:lpstr>
      <vt:lpstr>CSc 110, Autumn 2017</vt:lpstr>
      <vt:lpstr>A deceptive problem...</vt:lpstr>
      <vt:lpstr>Flawed solutions</vt:lpstr>
      <vt:lpstr>Fence post analogy</vt:lpstr>
      <vt:lpstr>Fencepost loop</vt:lpstr>
      <vt:lpstr>Fencepost function solution</vt:lpstr>
      <vt:lpstr>Fencepost question</vt:lpstr>
      <vt:lpstr>Fencepost answer</vt:lpstr>
      <vt:lpstr>Review question</vt:lpstr>
      <vt:lpstr>Review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30</cp:revision>
  <dcterms:created xsi:type="dcterms:W3CDTF">2016-08-15T01:56:48Z</dcterms:created>
  <dcterms:modified xsi:type="dcterms:W3CDTF">2017-09-27T05:34:44Z</dcterms:modified>
</cp:coreProperties>
</file>