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297B3F-6D98-49D0-AE65-AD8DF3408950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CC785-49E7-45DE-A2EC-77372EA59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82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C9D51F6-AE3E-434C-9FE1-A81DC58B052E}" type="slidenum">
              <a:rPr kumimoji="0" lang="en-US" sz="11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7</a:t>
            </a:fld>
            <a:endParaRPr kumimoji="0" lang="en-US" sz="11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479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7FC9-B234-402C-9E15-ADE86F3318B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01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7FC9-B234-402C-9E15-ADE86F3318B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4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7FC9-B234-402C-9E15-ADE86F3318B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615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7FC9-B234-402C-9E15-ADE86F3318B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61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7FC9-B234-402C-9E15-ADE86F3318B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08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7FC9-B234-402C-9E15-ADE86F3318B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925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7FC9-B234-402C-9E15-ADE86F3318B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7FC9-B234-402C-9E15-ADE86F3318B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0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7FC9-B234-402C-9E15-ADE86F3318B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0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7FC9-B234-402C-9E15-ADE86F3318B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356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7FC9-B234-402C-9E15-ADE86F3318B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67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A7FC9-B234-402C-9E15-ADE86F3318B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0A44B-F03E-41E8-BFCB-F65A0532257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379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 idx="4294967295"/>
          </p:nvPr>
        </p:nvSpPr>
        <p:spPr>
          <a:xfrm>
            <a:off x="2169188" y="185513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sz="4800" dirty="0" err="1" smtClean="0"/>
              <a:t>CSc</a:t>
            </a:r>
            <a:r>
              <a:rPr lang="en-US" sz="4800" dirty="0" smtClean="0"/>
              <a:t> 110, </a:t>
            </a:r>
            <a:r>
              <a:rPr lang="en-US" sz="4800" dirty="0" smtClean="0"/>
              <a:t>Autumn 2017</a:t>
            </a:r>
            <a:endParaRPr lang="en-US" sz="4800" dirty="0"/>
          </a:p>
        </p:txBody>
      </p:sp>
      <p:sp>
        <p:nvSpPr>
          <p:cNvPr id="5123" name="Rectangle 3"/>
          <p:cNvSpPr>
            <a:spLocks noGrp="1"/>
          </p:cNvSpPr>
          <p:nvPr>
            <p:ph type="subTitle" idx="4294967295"/>
          </p:nvPr>
        </p:nvSpPr>
        <p:spPr>
          <a:xfrm>
            <a:off x="2135850" y="1283749"/>
            <a:ext cx="7839075" cy="18510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mtClean="0"/>
              <a:t>Lecture </a:t>
            </a:r>
            <a:r>
              <a:rPr lang="en-US" smtClean="0"/>
              <a:t>17: </a:t>
            </a:r>
            <a:r>
              <a:rPr lang="en-US" dirty="0" smtClean="0">
                <a:latin typeface="Courier New" panose="02070309020205020404" pitchFamily="49" charset="0"/>
              </a:rPr>
              <a:t>while</a:t>
            </a:r>
            <a:r>
              <a:rPr lang="en-US" dirty="0" smtClean="0"/>
              <a:t> </a:t>
            </a:r>
            <a:r>
              <a:rPr lang="en-US" dirty="0" smtClean="0"/>
              <a:t>Loops and </a:t>
            </a:r>
            <a:r>
              <a:rPr lang="en-US" dirty="0" smtClean="0"/>
              <a:t>Sentinel Loops</a:t>
            </a:r>
          </a:p>
          <a:p>
            <a:pPr marL="0" lvl="0" indent="0" algn="ctr">
              <a:buNone/>
            </a:pPr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4" name="Picture 1" descr="sheepless_in_seattle_groa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455" y="2795153"/>
            <a:ext cx="4855866" cy="3699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759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Sentinel as a constant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1295400" y="1371600"/>
            <a:ext cx="9448800" cy="5181600"/>
          </a:xfrm>
        </p:spPr>
        <p:txBody>
          <a:bodyPr/>
          <a:lstStyle/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SENTINEL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= "quit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"</a:t>
            </a:r>
            <a:endParaRPr lang="en-US" sz="16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...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sum = 0</a:t>
            </a:r>
          </a:p>
          <a:p>
            <a:pPr lvl="1">
              <a:lnSpc>
                <a:spcPct val="70000"/>
              </a:lnSpc>
              <a:buNone/>
            </a:pPr>
            <a:endParaRPr lang="en-US" sz="1600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pull one prompt/read ("post") out of the loop</a:t>
            </a:r>
            <a:endParaRPr lang="en-US" sz="1600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response = input("Type a word (or \"" + SENTINEL + "\" to exit): ")</a:t>
            </a:r>
          </a:p>
          <a:p>
            <a:pPr lvl="1">
              <a:lnSpc>
                <a:spcPct val="70000"/>
              </a:lnSpc>
              <a:buNone/>
            </a:pPr>
            <a:endParaRPr lang="en-US" sz="1600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while </a:t>
            </a:r>
            <a:r>
              <a:rPr lang="en-US" sz="1600" dirty="0" smtClean="0">
                <a:latin typeface="Courier New" panose="02070309020205020404" pitchFamily="49" charset="0"/>
              </a:rPr>
              <a:t>response </a:t>
            </a:r>
            <a:r>
              <a:rPr lang="en-US" sz="1600" dirty="0" smtClean="0">
                <a:latin typeface="Courier New" panose="02070309020205020404" pitchFamily="49" charset="0"/>
              </a:rPr>
              <a:t>!= </a:t>
            </a:r>
            <a:r>
              <a:rPr lang="en-US" sz="1600" dirty="0" smtClean="0">
                <a:latin typeface="Courier New" panose="02070309020205020404" pitchFamily="49" charset="0"/>
              </a:rPr>
              <a:t>SENTINEL:</a:t>
            </a:r>
            <a:endParaRPr lang="en-US" sz="1600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sum += </a:t>
            </a:r>
            <a:r>
              <a:rPr lang="en-US" sz="16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len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(response)    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moved to top of loop</a:t>
            </a:r>
            <a:endParaRPr lang="en-US" sz="1600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response = input("Type a word (or \"" + SENTINEL + "\" to exit): ")</a:t>
            </a:r>
          </a:p>
          <a:p>
            <a:pPr lvl="1">
              <a:lnSpc>
                <a:spcPct val="70000"/>
              </a:lnSpc>
              <a:buNone/>
            </a:pPr>
            <a:endParaRPr lang="en-US" sz="1600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print("You typed a total of 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(sum) + " characters</a:t>
            </a:r>
            <a:r>
              <a:rPr lang="en-US" sz="1600" dirty="0" smtClean="0">
                <a:latin typeface="Courier New" panose="02070309020205020404" pitchFamily="49" charset="0"/>
              </a:rPr>
              <a:t>.")</a:t>
            </a:r>
            <a:endParaRPr lang="en-US" sz="1600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7779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Categories of loops</a:t>
            </a:r>
          </a:p>
        </p:txBody>
      </p:sp>
      <p:sp>
        <p:nvSpPr>
          <p:cNvPr id="800771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b="1" smtClean="0"/>
              <a:t>definite loop</a:t>
            </a:r>
            <a:r>
              <a:rPr lang="en-US" smtClean="0"/>
              <a:t>: Executes a known number of times.</a:t>
            </a:r>
          </a:p>
          <a:p>
            <a:pPr lvl="1" eaLnBrk="1" hangingPunct="1"/>
            <a:r>
              <a:rPr lang="en-US" smtClean="0"/>
              <a:t>The </a:t>
            </a:r>
            <a:r>
              <a:rPr lang="en-US" smtClean="0">
                <a:latin typeface="Courier New" panose="02070309020205020404" pitchFamily="49" charset="0"/>
              </a:rPr>
              <a:t>for</a:t>
            </a:r>
            <a:r>
              <a:rPr lang="en-US" smtClean="0"/>
              <a:t> loops we have seen are definite loops.</a:t>
            </a:r>
          </a:p>
          <a:p>
            <a:pPr lvl="1" eaLnBrk="1" hangingPunct="1"/>
            <a:endParaRPr lang="en-US" sz="800"/>
          </a:p>
          <a:p>
            <a:pPr lvl="2" eaLnBrk="1" hangingPunct="1"/>
            <a:r>
              <a:rPr lang="en-US" smtClean="0"/>
              <a:t>Print "hello" 10 times.</a:t>
            </a:r>
          </a:p>
          <a:p>
            <a:pPr lvl="2" eaLnBrk="1" hangingPunct="1"/>
            <a:r>
              <a:rPr lang="en-US" smtClean="0"/>
              <a:t>Find all the prime numbers up to an integer </a:t>
            </a:r>
            <a:r>
              <a:rPr lang="en-US" i="1" smtClean="0"/>
              <a:t>n</a:t>
            </a:r>
            <a:r>
              <a:rPr lang="en-US" smtClean="0"/>
              <a:t>.</a:t>
            </a:r>
          </a:p>
          <a:p>
            <a:pPr lvl="2" eaLnBrk="1" hangingPunct="1"/>
            <a:r>
              <a:rPr lang="en-US" smtClean="0"/>
              <a:t>Print each odd number between 5 and 127.</a:t>
            </a:r>
          </a:p>
          <a:p>
            <a:pPr lvl="2" eaLnBrk="1" hangingPunct="1"/>
            <a:endParaRPr lang="en-US" smtClean="0"/>
          </a:p>
          <a:p>
            <a:pPr lvl="2" eaLnBrk="1" hangingPunct="1"/>
            <a:endParaRPr lang="en-US" smtClean="0"/>
          </a:p>
          <a:p>
            <a:pPr eaLnBrk="1" hangingPunct="1"/>
            <a:r>
              <a:rPr lang="en-US" b="1" smtClean="0"/>
              <a:t>indefinite loop</a:t>
            </a:r>
            <a:r>
              <a:rPr lang="en-US" smtClean="0"/>
              <a:t>: One where the number of times its body repeats is not known in advance.</a:t>
            </a:r>
          </a:p>
          <a:p>
            <a:pPr lvl="1" eaLnBrk="1" hangingPunct="1"/>
            <a:endParaRPr lang="en-US" sz="800"/>
          </a:p>
          <a:p>
            <a:pPr lvl="2" eaLnBrk="1" hangingPunct="1"/>
            <a:r>
              <a:rPr lang="en-US" smtClean="0"/>
              <a:t>Prompt the user until they type a non-negative number.</a:t>
            </a:r>
          </a:p>
          <a:p>
            <a:pPr lvl="2" eaLnBrk="1" hangingPunct="1"/>
            <a:r>
              <a:rPr lang="en-US" smtClean="0"/>
              <a:t>Print random numbers until a prime number is printed.</a:t>
            </a:r>
          </a:p>
          <a:p>
            <a:pPr lvl="2" eaLnBrk="1" hangingPunct="1"/>
            <a:r>
              <a:rPr lang="en-US" smtClean="0"/>
              <a:t>Repeat until the user has typed "q" to quit.</a:t>
            </a:r>
          </a:p>
        </p:txBody>
      </p:sp>
    </p:spTree>
    <p:extLst>
      <p:ext uri="{BB962C8B-B14F-4D97-AF65-F5344CB8AC3E}">
        <p14:creationId xmlns:p14="http://schemas.microsoft.com/office/powerpoint/2010/main" val="37006753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smtClean="0">
                <a:latin typeface="Courier New" panose="02070309020205020404" pitchFamily="49" charset="0"/>
              </a:rPr>
              <a:t>while</a:t>
            </a:r>
            <a:r>
              <a:rPr lang="en-US" smtClean="0"/>
              <a:t> loop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latin typeface="Courier New" panose="02070309020205020404" pitchFamily="49" charset="0"/>
              </a:rPr>
              <a:t>while</a:t>
            </a:r>
            <a:r>
              <a:rPr lang="en-US" b="1" dirty="0" smtClean="0"/>
              <a:t> loop</a:t>
            </a:r>
            <a:r>
              <a:rPr lang="en-US" dirty="0" smtClean="0"/>
              <a:t>: Repeatedly executes its</a:t>
            </a:r>
            <a:br>
              <a:rPr lang="en-US" dirty="0" smtClean="0"/>
            </a:br>
            <a:r>
              <a:rPr lang="en-US" dirty="0" smtClean="0"/>
              <a:t>body as long as a logical test is true.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900" dirty="0"/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 New" panose="02070309020205020404" pitchFamily="49" charset="0"/>
              </a:rPr>
              <a:t>while </a:t>
            </a:r>
            <a:r>
              <a:rPr lang="en-US" b="1" i="1" dirty="0" smtClean="0"/>
              <a:t>test</a:t>
            </a:r>
            <a:r>
              <a:rPr lang="en-US" dirty="0" smtClean="0">
                <a:latin typeface="Courier New" panose="02070309020205020404" pitchFamily="49" charset="0"/>
              </a:rPr>
              <a:t>: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i="1" dirty="0" smtClean="0"/>
              <a:t>statement(s)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Example: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num</a:t>
            </a:r>
            <a:r>
              <a:rPr lang="en-US" dirty="0" smtClean="0">
                <a:latin typeface="Courier New" panose="02070309020205020404" pitchFamily="49" charset="0"/>
              </a:rPr>
              <a:t> = 1                         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initialization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while </a:t>
            </a:r>
            <a:r>
              <a:rPr lang="en-US" b="1" dirty="0" err="1" smtClean="0">
                <a:latin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</a:rPr>
              <a:t>&lt;= </a:t>
            </a:r>
            <a:r>
              <a:rPr lang="en-US" b="1" dirty="0" smtClean="0">
                <a:latin typeface="Courier New" panose="02070309020205020404" pitchFamily="49" charset="0"/>
              </a:rPr>
              <a:t>200:           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 #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test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dirty="0" smtClean="0">
                <a:latin typeface="Courier New" panose="02070309020205020404" pitchFamily="49" charset="0"/>
              </a:rPr>
              <a:t>print(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</a:rPr>
              <a:t>num</a:t>
            </a:r>
            <a:r>
              <a:rPr lang="en-US" dirty="0" smtClean="0">
                <a:latin typeface="Courier New" panose="02070309020205020404" pitchFamily="49" charset="0"/>
              </a:rPr>
              <a:t>) + " ", </a:t>
            </a:r>
            <a:r>
              <a:rPr lang="en-US" dirty="0" smtClean="0">
                <a:latin typeface="Courier New" panose="02070309020205020404" pitchFamily="49" charset="0"/>
              </a:rPr>
              <a:t>end='')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dirty="0" err="1" smtClean="0">
                <a:latin typeface="Courier New" panose="02070309020205020404" pitchFamily="49" charset="0"/>
              </a:rPr>
              <a:t>num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dirty="0" err="1" smtClean="0">
                <a:latin typeface="Courier New" panose="02070309020205020404" pitchFamily="49" charset="0"/>
              </a:rPr>
              <a:t>num</a:t>
            </a:r>
            <a:r>
              <a:rPr lang="en-US" dirty="0" smtClean="0">
                <a:latin typeface="Courier New" panose="02070309020205020404" pitchFamily="49" charset="0"/>
              </a:rPr>
              <a:t> * 2        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# update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output:  1 2 4 8 16 32 64 128</a:t>
            </a:r>
            <a:endParaRPr lang="en-US" b="1" dirty="0" smtClean="0">
              <a:solidFill>
                <a:srgbClr val="008080"/>
              </a:solidFill>
            </a:endParaRPr>
          </a:p>
        </p:txBody>
      </p:sp>
      <p:pic>
        <p:nvPicPr>
          <p:cNvPr id="22532" name="Picture 4" descr="wh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1471614"/>
            <a:ext cx="2459038" cy="233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87976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</a:t>
            </a:r>
            <a:r>
              <a:rPr lang="en-US" smtClean="0">
                <a:latin typeface="Courier New" panose="02070309020205020404" pitchFamily="49" charset="0"/>
              </a:rPr>
              <a:t>while</a:t>
            </a:r>
            <a:r>
              <a:rPr lang="en-US" smtClean="0"/>
              <a:t> loop</a:t>
            </a:r>
          </a:p>
        </p:txBody>
      </p:sp>
      <p:sp>
        <p:nvSpPr>
          <p:cNvPr id="80486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finds the first factor of 91, other than 1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n = 91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factor = 2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while </a:t>
            </a:r>
            <a:r>
              <a:rPr lang="en-US" b="1" dirty="0" smtClean="0">
                <a:latin typeface="Courier New" panose="02070309020205020404" pitchFamily="49" charset="0"/>
              </a:rPr>
              <a:t>n </a:t>
            </a:r>
            <a:r>
              <a:rPr lang="en-US" b="1" dirty="0" smtClean="0">
                <a:latin typeface="Courier New" panose="02070309020205020404" pitchFamily="49" charset="0"/>
              </a:rPr>
              <a:t>% factor != </a:t>
            </a:r>
            <a:r>
              <a:rPr lang="en-US" b="1" dirty="0" smtClean="0">
                <a:latin typeface="Courier New" panose="02070309020205020404" pitchFamily="49" charset="0"/>
              </a:rPr>
              <a:t>0:</a:t>
            </a:r>
            <a:endParaRPr lang="en-US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    factor</a:t>
            </a:r>
            <a:r>
              <a:rPr lang="en-US" b="1" dirty="0"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</a:rPr>
              <a:t>+= 1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print("First factor </a:t>
            </a:r>
            <a:r>
              <a:rPr lang="en-US" dirty="0" smtClean="0">
                <a:latin typeface="Courier New" panose="02070309020205020404" pitchFamily="49" charset="0"/>
              </a:rPr>
              <a:t>is", factor)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output:  First factor is 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>
                <a:latin typeface="Courier New" panose="02070309020205020404" pitchFamily="49" charset="0"/>
              </a:rPr>
              <a:t>while</a:t>
            </a:r>
            <a:r>
              <a:rPr lang="en-US" dirty="0" smtClean="0"/>
              <a:t> is better than </a:t>
            </a:r>
            <a:r>
              <a:rPr lang="en-US" dirty="0" smtClean="0">
                <a:latin typeface="Courier New" panose="02070309020205020404" pitchFamily="49" charset="0"/>
              </a:rPr>
              <a:t>for</a:t>
            </a:r>
            <a:r>
              <a:rPr lang="en-US" dirty="0" smtClean="0"/>
              <a:t> because we don't know how many times we will need to increment to find the factor.</a:t>
            </a:r>
          </a:p>
        </p:txBody>
      </p:sp>
    </p:spTree>
    <p:extLst>
      <p:ext uri="{BB962C8B-B14F-4D97-AF65-F5344CB8AC3E}">
        <p14:creationId xmlns:p14="http://schemas.microsoft.com/office/powerpoint/2010/main" val="14241079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sentinel</a:t>
            </a:r>
            <a:r>
              <a:rPr lang="en-US" smtClean="0"/>
              <a:t>: A </a:t>
            </a:r>
            <a:r>
              <a:rPr lang="en-US" sz="2300"/>
              <a:t>value that signals the end of user input.</a:t>
            </a:r>
          </a:p>
          <a:p>
            <a:pPr lvl="1" eaLnBrk="1" hangingPunct="1"/>
            <a:r>
              <a:rPr lang="en-US" b="1" smtClean="0"/>
              <a:t>sentinel loop</a:t>
            </a:r>
            <a:r>
              <a:rPr lang="en-US" smtClean="0"/>
              <a:t>: Repeats until a sentinel value is seen.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Example: Write a program that prompts the user for text until the user types "quit", then output the total number of characters typed.</a:t>
            </a:r>
          </a:p>
          <a:p>
            <a:pPr lvl="1" eaLnBrk="1" hangingPunct="1"/>
            <a:r>
              <a:rPr lang="en-US" smtClean="0"/>
              <a:t>(In this case, "quit" is the sentinel value.)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mtClean="0"/>
              <a:t>	</a:t>
            </a:r>
            <a:r>
              <a:rPr lang="en-US" smtClean="0">
                <a:latin typeface="Courier New" panose="02070309020205020404" pitchFamily="49" charset="0"/>
              </a:rPr>
              <a:t>Type a word (or "quit" to exit): </a:t>
            </a:r>
            <a:r>
              <a:rPr lang="en-US" b="1" u="sng" smtClean="0">
                <a:latin typeface="Courier New" panose="02070309020205020404" pitchFamily="49" charset="0"/>
              </a:rPr>
              <a:t>hello</a:t>
            </a:r>
            <a:r>
              <a:rPr lang="en-US" smtClean="0">
                <a:latin typeface="Courier New" panose="02070309020205020404" pitchFamily="49" charset="0"/>
              </a:rPr>
              <a:t/>
            </a:r>
            <a:br>
              <a:rPr lang="en-US" smtClean="0">
                <a:latin typeface="Courier New" panose="02070309020205020404" pitchFamily="49" charset="0"/>
              </a:rPr>
            </a:br>
            <a:r>
              <a:rPr lang="en-US" smtClean="0">
                <a:latin typeface="Courier New" panose="02070309020205020404" pitchFamily="49" charset="0"/>
              </a:rPr>
              <a:t>Type a word (or "quit" to exit): </a:t>
            </a:r>
            <a:r>
              <a:rPr lang="en-US" b="1" u="sng" smtClean="0">
                <a:latin typeface="Courier New" panose="02070309020205020404" pitchFamily="49" charset="0"/>
              </a:rPr>
              <a:t>yay</a:t>
            </a:r>
            <a:r>
              <a:rPr lang="en-US" smtClean="0">
                <a:latin typeface="Courier New" panose="02070309020205020404" pitchFamily="49" charset="0"/>
              </a:rPr>
              <a:t/>
            </a:r>
            <a:br>
              <a:rPr lang="en-US" smtClean="0">
                <a:latin typeface="Courier New" panose="02070309020205020404" pitchFamily="49" charset="0"/>
              </a:rPr>
            </a:br>
            <a:r>
              <a:rPr lang="en-US" smtClean="0">
                <a:latin typeface="Courier New" panose="02070309020205020404" pitchFamily="49" charset="0"/>
              </a:rPr>
              <a:t>Type a word (or "quit" to exit): </a:t>
            </a:r>
            <a:r>
              <a:rPr lang="en-US" b="1" u="sng" smtClean="0">
                <a:latin typeface="Courier New" panose="02070309020205020404" pitchFamily="49" charset="0"/>
              </a:rPr>
              <a:t>quit</a:t>
            </a:r>
            <a:r>
              <a:rPr lang="en-US" smtClean="0">
                <a:latin typeface="Courier New" panose="02070309020205020404" pitchFamily="49" charset="0"/>
              </a:rPr>
              <a:t> </a:t>
            </a:r>
            <a:br>
              <a:rPr lang="en-US" smtClean="0">
                <a:latin typeface="Courier New" panose="02070309020205020404" pitchFamily="49" charset="0"/>
              </a:rPr>
            </a:br>
            <a:r>
              <a:rPr lang="en-US" smtClean="0">
                <a:latin typeface="Courier New" panose="02070309020205020404" pitchFamily="49" charset="0"/>
              </a:rPr>
              <a:t>You typed a total of 8 characters.</a:t>
            </a:r>
          </a:p>
        </p:txBody>
      </p:sp>
      <p:sp>
        <p:nvSpPr>
          <p:cNvPr id="2457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Sentinel values</a:t>
            </a:r>
          </a:p>
        </p:txBody>
      </p:sp>
    </p:spTree>
    <p:extLst>
      <p:ext uri="{BB962C8B-B14F-4D97-AF65-F5344CB8AC3E}">
        <p14:creationId xmlns:p14="http://schemas.microsoft.com/office/powerpoint/2010/main" val="2329424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Solution?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sum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0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response </a:t>
            </a:r>
            <a:r>
              <a:rPr lang="en-US" sz="1600" dirty="0">
                <a:latin typeface="Courier New" panose="02070309020205020404" pitchFamily="49" charset="0"/>
              </a:rPr>
              <a:t>= "dummy</a:t>
            </a:r>
            <a:r>
              <a:rPr lang="en-US" sz="1600" dirty="0" smtClean="0">
                <a:latin typeface="Courier New" panose="02070309020205020404" pitchFamily="49" charset="0"/>
              </a:rPr>
              <a:t>"  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# "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dummy" value, anything but "quit"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while </a:t>
            </a:r>
            <a:r>
              <a:rPr lang="en-US" sz="1600" dirty="0" smtClean="0">
                <a:latin typeface="Courier New" panose="02070309020205020404" pitchFamily="49" charset="0"/>
              </a:rPr>
              <a:t>response </a:t>
            </a:r>
            <a:r>
              <a:rPr lang="en-US" sz="1600" dirty="0" smtClean="0">
                <a:latin typeface="Courier New" panose="02070309020205020404" pitchFamily="49" charset="0"/>
              </a:rPr>
              <a:t>!= "</a:t>
            </a:r>
            <a:r>
              <a:rPr lang="en-US" sz="1600" dirty="0">
                <a:latin typeface="Courier New" panose="02070309020205020404" pitchFamily="49" charset="0"/>
              </a:rPr>
              <a:t>quit</a:t>
            </a:r>
            <a:r>
              <a:rPr lang="en-US" sz="1600" dirty="0" smtClean="0">
                <a:latin typeface="Courier New" panose="02070309020205020404" pitchFamily="49" charset="0"/>
              </a:rPr>
              <a:t>":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response = input("</a:t>
            </a:r>
            <a:r>
              <a:rPr lang="en-US" sz="1600" dirty="0">
                <a:latin typeface="Courier New" panose="02070309020205020404" pitchFamily="49" charset="0"/>
              </a:rPr>
              <a:t>Type a word (or \"quit\" to exit): </a:t>
            </a:r>
            <a:r>
              <a:rPr lang="en-US" sz="1600" dirty="0" smtClean="0">
                <a:latin typeface="Courier New" panose="02070309020205020404" pitchFamily="49" charset="0"/>
              </a:rPr>
              <a:t>")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sum </a:t>
            </a:r>
            <a:r>
              <a:rPr lang="en-US" sz="1600" dirty="0">
                <a:latin typeface="Courier New" panose="02070309020205020404" pitchFamily="49" charset="0"/>
              </a:rPr>
              <a:t>+= </a:t>
            </a:r>
            <a:r>
              <a:rPr lang="en-US" sz="1600" dirty="0" err="1" smtClean="0">
                <a:latin typeface="Courier New" panose="02070309020205020404" pitchFamily="49" charset="0"/>
              </a:rPr>
              <a:t>len</a:t>
            </a:r>
            <a:r>
              <a:rPr lang="en-US" sz="1600" dirty="0" smtClean="0">
                <a:latin typeface="Courier New" panose="02070309020205020404" pitchFamily="49" charset="0"/>
              </a:rPr>
              <a:t>(response)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print("</a:t>
            </a:r>
            <a:r>
              <a:rPr lang="en-US" sz="1600" dirty="0">
                <a:latin typeface="Courier New" panose="02070309020205020404" pitchFamily="49" charset="0"/>
              </a:rPr>
              <a:t>You typed a total of 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(sum) </a:t>
            </a:r>
            <a:r>
              <a:rPr lang="en-US" sz="1600" dirty="0">
                <a:latin typeface="Courier New" panose="02070309020205020404" pitchFamily="49" charset="0"/>
              </a:rPr>
              <a:t>+ " characters</a:t>
            </a:r>
            <a:r>
              <a:rPr lang="en-US" sz="1600" dirty="0" smtClean="0">
                <a:latin typeface="Courier New" panose="02070309020205020404" pitchFamily="49" charset="0"/>
              </a:rPr>
              <a:t>.")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This solution produces the wrong output.  Why?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You typed a total of 12 characters.</a:t>
            </a:r>
          </a:p>
        </p:txBody>
      </p:sp>
    </p:spTree>
    <p:extLst>
      <p:ext uri="{BB962C8B-B14F-4D97-AF65-F5344CB8AC3E}">
        <p14:creationId xmlns:p14="http://schemas.microsoft.com/office/powerpoint/2010/main" val="9947533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problem with our code</a:t>
            </a:r>
          </a:p>
        </p:txBody>
      </p:sp>
      <p:sp>
        <p:nvSpPr>
          <p:cNvPr id="82329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Our code uses a pattern like this: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i="1" dirty="0" smtClean="0"/>
              <a:t>sum = 0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i="1" dirty="0" smtClean="0"/>
              <a:t>while </a:t>
            </a:r>
            <a:r>
              <a:rPr lang="en-US" i="1" dirty="0" smtClean="0"/>
              <a:t>input </a:t>
            </a:r>
            <a:r>
              <a:rPr lang="en-US" i="1" dirty="0" smtClean="0"/>
              <a:t>is not the </a:t>
            </a:r>
            <a:r>
              <a:rPr lang="en-US" i="1" dirty="0" smtClean="0"/>
              <a:t>sentinel:</a:t>
            </a:r>
            <a:endParaRPr lang="en-US" i="1" dirty="0" smtClean="0"/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i="1" dirty="0" smtClean="0"/>
              <a:t>    prompt for input; read input.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i="1" dirty="0" smtClean="0"/>
              <a:t>    add input length to the sum.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i="1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1800" i="1" dirty="0"/>
          </a:p>
          <a:p>
            <a:pPr eaLnBrk="1" hangingPunct="1"/>
            <a:r>
              <a:rPr lang="en-US" dirty="0" smtClean="0"/>
              <a:t>On the last pass, the sentinel</a:t>
            </a:r>
            <a:r>
              <a:rPr lang="ja-JP" altLang="en-US" dirty="0" smtClean="0"/>
              <a:t>’</a:t>
            </a:r>
            <a:r>
              <a:rPr lang="en-US" altLang="ja-JP" dirty="0" smtClean="0"/>
              <a:t>s length (4) is added to the sum: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i="1" dirty="0" smtClean="0"/>
              <a:t>    prompt for input; read input (</a:t>
            </a:r>
            <a:r>
              <a:rPr lang="en-US" dirty="0" smtClean="0">
                <a:latin typeface="Courier New" panose="02070309020205020404" pitchFamily="49" charset="0"/>
              </a:rPr>
              <a:t>"quit"</a:t>
            </a:r>
            <a:r>
              <a:rPr lang="en-US" i="1" dirty="0" smtClean="0"/>
              <a:t>).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i="1" dirty="0" smtClean="0">
                <a:solidFill>
                  <a:srgbClr val="A50021"/>
                </a:solidFill>
              </a:rPr>
              <a:t>    add input length (4) to the sum.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1800" i="1" dirty="0">
              <a:solidFill>
                <a:srgbClr val="A50021"/>
              </a:solidFill>
            </a:endParaRPr>
          </a:p>
          <a:p>
            <a:pPr eaLnBrk="1" hangingPunct="1"/>
            <a:r>
              <a:rPr lang="en-US" dirty="0" smtClean="0"/>
              <a:t>This is a fencepost problem.</a:t>
            </a:r>
          </a:p>
          <a:p>
            <a:pPr lvl="1" eaLnBrk="1" hangingPunct="1"/>
            <a:r>
              <a:rPr lang="en-US" dirty="0" smtClean="0"/>
              <a:t>Must read </a:t>
            </a:r>
            <a:r>
              <a:rPr lang="en-US" i="1" dirty="0" smtClean="0"/>
              <a:t>N</a:t>
            </a:r>
            <a:r>
              <a:rPr lang="en-US" dirty="0" smtClean="0"/>
              <a:t> lines, but only sum the lengths of the first </a:t>
            </a:r>
            <a:r>
              <a:rPr lang="en-US" i="1" dirty="0" smtClean="0"/>
              <a:t>N</a:t>
            </a:r>
            <a:r>
              <a:rPr lang="en-US" dirty="0" smtClean="0"/>
              <a:t>-1.</a:t>
            </a:r>
          </a:p>
        </p:txBody>
      </p:sp>
    </p:spTree>
    <p:extLst>
      <p:ext uri="{BB962C8B-B14F-4D97-AF65-F5344CB8AC3E}">
        <p14:creationId xmlns:p14="http://schemas.microsoft.com/office/powerpoint/2010/main" val="8512784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2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fencepost solution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i="1" dirty="0" smtClean="0"/>
              <a:t>sum = 0.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i="1" dirty="0" smtClean="0">
                <a:solidFill>
                  <a:srgbClr val="003399"/>
                </a:solidFill>
              </a:rPr>
              <a:t>prompt for input; read input.		</a:t>
            </a:r>
            <a:r>
              <a:rPr lang="en-US" i="1" dirty="0">
                <a:solidFill>
                  <a:srgbClr val="008080"/>
                </a:solidFill>
              </a:rPr>
              <a:t>#</a:t>
            </a:r>
            <a:r>
              <a:rPr lang="en-US" i="1" dirty="0" smtClean="0">
                <a:solidFill>
                  <a:srgbClr val="008080"/>
                </a:solidFill>
              </a:rPr>
              <a:t> place a "post"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i="1" dirty="0" smtClean="0">
              <a:solidFill>
                <a:srgbClr val="008080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i="1" dirty="0" smtClean="0"/>
              <a:t>while (input is not the sentinel):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i="1" dirty="0" smtClean="0">
                <a:solidFill>
                  <a:srgbClr val="003399"/>
                </a:solidFill>
              </a:rPr>
              <a:t>    add input length to the sum.		</a:t>
            </a:r>
            <a:r>
              <a:rPr lang="en-US" i="1" dirty="0">
                <a:solidFill>
                  <a:srgbClr val="008080"/>
                </a:solidFill>
              </a:rPr>
              <a:t>#</a:t>
            </a:r>
            <a:r>
              <a:rPr lang="en-US" i="1" dirty="0" smtClean="0">
                <a:solidFill>
                  <a:srgbClr val="008080"/>
                </a:solidFill>
              </a:rPr>
              <a:t> place a "wire"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i="1" dirty="0" smtClean="0"/>
              <a:t>    prompt for input; read input.		</a:t>
            </a:r>
            <a:r>
              <a:rPr lang="en-US" i="1" dirty="0">
                <a:solidFill>
                  <a:srgbClr val="008080"/>
                </a:solidFill>
              </a:rPr>
              <a:t>#</a:t>
            </a:r>
            <a:r>
              <a:rPr lang="en-US" i="1" dirty="0" smtClean="0">
                <a:solidFill>
                  <a:srgbClr val="008080"/>
                </a:solidFill>
              </a:rPr>
              <a:t> place a "post"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i="1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i="1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i="1" dirty="0" smtClean="0"/>
          </a:p>
          <a:p>
            <a:pPr eaLnBrk="1" hangingPunct="1"/>
            <a:r>
              <a:rPr lang="en-US" dirty="0" smtClean="0"/>
              <a:t>Sentinel loops often utilize a fencepost "loop-and-a-half" style solution by pulling some code out of the loop.</a:t>
            </a:r>
          </a:p>
        </p:txBody>
      </p:sp>
    </p:spTree>
    <p:extLst>
      <p:ext uri="{BB962C8B-B14F-4D97-AF65-F5344CB8AC3E}">
        <p14:creationId xmlns:p14="http://schemas.microsoft.com/office/powerpoint/2010/main" val="66345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Correct code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sum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0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6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pull one prompt/read ("post") out of the loop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r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esponse = input("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Type a word (or \"quit\" to exit):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")</a:t>
            </a:r>
            <a:endParaRPr lang="en-US" sz="16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while </a:t>
            </a:r>
            <a:r>
              <a:rPr lang="en-US" sz="1600" dirty="0" smtClean="0">
                <a:latin typeface="Courier New" panose="02070309020205020404" pitchFamily="49" charset="0"/>
              </a:rPr>
              <a:t>(response != "quit"):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sum += </a:t>
            </a:r>
            <a:r>
              <a:rPr lang="en-US" sz="16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len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(response) 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moved to top of loop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response = input("</a:t>
            </a:r>
            <a:r>
              <a:rPr lang="en-US" sz="1600" dirty="0">
                <a:latin typeface="Courier New" panose="02070309020205020404" pitchFamily="49" charset="0"/>
              </a:rPr>
              <a:t>Type a word (or \"quit\" to exit): </a:t>
            </a:r>
            <a:r>
              <a:rPr lang="en-US" sz="1600" dirty="0" smtClean="0">
                <a:latin typeface="Courier New" panose="02070309020205020404" pitchFamily="49" charset="0"/>
              </a:rPr>
              <a:t>")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print("</a:t>
            </a:r>
            <a:r>
              <a:rPr lang="en-US" sz="1600" dirty="0">
                <a:latin typeface="Courier New" panose="02070309020205020404" pitchFamily="49" charset="0"/>
              </a:rPr>
              <a:t>You typed a total of 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(sum) </a:t>
            </a:r>
            <a:r>
              <a:rPr lang="en-US" sz="1600" dirty="0">
                <a:latin typeface="Courier New" panose="02070309020205020404" pitchFamily="49" charset="0"/>
              </a:rPr>
              <a:t>+ " characters</a:t>
            </a:r>
            <a:r>
              <a:rPr lang="en-US" sz="1600" dirty="0" smtClean="0">
                <a:latin typeface="Courier New" panose="02070309020205020404" pitchFamily="49" charset="0"/>
              </a:rPr>
              <a:t>.")</a:t>
            </a:r>
            <a:endParaRPr lang="en-US" sz="16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3896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634</Words>
  <Application>Microsoft Office PowerPoint</Application>
  <PresentationFormat>Widescreen</PresentationFormat>
  <Paragraphs>116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ＭＳ Ｐゴシック</vt:lpstr>
      <vt:lpstr>ＭＳ Ｐゴシック</vt:lpstr>
      <vt:lpstr>Arial</vt:lpstr>
      <vt:lpstr>Calibri</vt:lpstr>
      <vt:lpstr>Calibri Light</vt:lpstr>
      <vt:lpstr>Courier New</vt:lpstr>
      <vt:lpstr>Times New Roman</vt:lpstr>
      <vt:lpstr>Wingdings 2</vt:lpstr>
      <vt:lpstr>Office Theme</vt:lpstr>
      <vt:lpstr>CSc 110, Autumn 2017</vt:lpstr>
      <vt:lpstr>Categories of loops</vt:lpstr>
      <vt:lpstr>The while loop</vt:lpstr>
      <vt:lpstr>Example while loop</vt:lpstr>
      <vt:lpstr>Sentinel values</vt:lpstr>
      <vt:lpstr>Solution?</vt:lpstr>
      <vt:lpstr>The problem with our code</vt:lpstr>
      <vt:lpstr>A fencepost solution</vt:lpstr>
      <vt:lpstr>Correct code</vt:lpstr>
      <vt:lpstr>Sentinel as a constant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9</cp:revision>
  <dcterms:created xsi:type="dcterms:W3CDTF">2016-08-16T01:29:37Z</dcterms:created>
  <dcterms:modified xsi:type="dcterms:W3CDTF">2017-10-02T13:09:04Z</dcterms:modified>
</cp:coreProperties>
</file>