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3" r:id="rId3"/>
    <p:sldId id="265" r:id="rId4"/>
    <p:sldId id="266" r:id="rId5"/>
    <p:sldId id="267" r:id="rId6"/>
    <p:sldId id="268" r:id="rId7"/>
    <p:sldId id="269" r:id="rId8"/>
    <p:sldId id="271" r:id="rId9"/>
    <p:sldId id="272" r:id="rId10"/>
    <p:sldId id="273" r:id="rId11"/>
    <p:sldId id="274" r:id="rId12"/>
    <p:sldId id="275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82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7BE34-7C6C-4192-8D0A-9CDA63F4BD4A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48CAE-61B0-48FD-A2D3-DE247FF75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7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29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29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F592A47-4CDD-4DBA-9710-1BA91C9BF312}" type="slidenum">
              <a:rPr kumimoji="0" lang="en-US" sz="11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kumimoji="0" lang="en-US" sz="11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276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134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436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923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137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8 temperatures in the file, but 7 lines of output.  It's a fencepost problem in disguise.</a:t>
            </a:r>
          </a:p>
        </p:txBody>
      </p:sp>
    </p:spTree>
    <p:extLst>
      <p:ext uri="{BB962C8B-B14F-4D97-AF65-F5344CB8AC3E}">
        <p14:creationId xmlns:p14="http://schemas.microsoft.com/office/powerpoint/2010/main" val="74535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4048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 don't usually have time to do this program in lecture.  It's just here in case I have extra time, or for students to look at later.</a:t>
            </a:r>
          </a:p>
        </p:txBody>
      </p:sp>
    </p:spTree>
    <p:extLst>
      <p:ext uri="{BB962C8B-B14F-4D97-AF65-F5344CB8AC3E}">
        <p14:creationId xmlns:p14="http://schemas.microsoft.com/office/powerpoint/2010/main" val="3334479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5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7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2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3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5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8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6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05F90-E168-4948-AADE-14C07A1D01F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0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8613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Autumn </a:t>
            </a:r>
            <a:r>
              <a:rPr lang="en-US" dirty="0" smtClean="0"/>
              <a:t>2017</a:t>
            </a:r>
            <a:endParaRPr lang="en-US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2280976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18: While </a:t>
            </a:r>
            <a:r>
              <a:rPr lang="en-US" smtClean="0"/>
              <a:t>loops and File </a:t>
            </a:r>
            <a:r>
              <a:rPr lang="en-US" dirty="0" smtClean="0"/>
              <a:t>Input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endParaRPr lang="en-US" dirty="0">
              <a:solidFill>
                <a:prstClr val="black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4" name="Picture 6" descr="image-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990" y="3649385"/>
            <a:ext cx="7098019" cy="2329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304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File input question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/>
            <a:r>
              <a:rPr lang="en-US" dirty="0" smtClean="0"/>
              <a:t>We have a  file </a:t>
            </a:r>
            <a:r>
              <a:rPr lang="en-US" dirty="0" smtClean="0">
                <a:latin typeface="Courier New" panose="02070309020205020404" pitchFamily="49" charset="0"/>
              </a:rPr>
              <a:t>weather.txt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16.2   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23.5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19.1 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7.4  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22.8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18.5  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-1.8 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14.9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Write a program that prints the change in temperature between each pair of neighboring days.</a:t>
            </a:r>
            <a:endParaRPr lang="en-US" sz="1500" u="sng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16.2 to 23.5, change = 7.3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23.5 to 19.1, change = -4.4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19.1 to 7.4, change = -11.7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7.4 to 22.8, change = 15.4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22.8 to 18.5, change = -4.3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18.5 to -1.8, change = -20.3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-1.8 to 14.9, change = 16.7</a:t>
            </a:r>
          </a:p>
        </p:txBody>
      </p:sp>
    </p:spTree>
    <p:extLst>
      <p:ext uri="{BB962C8B-B14F-4D97-AF65-F5344CB8AC3E}">
        <p14:creationId xmlns:p14="http://schemas.microsoft.com/office/powerpoint/2010/main" val="443023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File input answer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928420" cy="4351338"/>
          </a:xfrm>
        </p:spPr>
        <p:txBody>
          <a:bodyPr>
            <a:normAutofit/>
          </a:bodyPr>
          <a:lstStyle/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Displays changes in temperature from data in an input file.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input = open</a:t>
            </a:r>
            <a:r>
              <a:rPr lang="en-US" sz="1800" b="1" dirty="0" smtClean="0">
                <a:latin typeface="Courier New" panose="02070309020205020404" pitchFamily="49" charset="0"/>
              </a:rPr>
              <a:t>("weather.txt")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    lines = </a:t>
            </a:r>
            <a:r>
              <a:rPr lang="en-US" sz="1800" b="1" dirty="0" err="1" smtClean="0">
                <a:latin typeface="Courier New" panose="02070309020205020404" pitchFamily="49" charset="0"/>
              </a:rPr>
              <a:t>input.read</a:t>
            </a:r>
            <a:r>
              <a:rPr lang="en-US" sz="1800" b="1" dirty="0" smtClean="0">
                <a:latin typeface="Courier New" panose="02070309020205020404" pitchFamily="49" charset="0"/>
              </a:rPr>
              <a:t>().split()</a:t>
            </a:r>
            <a:endParaRPr lang="en-US" sz="1800" b="1" dirty="0" smtClean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prev</a:t>
            </a:r>
            <a:r>
              <a:rPr lang="en-US" sz="1800" dirty="0" smtClean="0">
                <a:latin typeface="Courier New" panose="02070309020205020404" pitchFamily="49" charset="0"/>
              </a:rPr>
              <a:t> = float(</a:t>
            </a:r>
            <a:r>
              <a:rPr lang="en-US" sz="1800" b="1" dirty="0" smtClean="0">
                <a:latin typeface="Courier New" panose="02070309020205020404" pitchFamily="49" charset="0"/>
              </a:rPr>
              <a:t>lines[0])      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fencepost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endParaRPr lang="en-US" sz="1800" dirty="0" smtClean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(lines)):</a:t>
            </a:r>
            <a:endParaRPr lang="en-US" sz="18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next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float(</a:t>
            </a:r>
            <a:r>
              <a:rPr lang="en-US" sz="1800" b="1" dirty="0" smtClean="0">
                <a:latin typeface="Courier New" panose="02070309020205020404" pitchFamily="49" charset="0"/>
              </a:rPr>
              <a:t>lines[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])</a:t>
            </a:r>
            <a:endParaRPr lang="en-US" sz="18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dirty="0" err="1" smtClean="0">
                <a:latin typeface="Courier New" panose="02070309020205020404" pitchFamily="49" charset="0"/>
              </a:rPr>
              <a:t>prev</a:t>
            </a:r>
            <a:r>
              <a:rPr lang="en-US" sz="1800" dirty="0" smtClean="0">
                <a:latin typeface="Courier New" panose="02070309020205020404" pitchFamily="49" charset="0"/>
              </a:rPr>
              <a:t>, "to", next,  </a:t>
            </a:r>
            <a:r>
              <a:rPr lang="en-US" sz="1800" dirty="0">
                <a:latin typeface="Courier New" panose="02070309020205020404" pitchFamily="49" charset="0"/>
              </a:rPr>
              <a:t>", change </a:t>
            </a:r>
            <a:r>
              <a:rPr lang="en-US" sz="1800" dirty="0" smtClean="0">
                <a:latin typeface="Courier New" panose="02070309020205020404" pitchFamily="49" charset="0"/>
              </a:rPr>
              <a:t>=", (next </a:t>
            </a:r>
            <a:r>
              <a:rPr lang="en-US" sz="1800" dirty="0">
                <a:latin typeface="Courier New" panose="02070309020205020404" pitchFamily="49" charset="0"/>
              </a:rPr>
              <a:t>- </a:t>
            </a:r>
            <a:r>
              <a:rPr lang="en-US" sz="1800" dirty="0" err="1">
                <a:latin typeface="Courier New" panose="02070309020205020404" pitchFamily="49" charset="0"/>
              </a:rPr>
              <a:t>prev</a:t>
            </a:r>
            <a:r>
              <a:rPr lang="en-US" sz="1800" dirty="0" smtClean="0">
                <a:latin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err="1" smtClean="0">
                <a:latin typeface="Courier New" panose="02070309020205020404" pitchFamily="49" charset="0"/>
              </a:rPr>
              <a:t>prev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next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702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Gas prices question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Write a program that reads a file </a:t>
            </a:r>
            <a:r>
              <a:rPr lang="en-US" dirty="0" smtClean="0">
                <a:latin typeface="Courier New" panose="02070309020205020404" pitchFamily="49" charset="0"/>
              </a:rPr>
              <a:t>gasprices.txt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Format: </a:t>
            </a:r>
            <a:r>
              <a:rPr lang="en-US" i="1" dirty="0" smtClean="0"/>
              <a:t>Belgium $/gal   </a:t>
            </a:r>
            <a:endParaRPr lang="en-US" i="1" dirty="0"/>
          </a:p>
          <a:p>
            <a:pPr marL="457200" lvl="1" indent="0" eaLnBrk="1" hangingPunct="1">
              <a:buNone/>
            </a:pPr>
            <a:r>
              <a:rPr lang="en-US" i="1" dirty="0"/>
              <a:t> </a:t>
            </a:r>
            <a:r>
              <a:rPr lang="en-US" i="1" dirty="0" smtClean="0"/>
              <a:t>                 US $/gal   </a:t>
            </a:r>
          </a:p>
          <a:p>
            <a:pPr marL="457200" lvl="1" indent="0" eaLnBrk="1" hangingPunct="1">
              <a:buNone/>
            </a:pPr>
            <a:r>
              <a:rPr lang="en-US" i="1" dirty="0"/>
              <a:t> </a:t>
            </a:r>
            <a:r>
              <a:rPr lang="en-US" i="1" dirty="0" smtClean="0"/>
              <a:t>                 date</a:t>
            </a:r>
            <a:endParaRPr lang="en-US" sz="800" i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8.20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3.81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3/21/11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8.08	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3.84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3/28/11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The program should print the average gas price over all data in the file for both countries: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Belgium average: 8.3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USA average: 3.9</a:t>
            </a:r>
          </a:p>
        </p:txBody>
      </p:sp>
    </p:spTree>
    <p:extLst>
      <p:ext uri="{BB962C8B-B14F-4D97-AF65-F5344CB8AC3E}">
        <p14:creationId xmlns:p14="http://schemas.microsoft.com/office/powerpoint/2010/main" val="1798245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Gas prices solution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1700" dirty="0" err="1" smtClean="0">
                <a:latin typeface="Courier" charset="0"/>
              </a:rPr>
              <a:t>def</a:t>
            </a:r>
            <a:r>
              <a:rPr lang="en-US" sz="1700" dirty="0" smtClean="0">
                <a:latin typeface="Courier" charset="0"/>
              </a:rPr>
              <a:t> main():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smtClean="0">
                <a:latin typeface="Courier" charset="0"/>
              </a:rPr>
              <a:t>file = open("</a:t>
            </a:r>
            <a:r>
              <a:rPr lang="en-US" sz="1700" dirty="0">
                <a:latin typeface="Courier" charset="0"/>
              </a:rPr>
              <a:t>gasprices.txt</a:t>
            </a:r>
            <a:r>
              <a:rPr lang="en-US" sz="1700" dirty="0" smtClean="0">
                <a:latin typeface="Courier" charset="0"/>
              </a:rPr>
              <a:t>")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err="1" smtClean="0">
                <a:latin typeface="Courier" charset="0"/>
              </a:rPr>
              <a:t>belgium</a:t>
            </a:r>
            <a:r>
              <a:rPr lang="en-US" sz="1700" dirty="0" smtClean="0">
                <a:latin typeface="Courier" charset="0"/>
              </a:rPr>
              <a:t> </a:t>
            </a:r>
            <a:r>
              <a:rPr lang="en-US" sz="1700" dirty="0">
                <a:latin typeface="Courier" charset="0"/>
              </a:rPr>
              <a:t>= </a:t>
            </a:r>
            <a:r>
              <a:rPr lang="en-US" sz="1700" dirty="0" smtClean="0">
                <a:latin typeface="Courier" charset="0"/>
              </a:rPr>
              <a:t>0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err="1" smtClean="0">
                <a:latin typeface="Courier" charset="0"/>
              </a:rPr>
              <a:t>usa</a:t>
            </a:r>
            <a:r>
              <a:rPr lang="en-US" sz="1700" dirty="0" smtClean="0">
                <a:latin typeface="Courier" charset="0"/>
              </a:rPr>
              <a:t> </a:t>
            </a:r>
            <a:r>
              <a:rPr lang="en-US" sz="1700" dirty="0">
                <a:latin typeface="Courier" charset="0"/>
              </a:rPr>
              <a:t>= </a:t>
            </a:r>
            <a:r>
              <a:rPr lang="en-US" sz="1700" dirty="0" smtClean="0">
                <a:latin typeface="Courier" charset="0"/>
              </a:rPr>
              <a:t>0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smtClean="0">
                <a:latin typeface="Courier" charset="0"/>
              </a:rPr>
              <a:t>count </a:t>
            </a:r>
            <a:r>
              <a:rPr lang="en-US" sz="1700" dirty="0">
                <a:latin typeface="Courier" charset="0"/>
              </a:rPr>
              <a:t>= </a:t>
            </a:r>
            <a:r>
              <a:rPr lang="en-US" sz="1700" dirty="0" smtClean="0">
                <a:latin typeface="Courier" charset="0"/>
              </a:rPr>
              <a:t>0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 smtClean="0">
                <a:latin typeface="Courier" charset="0"/>
              </a:rPr>
              <a:t>    lines = </a:t>
            </a:r>
            <a:r>
              <a:rPr lang="en-US" sz="1700" dirty="0" err="1" smtClean="0">
                <a:latin typeface="Courier" charset="0"/>
              </a:rPr>
              <a:t>file.read</a:t>
            </a:r>
            <a:r>
              <a:rPr lang="en-US" sz="1700" dirty="0" smtClean="0">
                <a:latin typeface="Courier" charset="0"/>
              </a:rPr>
              <a:t>().split()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smtClean="0">
                <a:latin typeface="Courier" charset="0"/>
              </a:rPr>
              <a:t>for </a:t>
            </a:r>
            <a:r>
              <a:rPr lang="en-US" sz="1700" dirty="0" err="1" smtClean="0">
                <a:latin typeface="Courier" charset="0"/>
              </a:rPr>
              <a:t>i</a:t>
            </a:r>
            <a:r>
              <a:rPr lang="en-US" sz="1700" dirty="0" smtClean="0">
                <a:latin typeface="Courier" charset="0"/>
              </a:rPr>
              <a:t> in range(0, </a:t>
            </a:r>
            <a:r>
              <a:rPr lang="en-US" sz="1700" dirty="0" err="1" smtClean="0">
                <a:latin typeface="Courier" charset="0"/>
              </a:rPr>
              <a:t>len</a:t>
            </a:r>
            <a:r>
              <a:rPr lang="en-US" sz="1700" dirty="0" smtClean="0">
                <a:latin typeface="Courier" charset="0"/>
              </a:rPr>
              <a:t>(lines), 3):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  </a:t>
            </a:r>
            <a:r>
              <a:rPr lang="en-US" sz="1700" dirty="0" err="1">
                <a:latin typeface="Courier" charset="0"/>
              </a:rPr>
              <a:t>belgium</a:t>
            </a:r>
            <a:r>
              <a:rPr lang="en-US" sz="1700" dirty="0">
                <a:latin typeface="Courier" charset="0"/>
              </a:rPr>
              <a:t> += </a:t>
            </a:r>
            <a:r>
              <a:rPr lang="en-US" sz="1700" dirty="0" smtClean="0">
                <a:latin typeface="Courier" charset="0"/>
              </a:rPr>
              <a:t>float(lines[</a:t>
            </a:r>
            <a:r>
              <a:rPr lang="en-US" sz="1700" dirty="0" err="1" smtClean="0">
                <a:latin typeface="Courier" charset="0"/>
              </a:rPr>
              <a:t>i</a:t>
            </a:r>
            <a:r>
              <a:rPr lang="en-US" sz="1700" dirty="0" smtClean="0">
                <a:latin typeface="Courier" charset="0"/>
              </a:rPr>
              <a:t>])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  </a:t>
            </a:r>
            <a:r>
              <a:rPr lang="en-US" sz="1700" dirty="0" err="1">
                <a:latin typeface="Courier" charset="0"/>
              </a:rPr>
              <a:t>usa</a:t>
            </a:r>
            <a:r>
              <a:rPr lang="en-US" sz="1700" dirty="0">
                <a:latin typeface="Courier" charset="0"/>
              </a:rPr>
              <a:t> += </a:t>
            </a:r>
            <a:r>
              <a:rPr lang="en-US" sz="1700" dirty="0" smtClean="0">
                <a:latin typeface="Courier" charset="0"/>
              </a:rPr>
              <a:t>float(lines[</a:t>
            </a:r>
            <a:r>
              <a:rPr lang="en-US" sz="1700" dirty="0" err="1" smtClean="0">
                <a:latin typeface="Courier" charset="0"/>
              </a:rPr>
              <a:t>i</a:t>
            </a:r>
            <a:r>
              <a:rPr lang="en-US" sz="1700" dirty="0" smtClean="0">
                <a:latin typeface="Courier" charset="0"/>
              </a:rPr>
              <a:t> + 1])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 smtClean="0">
                <a:latin typeface="Courier" charset="0"/>
              </a:rPr>
              <a:t>    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smtClean="0">
                <a:latin typeface="Courier" charset="0"/>
              </a:rPr>
              <a:t>print("</a:t>
            </a:r>
            <a:r>
              <a:rPr lang="en-US" sz="1700" dirty="0">
                <a:latin typeface="Courier" charset="0"/>
              </a:rPr>
              <a:t>Belgium average</a:t>
            </a:r>
            <a:r>
              <a:rPr lang="en-US" sz="1700" dirty="0" smtClean="0">
                <a:latin typeface="Courier" charset="0"/>
              </a:rPr>
              <a:t>:", (</a:t>
            </a:r>
            <a:r>
              <a:rPr lang="en-US" sz="1700" dirty="0" err="1" smtClean="0">
                <a:latin typeface="Courier" charset="0"/>
              </a:rPr>
              <a:t>belgium</a:t>
            </a:r>
            <a:r>
              <a:rPr lang="en-US" sz="1700" dirty="0" smtClean="0">
                <a:latin typeface="Courier" charset="0"/>
              </a:rPr>
              <a:t> </a:t>
            </a:r>
            <a:r>
              <a:rPr lang="en-US" sz="1700" dirty="0">
                <a:latin typeface="Courier" charset="0"/>
              </a:rPr>
              <a:t>/ </a:t>
            </a:r>
            <a:r>
              <a:rPr lang="en-US" sz="1700" dirty="0" smtClean="0">
                <a:latin typeface="Courier" charset="0"/>
              </a:rPr>
              <a:t>count</a:t>
            </a:r>
            <a:r>
              <a:rPr lang="en-US" sz="1700" dirty="0" smtClean="0">
                <a:latin typeface="Courier" charset="0"/>
              </a:rPr>
              <a:t>), "$/</a:t>
            </a:r>
            <a:r>
              <a:rPr lang="en-US" sz="1700" dirty="0">
                <a:latin typeface="Courier" charset="0"/>
              </a:rPr>
              <a:t>gal</a:t>
            </a:r>
            <a:r>
              <a:rPr lang="en-US" sz="1700" dirty="0" smtClean="0">
                <a:latin typeface="Courier" charset="0"/>
              </a:rPr>
              <a:t>")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 smtClean="0">
                <a:latin typeface="Courier" charset="0"/>
              </a:rPr>
              <a:t>    print("USA average</a:t>
            </a:r>
            <a:r>
              <a:rPr lang="en-US" sz="1700" dirty="0" smtClean="0">
                <a:latin typeface="Courier" charset="0"/>
              </a:rPr>
              <a:t>:", (</a:t>
            </a:r>
            <a:r>
              <a:rPr lang="en-US" sz="1700" dirty="0" err="1" smtClean="0">
                <a:latin typeface="Courier" charset="0"/>
              </a:rPr>
              <a:t>usa</a:t>
            </a:r>
            <a:r>
              <a:rPr lang="en-US" sz="1700" dirty="0" smtClean="0">
                <a:latin typeface="Courier" charset="0"/>
              </a:rPr>
              <a:t> </a:t>
            </a:r>
            <a:r>
              <a:rPr lang="en-US" sz="1700" dirty="0" smtClean="0">
                <a:latin typeface="Courier" charset="0"/>
              </a:rPr>
              <a:t>/ count</a:t>
            </a:r>
            <a:r>
              <a:rPr lang="en-US" sz="1700" dirty="0" smtClean="0">
                <a:latin typeface="Courier" charset="0"/>
              </a:rPr>
              <a:t>), "$/</a:t>
            </a:r>
            <a:r>
              <a:rPr lang="en-US" sz="1700" dirty="0" smtClean="0">
                <a:latin typeface="Courier" charset="0"/>
              </a:rPr>
              <a:t>gal")</a:t>
            </a:r>
          </a:p>
          <a:p>
            <a:pPr marL="0" indent="0">
              <a:spcBef>
                <a:spcPct val="0"/>
              </a:spcBef>
              <a:buNone/>
            </a:pPr>
            <a:endParaRPr lang="en-US" sz="1700" dirty="0">
              <a:latin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10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Programming Q</a:t>
            </a:r>
            <a:r>
              <a:rPr lang="en-US" dirty="0" smtClean="0"/>
              <a:t>uestion</a:t>
            </a:r>
            <a:endParaRPr lang="en-US" dirty="0" smtClean="0"/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Write a program that simulates rolling two 6-sided dice until their combined result comes up as 7.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	2 + 4 = 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	3 + 5 = 8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	5 + 6 = 11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	1 + 1 = 2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	4 + 3 = 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	You won after 5 tries!</a:t>
            </a:r>
          </a:p>
        </p:txBody>
      </p:sp>
    </p:spTree>
    <p:extLst>
      <p:ext uri="{BB962C8B-B14F-4D97-AF65-F5344CB8AC3E}">
        <p14:creationId xmlns:p14="http://schemas.microsoft.com/office/powerpoint/2010/main" val="3567418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Programming Qu</a:t>
            </a:r>
            <a:r>
              <a:rPr lang="en-US" dirty="0" smtClean="0"/>
              <a:t>estion</a:t>
            </a:r>
            <a:endParaRPr lang="en-US" dirty="0" smtClean="0"/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/>
              <a:t>Write a program that plays an adding game.</a:t>
            </a:r>
          </a:p>
          <a:p>
            <a:pPr lvl="1" eaLnBrk="1" hangingPunct="1"/>
            <a:r>
              <a:rPr lang="en-US" smtClean="0"/>
              <a:t>Ask user to solve random adding problems with 2-5 numbers.</a:t>
            </a:r>
          </a:p>
          <a:p>
            <a:pPr lvl="1" eaLnBrk="1" hangingPunct="1"/>
            <a:r>
              <a:rPr lang="en-US" smtClean="0"/>
              <a:t>The user gets 1 point for a correct answer, 0 for incorrect.</a:t>
            </a:r>
          </a:p>
          <a:p>
            <a:pPr lvl="1" eaLnBrk="1" hangingPunct="1"/>
            <a:r>
              <a:rPr lang="en-US" smtClean="0"/>
              <a:t>The program stops after 3 incorrect answers.</a:t>
            </a:r>
            <a:endParaRPr lang="en-US" sz="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sz="1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</a:rPr>
              <a:t>	4 + 10 + 3 + 10 = </a:t>
            </a:r>
            <a:r>
              <a:rPr lang="en-US" sz="1800" b="1" u="sng">
                <a:latin typeface="Courier New" panose="02070309020205020404" pitchFamily="49" charset="0"/>
              </a:rPr>
              <a:t>27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</a:rPr>
              <a:t>	9 + 2 = </a:t>
            </a:r>
            <a:r>
              <a:rPr lang="en-US" sz="1800" b="1" u="sng">
                <a:latin typeface="Courier New" panose="02070309020205020404" pitchFamily="49" charset="0"/>
              </a:rPr>
              <a:t>11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</a:rPr>
              <a:t>	8 + 6 + 7 + 9 = </a:t>
            </a:r>
            <a:r>
              <a:rPr lang="en-US" sz="1800" b="1" u="sng">
                <a:latin typeface="Courier New" panose="02070309020205020404" pitchFamily="49" charset="0"/>
              </a:rPr>
              <a:t>25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</a:rPr>
              <a:t>	Wrong! The answer was 30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</a:rPr>
              <a:t>	5 + 9 = </a:t>
            </a:r>
            <a:r>
              <a:rPr lang="en-US" sz="1800" b="1" u="sng">
                <a:latin typeface="Courier New" panose="02070309020205020404" pitchFamily="49" charset="0"/>
              </a:rPr>
              <a:t>13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</a:rPr>
              <a:t>	Wrong! The answer was 14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</a:rPr>
              <a:t>	4 + 9 + 9 = </a:t>
            </a:r>
            <a:r>
              <a:rPr lang="en-US" sz="1800" b="1" u="sng">
                <a:latin typeface="Courier New" panose="02070309020205020404" pitchFamily="49" charset="0"/>
              </a:rPr>
              <a:t>22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</a:rPr>
              <a:t>	3 + 1 + 7 + 2 = </a:t>
            </a:r>
            <a:r>
              <a:rPr lang="en-US" sz="1800" b="1" u="sng">
                <a:latin typeface="Courier New" panose="02070309020205020404" pitchFamily="49" charset="0"/>
              </a:rPr>
              <a:t>13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</a:rPr>
              <a:t>	4 + 2 + 10 + 9 + 7 = </a:t>
            </a:r>
            <a:r>
              <a:rPr lang="en-US" sz="1800" b="1" u="sng">
                <a:latin typeface="Courier New" panose="02070309020205020404" pitchFamily="49" charset="0"/>
              </a:rPr>
              <a:t>42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</a:rPr>
              <a:t>	Wrong! The answer was 32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</a:rPr>
              <a:t>	You earned 4 total points</a:t>
            </a:r>
          </a:p>
        </p:txBody>
      </p:sp>
    </p:spTree>
    <p:extLst>
      <p:ext uri="{BB962C8B-B14F-4D97-AF65-F5344CB8AC3E}">
        <p14:creationId xmlns:p14="http://schemas.microsoft.com/office/powerpoint/2010/main" val="3176498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A</a:t>
            </a:r>
            <a:r>
              <a:rPr lang="en-US" dirty="0" smtClean="0"/>
              <a:t>nswer</a:t>
            </a:r>
            <a:endParaRPr lang="en-US" dirty="0" smtClean="0"/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5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Asks the user to do adding problems and scores them.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from random import *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 err="1" smtClean="0">
                <a:latin typeface="Courier New" panose="02070309020205020404" pitchFamily="49" charset="0"/>
              </a:rPr>
              <a:t>def</a:t>
            </a:r>
            <a:r>
              <a:rPr lang="en-US" sz="1500" dirty="0" smtClean="0">
                <a:latin typeface="Courier New" panose="02070309020205020404" pitchFamily="49" charset="0"/>
              </a:rPr>
              <a:t> main():        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sz="15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play until user gets 3 wrong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points </a:t>
            </a:r>
            <a:r>
              <a:rPr lang="en-US" sz="1500" dirty="0">
                <a:latin typeface="Courier New" panose="02070309020205020404" pitchFamily="49" charset="0"/>
              </a:rPr>
              <a:t>= </a:t>
            </a:r>
            <a:r>
              <a:rPr lang="en-US" sz="1500" dirty="0" smtClean="0">
                <a:latin typeface="Courier New" panose="02070309020205020404" pitchFamily="49" charset="0"/>
              </a:rPr>
              <a:t>0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wrong </a:t>
            </a:r>
            <a:r>
              <a:rPr lang="en-US" sz="1500" dirty="0">
                <a:latin typeface="Courier New" panose="02070309020205020404" pitchFamily="49" charset="0"/>
              </a:rPr>
              <a:t>= </a:t>
            </a:r>
            <a:r>
              <a:rPr lang="en-US" sz="1500" dirty="0" smtClean="0">
                <a:latin typeface="Courier New" panose="02070309020205020404" pitchFamily="49" charset="0"/>
              </a:rPr>
              <a:t>0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while </a:t>
            </a:r>
            <a:r>
              <a:rPr lang="en-US" sz="1500" dirty="0" smtClean="0">
                <a:latin typeface="Courier New" panose="02070309020205020404" pitchFamily="49" charset="0"/>
              </a:rPr>
              <a:t>wrong </a:t>
            </a:r>
            <a:r>
              <a:rPr lang="en-US" sz="1500" dirty="0">
                <a:latin typeface="Courier New" panose="02070309020205020404" pitchFamily="49" charset="0"/>
              </a:rPr>
              <a:t>&lt; </a:t>
            </a:r>
            <a:r>
              <a:rPr lang="en-US" sz="1500" dirty="0" smtClean="0">
                <a:latin typeface="Courier New" panose="02070309020205020404" pitchFamily="49" charset="0"/>
              </a:rPr>
              <a:t>3: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result </a:t>
            </a:r>
            <a:r>
              <a:rPr lang="en-US" sz="1500" dirty="0">
                <a:latin typeface="Courier New" panose="02070309020205020404" pitchFamily="49" charset="0"/>
              </a:rPr>
              <a:t>= </a:t>
            </a:r>
            <a:r>
              <a:rPr lang="en-US" sz="1500" dirty="0" smtClean="0">
                <a:latin typeface="Courier New" panose="02070309020205020404" pitchFamily="49" charset="0"/>
              </a:rPr>
              <a:t>play()      </a:t>
            </a:r>
            <a:r>
              <a:rPr lang="en-US" sz="15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play </a:t>
            </a: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one game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r>
              <a:rPr lang="en-US" sz="1500" dirty="0">
                <a:latin typeface="Courier New" panose="02070309020205020404" pitchFamily="49" charset="0"/>
              </a:rPr>
              <a:t>if </a:t>
            </a:r>
            <a:r>
              <a:rPr lang="en-US" sz="1500" dirty="0">
                <a:latin typeface="Courier New" panose="02070309020205020404" pitchFamily="49" charset="0"/>
              </a:rPr>
              <a:t>r</a:t>
            </a:r>
            <a:r>
              <a:rPr lang="en-US" sz="1500" dirty="0" smtClean="0">
                <a:latin typeface="Courier New" panose="02070309020205020404" pitchFamily="49" charset="0"/>
              </a:rPr>
              <a:t>esult </a:t>
            </a:r>
            <a:r>
              <a:rPr lang="en-US" sz="1500" dirty="0">
                <a:latin typeface="Courier New" panose="02070309020205020404" pitchFamily="49" charset="0"/>
              </a:rPr>
              <a:t>== </a:t>
            </a:r>
            <a:r>
              <a:rPr lang="en-US" sz="1500" dirty="0" smtClean="0">
                <a:latin typeface="Courier New" panose="02070309020205020404" pitchFamily="49" charset="0"/>
              </a:rPr>
              <a:t>0: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    wrong</a:t>
            </a:r>
            <a:r>
              <a:rPr lang="en-US" sz="1500" dirty="0">
                <a:latin typeface="Courier New" panose="02070309020205020404" pitchFamily="49" charset="0"/>
              </a:rPr>
              <a:t> </a:t>
            </a:r>
            <a:r>
              <a:rPr lang="en-US" sz="1500" dirty="0" smtClean="0">
                <a:latin typeface="Courier New" panose="02070309020205020404" pitchFamily="49" charset="0"/>
              </a:rPr>
              <a:t>+= 1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else: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    points</a:t>
            </a:r>
            <a:r>
              <a:rPr lang="en-US" sz="1500" dirty="0">
                <a:latin typeface="Courier New" panose="02070309020205020404" pitchFamily="49" charset="0"/>
              </a:rPr>
              <a:t> </a:t>
            </a:r>
            <a:r>
              <a:rPr lang="en-US" sz="1500" dirty="0" smtClean="0">
                <a:latin typeface="Courier New" panose="02070309020205020404" pitchFamily="49" charset="0"/>
              </a:rPr>
              <a:t>+= 1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latin typeface="Courier New" panose="02070309020205020404" pitchFamily="49" charset="0"/>
              </a:rPr>
              <a:t>        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</a:t>
            </a:r>
            <a:r>
              <a:rPr lang="en-US" sz="1500" dirty="0" smtClean="0">
                <a:latin typeface="Courier New" panose="02070309020205020404" pitchFamily="49" charset="0"/>
              </a:rPr>
              <a:t>  print("</a:t>
            </a:r>
            <a:r>
              <a:rPr lang="en-US" sz="1500" dirty="0">
                <a:latin typeface="Courier New" panose="02070309020205020404" pitchFamily="49" charset="0"/>
              </a:rPr>
              <a:t>You </a:t>
            </a:r>
            <a:r>
              <a:rPr lang="en-US" sz="1500" dirty="0" smtClean="0">
                <a:latin typeface="Courier New" panose="02070309020205020404" pitchFamily="49" charset="0"/>
              </a:rPr>
              <a:t>earned", points, "total </a:t>
            </a:r>
            <a:r>
              <a:rPr lang="en-US" sz="1500" dirty="0">
                <a:latin typeface="Courier New" panose="02070309020205020404" pitchFamily="49" charset="0"/>
              </a:rPr>
              <a:t>points</a:t>
            </a:r>
            <a:r>
              <a:rPr lang="en-US" sz="1500" dirty="0" smtClean="0">
                <a:latin typeface="Courier New" panose="02070309020205020404" pitchFamily="49" charset="0"/>
              </a:rPr>
              <a:t>.")</a:t>
            </a:r>
            <a:endParaRPr lang="en-US" sz="15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263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Answer </a:t>
            </a:r>
            <a:r>
              <a:rPr lang="en-US" dirty="0" smtClean="0"/>
              <a:t>2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838200" y="1825624"/>
            <a:ext cx="10515600" cy="4735949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Builds </a:t>
            </a: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one addition problem and presents it to the user.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1 point if you get it right, 0 if wrong.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 err="1" smtClean="0">
                <a:latin typeface="Courier New" panose="02070309020205020404" pitchFamily="49" charset="0"/>
              </a:rPr>
              <a:t>def</a:t>
            </a:r>
            <a:r>
              <a:rPr lang="en-US" sz="1500" dirty="0" smtClean="0">
                <a:latin typeface="Courier New" panose="02070309020205020404" pitchFamily="49" charset="0"/>
              </a:rPr>
              <a:t> play():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# </a:t>
            </a: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 the operands being added, and sum them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operands </a:t>
            </a:r>
            <a:r>
              <a:rPr lang="en-US" sz="1500" dirty="0">
                <a:latin typeface="Courier New" panose="02070309020205020404" pitchFamily="49" charset="0"/>
              </a:rPr>
              <a:t>= </a:t>
            </a:r>
            <a:r>
              <a:rPr lang="en-US" sz="1500" dirty="0" err="1" smtClean="0">
                <a:latin typeface="Courier New" panose="02070309020205020404" pitchFamily="49" charset="0"/>
              </a:rPr>
              <a:t>random.randint</a:t>
            </a:r>
            <a:r>
              <a:rPr lang="en-US" sz="1500" dirty="0" smtClean="0">
                <a:latin typeface="Courier New" panose="02070309020205020404" pitchFamily="49" charset="0"/>
              </a:rPr>
              <a:t>(2</a:t>
            </a:r>
            <a:r>
              <a:rPr lang="en-US" sz="1500" dirty="0" smtClean="0">
                <a:latin typeface="Courier New" panose="02070309020205020404" pitchFamily="49" charset="0"/>
              </a:rPr>
              <a:t>, 5)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sum </a:t>
            </a:r>
            <a:r>
              <a:rPr lang="en-US" sz="1500" dirty="0">
                <a:latin typeface="Courier New" panose="02070309020205020404" pitchFamily="49" charset="0"/>
              </a:rPr>
              <a:t>= </a:t>
            </a:r>
            <a:r>
              <a:rPr lang="en-US" sz="1500" dirty="0" err="1" smtClean="0">
                <a:latin typeface="Courier New" panose="02070309020205020404" pitchFamily="49" charset="0"/>
              </a:rPr>
              <a:t>random.randint</a:t>
            </a:r>
            <a:r>
              <a:rPr lang="en-US" sz="1500" dirty="0" smtClean="0">
                <a:latin typeface="Courier New" panose="02070309020205020404" pitchFamily="49" charset="0"/>
              </a:rPr>
              <a:t>(1</a:t>
            </a:r>
            <a:r>
              <a:rPr lang="en-US" sz="1500" dirty="0" smtClean="0">
                <a:latin typeface="Courier New" panose="02070309020205020404" pitchFamily="49" charset="0"/>
              </a:rPr>
              <a:t>, 10)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print(sum, end='')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for </a:t>
            </a:r>
            <a:r>
              <a:rPr lang="en-US" sz="1500" dirty="0" err="1" smtClean="0">
                <a:latin typeface="Courier New" panose="02070309020205020404" pitchFamily="49" charset="0"/>
              </a:rPr>
              <a:t>i</a:t>
            </a:r>
            <a:r>
              <a:rPr lang="en-US" sz="1500" dirty="0" smtClean="0">
                <a:latin typeface="Courier New" panose="02070309020205020404" pitchFamily="49" charset="0"/>
              </a:rPr>
              <a:t> in range(2, operands + 1):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n </a:t>
            </a:r>
            <a:r>
              <a:rPr lang="en-US" sz="1500" dirty="0">
                <a:latin typeface="Courier New" panose="02070309020205020404" pitchFamily="49" charset="0"/>
              </a:rPr>
              <a:t>= </a:t>
            </a:r>
            <a:r>
              <a:rPr lang="en-US" sz="1500" dirty="0" err="1" smtClean="0">
                <a:latin typeface="Courier New" panose="02070309020205020404" pitchFamily="49" charset="0"/>
              </a:rPr>
              <a:t>random.randint</a:t>
            </a:r>
            <a:r>
              <a:rPr lang="en-US" sz="1500" dirty="0" smtClean="0">
                <a:latin typeface="Courier New" panose="02070309020205020404" pitchFamily="49" charset="0"/>
              </a:rPr>
              <a:t>(1</a:t>
            </a:r>
            <a:r>
              <a:rPr lang="en-US" sz="1500" dirty="0" smtClean="0">
                <a:latin typeface="Courier New" panose="02070309020205020404" pitchFamily="49" charset="0"/>
              </a:rPr>
              <a:t>, 10)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r>
              <a:rPr lang="en-US" sz="1500" dirty="0">
                <a:latin typeface="Courier New" panose="02070309020205020404" pitchFamily="49" charset="0"/>
              </a:rPr>
              <a:t>sum += </a:t>
            </a:r>
            <a:r>
              <a:rPr lang="en-US" sz="1500" dirty="0" smtClean="0">
                <a:latin typeface="Courier New" panose="02070309020205020404" pitchFamily="49" charset="0"/>
              </a:rPr>
              <a:t>n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print</a:t>
            </a:r>
            <a:r>
              <a:rPr lang="en-US" sz="1500" dirty="0">
                <a:latin typeface="Courier New" panose="02070309020205020404" pitchFamily="49" charset="0"/>
              </a:rPr>
              <a:t>(" </a:t>
            </a:r>
            <a:r>
              <a:rPr lang="en-US" sz="1500" dirty="0" smtClean="0">
                <a:latin typeface="Courier New" panose="02070309020205020404" pitchFamily="49" charset="0"/>
              </a:rPr>
              <a:t>+", n, </a:t>
            </a:r>
            <a:r>
              <a:rPr lang="en-US" sz="1500" dirty="0" smtClean="0">
                <a:latin typeface="Courier New" panose="02070309020205020404" pitchFamily="49" charset="0"/>
              </a:rPr>
              <a:t>end='')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print</a:t>
            </a:r>
            <a:r>
              <a:rPr lang="en-US" sz="1500" dirty="0">
                <a:latin typeface="Courier New" panose="02070309020205020404" pitchFamily="49" charset="0"/>
              </a:rPr>
              <a:t>(" = </a:t>
            </a:r>
            <a:r>
              <a:rPr lang="en-US" sz="1500" dirty="0" smtClean="0">
                <a:latin typeface="Courier New" panose="02070309020205020404" pitchFamily="49" charset="0"/>
              </a:rPr>
              <a:t>", end='')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sz="15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read user's guess and report whether it was correct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guess </a:t>
            </a:r>
            <a:r>
              <a:rPr lang="en-US" sz="1500" dirty="0">
                <a:latin typeface="Courier New" panose="02070309020205020404" pitchFamily="49" charset="0"/>
              </a:rPr>
              <a:t>= </a:t>
            </a:r>
            <a:r>
              <a:rPr lang="en-US" sz="1500" dirty="0" smtClean="0">
                <a:latin typeface="Courier New" panose="02070309020205020404" pitchFamily="49" charset="0"/>
              </a:rPr>
              <a:t>input()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if </a:t>
            </a:r>
            <a:r>
              <a:rPr lang="en-US" sz="1500" dirty="0" smtClean="0">
                <a:latin typeface="Courier New" panose="02070309020205020404" pitchFamily="49" charset="0"/>
              </a:rPr>
              <a:t>guess </a:t>
            </a:r>
            <a:r>
              <a:rPr lang="en-US" sz="1500" dirty="0">
                <a:latin typeface="Courier New" panose="02070309020205020404" pitchFamily="49" charset="0"/>
              </a:rPr>
              <a:t>== </a:t>
            </a:r>
            <a:r>
              <a:rPr lang="en-US" sz="1500" dirty="0" smtClean="0">
                <a:latin typeface="Courier New" panose="02070309020205020404" pitchFamily="49" charset="0"/>
              </a:rPr>
              <a:t>sum: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r>
              <a:rPr lang="en-US" sz="1500" dirty="0">
                <a:latin typeface="Courier New" panose="02070309020205020404" pitchFamily="49" charset="0"/>
              </a:rPr>
              <a:t>return </a:t>
            </a:r>
            <a:r>
              <a:rPr lang="en-US" sz="1500" dirty="0" smtClean="0">
                <a:latin typeface="Courier New" panose="02070309020205020404" pitchFamily="49" charset="0"/>
              </a:rPr>
              <a:t>1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else: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print("</a:t>
            </a:r>
            <a:r>
              <a:rPr lang="en-US" sz="1500" dirty="0">
                <a:latin typeface="Courier New" panose="02070309020205020404" pitchFamily="49" charset="0"/>
              </a:rPr>
              <a:t>Wrong! The answer </a:t>
            </a:r>
            <a:r>
              <a:rPr lang="en-US" sz="1500" dirty="0" smtClean="0">
                <a:latin typeface="Courier New" panose="02070309020205020404" pitchFamily="49" charset="0"/>
              </a:rPr>
              <a:t>was", total)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r>
              <a:rPr lang="en-US" sz="1500" dirty="0">
                <a:latin typeface="Courier New" panose="02070309020205020404" pitchFamily="49" charset="0"/>
              </a:rPr>
              <a:t>return </a:t>
            </a:r>
            <a:r>
              <a:rPr lang="en-US" sz="1500" dirty="0" smtClean="0">
                <a:latin typeface="Courier New" panose="02070309020205020404" pitchFamily="49" charset="0"/>
              </a:rPr>
              <a:t>0</a:t>
            </a:r>
            <a:endParaRPr lang="en-US" sz="15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565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File Input/output </a:t>
            </a:r>
            <a:r>
              <a:rPr lang="en-US" dirty="0" smtClean="0"/>
              <a:t>(I/O)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3884613" algn="l"/>
              </a:tabLst>
            </a:pP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open</a:t>
            </a:r>
            <a:r>
              <a:rPr lang="en-US" dirty="0" smtClean="0"/>
              <a:t>("</a:t>
            </a:r>
            <a:r>
              <a:rPr lang="en-US" b="1" dirty="0" smtClean="0"/>
              <a:t>filename</a:t>
            </a:r>
            <a:r>
              <a:rPr lang="en-US" dirty="0" smtClean="0"/>
              <a:t>")</a:t>
            </a:r>
          </a:p>
          <a:p>
            <a:pPr lvl="1">
              <a:tabLst>
                <a:tab pos="3884613" algn="l"/>
              </a:tabLst>
            </a:pPr>
            <a:r>
              <a:rPr lang="en-US" dirty="0" smtClean="0">
                <a:ea typeface="ヒラギノ角ゴ Pro W3" charset="-128"/>
              </a:rPr>
              <a:t>opens the given file for reading, and returns a file object</a:t>
            </a:r>
          </a:p>
          <a:p>
            <a:pPr lvl="1">
              <a:tabLst>
                <a:tab pos="3884613" algn="l"/>
              </a:tabLst>
            </a:pPr>
            <a:endParaRPr lang="en-US" dirty="0" smtClean="0">
              <a:ea typeface="ヒラギノ角ゴ Pro W3" charset="-128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tabLst>
                <a:tab pos="3884613" algn="l"/>
              </a:tabLst>
            </a:pP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name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ヒラギノ角ゴ Pro W3" charset="-128"/>
              </a:rPr>
              <a:t>.read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ヒラギノ角ゴ Pro W3" charset="-128"/>
              </a:rPr>
              <a:t>()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ヒラギノ角ゴ Pro W3" charset="-128"/>
              </a:rPr>
              <a:t>-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ヒラギノ角ゴ Pro W3" charset="-128"/>
              </a:rPr>
              <a:t>file's entire contents as a string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ヒラギノ角ゴ Pro W3" charset="-128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390900" y="4072095"/>
            <a:ext cx="5410200" cy="1460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182880" tIns="91440" rIns="182880" bIns="9144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&gt;&gt;&gt; </a:t>
            </a:r>
            <a:r>
              <a:rPr lang="en-US" sz="1800" b="1" dirty="0">
                <a:latin typeface="Courier New" panose="02070309020205020404" pitchFamily="49" charset="0"/>
              </a:rPr>
              <a:t>f = open("hours.txt")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&gt;&gt;&gt; </a:t>
            </a:r>
            <a:r>
              <a:rPr lang="en-US" sz="1800" b="1" dirty="0" err="1">
                <a:latin typeface="Courier New" panose="02070309020205020404" pitchFamily="49" charset="0"/>
              </a:rPr>
              <a:t>f.read</a:t>
            </a:r>
            <a:r>
              <a:rPr lang="en-US" sz="18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'</a:t>
            </a:r>
            <a:r>
              <a:rPr lang="nb-NO" sz="1800" dirty="0">
                <a:latin typeface="Courier New" panose="02070309020205020404" pitchFamily="49" charset="0"/>
              </a:rPr>
              <a:t>123 </a:t>
            </a:r>
            <a:r>
              <a:rPr lang="nb-NO" sz="1800" dirty="0" smtClean="0">
                <a:latin typeface="Courier New" panose="02070309020205020404" pitchFamily="49" charset="0"/>
              </a:rPr>
              <a:t>Brett 12.5 </a:t>
            </a:r>
            <a:r>
              <a:rPr lang="nb-NO" sz="1800" dirty="0">
                <a:latin typeface="Courier New" panose="02070309020205020404" pitchFamily="49" charset="0"/>
              </a:rPr>
              <a:t>8.1 7.6 3.2\n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sz="1800" dirty="0">
                <a:latin typeface="Courier New" panose="02070309020205020404" pitchFamily="49" charset="0"/>
              </a:rPr>
              <a:t>456 </a:t>
            </a:r>
            <a:r>
              <a:rPr lang="nb-NO" sz="1800" dirty="0" smtClean="0">
                <a:latin typeface="Courier New" panose="02070309020205020404" pitchFamily="49" charset="0"/>
              </a:rPr>
              <a:t>Sarina </a:t>
            </a:r>
            <a:r>
              <a:rPr lang="nb-NO" sz="1800" dirty="0">
                <a:latin typeface="Courier New" panose="02070309020205020404" pitchFamily="49" charset="0"/>
              </a:rPr>
              <a:t>4.0 11.6 6.5 2.7 12\n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sz="1800" dirty="0">
                <a:latin typeface="Courier New" panose="02070309020205020404" pitchFamily="49" charset="0"/>
              </a:rPr>
              <a:t>789 </a:t>
            </a:r>
            <a:r>
              <a:rPr lang="nb-NO" sz="1800" dirty="0" smtClean="0">
                <a:latin typeface="Courier New" panose="02070309020205020404" pitchFamily="49" charset="0"/>
              </a:rPr>
              <a:t>Nick </a:t>
            </a:r>
            <a:r>
              <a:rPr lang="nb-NO" sz="1800" dirty="0">
                <a:latin typeface="Courier New" panose="02070309020205020404" pitchFamily="49" charset="0"/>
              </a:rPr>
              <a:t>8.0 8.0 8.0 8.0 7.5\n'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70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File paths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3429000" algn="l"/>
              </a:tabLst>
            </a:pPr>
            <a:r>
              <a:rPr lang="en-US" b="1" dirty="0" smtClean="0"/>
              <a:t>absolute path</a:t>
            </a:r>
            <a:r>
              <a:rPr lang="en-US" dirty="0" smtClean="0"/>
              <a:t>: specifies a drive or a top </a:t>
            </a:r>
            <a:r>
              <a:rPr lang="en-US" dirty="0" smtClean="0">
                <a:latin typeface="Courier New" panose="02070309020205020404" pitchFamily="49" charset="0"/>
              </a:rPr>
              <a:t>"/"</a:t>
            </a:r>
            <a:r>
              <a:rPr lang="en-US" dirty="0" smtClean="0"/>
              <a:t> folder</a:t>
            </a:r>
          </a:p>
          <a:p>
            <a:pPr lvl="1">
              <a:buNone/>
              <a:tabLst>
                <a:tab pos="3429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C:/Documents/smith/hw6/input/data.csv</a:t>
            </a:r>
          </a:p>
          <a:p>
            <a:pPr lvl="1">
              <a:tabLst>
                <a:tab pos="3429000" algn="l"/>
              </a:tabLst>
            </a:pPr>
            <a:r>
              <a:rPr lang="en-US" dirty="0" smtClean="0"/>
              <a:t>Windows can also use backslashes to separate folders.</a:t>
            </a:r>
          </a:p>
          <a:p>
            <a:pPr lvl="1">
              <a:tabLst>
                <a:tab pos="3429000" algn="l"/>
              </a:tabLst>
            </a:pPr>
            <a:endParaRPr lang="en-US" dirty="0" smtClean="0"/>
          </a:p>
          <a:p>
            <a:pPr lvl="1">
              <a:tabLst>
                <a:tab pos="3429000" algn="l"/>
              </a:tabLst>
            </a:pPr>
            <a:endParaRPr lang="en-US" dirty="0" smtClean="0"/>
          </a:p>
          <a:p>
            <a:pPr>
              <a:tabLst>
                <a:tab pos="3429000" algn="l"/>
              </a:tabLst>
            </a:pPr>
            <a:r>
              <a:rPr lang="en-US" b="1" dirty="0" smtClean="0"/>
              <a:t>relative path</a:t>
            </a:r>
            <a:r>
              <a:rPr lang="en-US" dirty="0" smtClean="0"/>
              <a:t>: does not specify any top-level folder</a:t>
            </a:r>
          </a:p>
          <a:p>
            <a:pPr lvl="1">
              <a:lnSpc>
                <a:spcPct val="80000"/>
              </a:lnSpc>
              <a:buNone/>
              <a:tabLst>
                <a:tab pos="3429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names.dat</a:t>
            </a:r>
            <a:endParaRPr lang="en-US" dirty="0" smtClean="0"/>
          </a:p>
          <a:p>
            <a:pPr lvl="1">
              <a:lnSpc>
                <a:spcPct val="80000"/>
              </a:lnSpc>
              <a:buNone/>
              <a:tabLst>
                <a:tab pos="3429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input/kinglear.txt</a:t>
            </a:r>
            <a:endParaRPr lang="en-US" dirty="0" smtClean="0"/>
          </a:p>
          <a:p>
            <a:pPr lvl="1">
              <a:tabLst>
                <a:tab pos="3429000" algn="l"/>
              </a:tabLst>
            </a:pPr>
            <a:endParaRPr lang="en-US" sz="800" dirty="0"/>
          </a:p>
          <a:p>
            <a:pPr lvl="1">
              <a:tabLst>
                <a:tab pos="3429000" algn="l"/>
              </a:tabLst>
            </a:pPr>
            <a:r>
              <a:rPr lang="en-US" dirty="0" smtClean="0"/>
              <a:t>Assumed to be relative to the </a:t>
            </a:r>
            <a:r>
              <a:rPr lang="en-US" i="1" dirty="0" smtClean="0"/>
              <a:t>current directory</a:t>
            </a:r>
            <a:r>
              <a:rPr lang="en-US" dirty="0" smtClean="0"/>
              <a:t>:</a:t>
            </a:r>
          </a:p>
          <a:p>
            <a:pPr lvl="1">
              <a:tabLst>
                <a:tab pos="3429000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3429000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file = open(</a:t>
            </a:r>
            <a:r>
              <a:rPr lang="en-US" sz="1800" b="1" dirty="0" smtClean="0">
                <a:latin typeface="Courier New" panose="02070309020205020404" pitchFamily="49" charset="0"/>
              </a:rPr>
              <a:t>"</a:t>
            </a:r>
            <a:r>
              <a:rPr lang="en-US" sz="1800" b="1" dirty="0">
                <a:latin typeface="Courier New" panose="02070309020205020404" pitchFamily="49" charset="0"/>
              </a:rPr>
              <a:t>data/readme.txt</a:t>
            </a:r>
            <a:r>
              <a:rPr lang="en-US" sz="1800" b="1" dirty="0" smtClean="0">
                <a:latin typeface="Courier New" panose="02070309020205020404" pitchFamily="49" charset="0"/>
              </a:rPr>
              <a:t>"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tabLst>
                <a:tab pos="3429000" algn="l"/>
              </a:tabLst>
            </a:pPr>
            <a:endParaRPr lang="en-US" sz="800" dirty="0"/>
          </a:p>
          <a:p>
            <a:pPr lvl="1">
              <a:buNone/>
              <a:tabLst>
                <a:tab pos="3429000" algn="l"/>
              </a:tabLst>
            </a:pPr>
            <a:r>
              <a:rPr lang="en-US" dirty="0" smtClean="0"/>
              <a:t>	If our program is in	</a:t>
            </a:r>
            <a:r>
              <a:rPr lang="en-US" dirty="0" smtClean="0">
                <a:latin typeface="Courier New" panose="02070309020205020404" pitchFamily="49" charset="0"/>
              </a:rPr>
              <a:t>H:/hw6</a:t>
            </a:r>
            <a:r>
              <a:rPr lang="en-US" dirty="0" smtClean="0"/>
              <a:t> ,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</a:rPr>
              <a:t>open </a:t>
            </a:r>
            <a:r>
              <a:rPr lang="en-US" dirty="0" smtClean="0"/>
              <a:t>will look for 	</a:t>
            </a:r>
            <a:r>
              <a:rPr lang="en-US" dirty="0" smtClean="0">
                <a:latin typeface="Courier New" panose="02070309020205020404" pitchFamily="49" charset="0"/>
              </a:rPr>
              <a:t>H:/hw6/data/readme.txt</a:t>
            </a:r>
          </a:p>
        </p:txBody>
      </p:sp>
    </p:spTree>
    <p:extLst>
      <p:ext uri="{BB962C8B-B14F-4D97-AF65-F5344CB8AC3E}">
        <p14:creationId xmlns:p14="http://schemas.microsoft.com/office/powerpoint/2010/main" val="3283784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"/>
              </a:rPr>
              <a:t>split</a:t>
            </a:r>
            <a:endParaRPr lang="en-US" dirty="0" smtClean="0">
              <a:latin typeface="Courier"/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452176" y="1825625"/>
            <a:ext cx="11555604" cy="1721443"/>
          </a:xfrm>
        </p:spPr>
        <p:txBody>
          <a:bodyPr>
            <a:normAutofit/>
          </a:bodyPr>
          <a:lstStyle/>
          <a:p>
            <a:pPr>
              <a:buNone/>
              <a:tabLst>
                <a:tab pos="3884613" algn="l"/>
              </a:tabLst>
            </a:pPr>
            <a:r>
              <a:rPr lang="en-US" sz="2400" dirty="0" smtClean="0"/>
              <a:t>You can use the </a:t>
            </a:r>
            <a:r>
              <a:rPr lang="en-US" sz="2400" dirty="0" smtClean="0">
                <a:latin typeface="Courier"/>
              </a:rPr>
              <a:t>split</a:t>
            </a:r>
            <a:r>
              <a:rPr lang="en-US" sz="2400" dirty="0" smtClean="0"/>
              <a:t> function to break a file apart </a:t>
            </a:r>
            <a:endParaRPr lang="en-US" sz="2400" dirty="0" smtClean="0"/>
          </a:p>
          <a:p>
            <a:pPr>
              <a:tabLst>
                <a:tab pos="3884613" algn="l"/>
              </a:tabLst>
            </a:pPr>
            <a:r>
              <a:rPr lang="en-US" b="1" dirty="0" err="1" smtClean="0"/>
              <a:t>str</a:t>
            </a:r>
            <a:r>
              <a:rPr lang="en-US" dirty="0" err="1" smtClean="0">
                <a:latin typeface="Courier New" panose="02070309020205020404" pitchFamily="49" charset="0"/>
              </a:rPr>
              <a:t>.split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</a:rPr>
              <a:t>- </a:t>
            </a:r>
            <a:r>
              <a:rPr lang="en-US" dirty="0" smtClean="0"/>
              <a:t>splits a string on blank space</a:t>
            </a:r>
            <a:endParaRPr lang="en-US" dirty="0" smtClean="0"/>
          </a:p>
          <a:p>
            <a:pPr>
              <a:tabLst>
                <a:tab pos="3884613" algn="l"/>
              </a:tabLst>
            </a:pPr>
            <a:r>
              <a:rPr lang="en-US" b="1" dirty="0" err="1" smtClean="0"/>
              <a:t>str</a:t>
            </a:r>
            <a:r>
              <a:rPr lang="en-US" dirty="0" err="1" smtClean="0">
                <a:latin typeface="Courier New" panose="02070309020205020404" pitchFamily="49" charset="0"/>
              </a:rPr>
              <a:t>.split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err="1" smtClean="0"/>
              <a:t>other_str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</a:rPr>
              <a:t>	- </a:t>
            </a:r>
            <a:r>
              <a:rPr lang="en-US" dirty="0"/>
              <a:t>splits a string on </a:t>
            </a:r>
            <a:r>
              <a:rPr lang="en-US" dirty="0" smtClean="0"/>
              <a:t>occurrences of the other string</a:t>
            </a:r>
            <a:endParaRPr lang="en-US" dirty="0"/>
          </a:p>
          <a:p>
            <a:pPr>
              <a:tabLst>
                <a:tab pos="3884613" algn="l"/>
              </a:tabLst>
            </a:pPr>
            <a:endParaRPr lang="en-US" sz="2200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390900" y="3800789"/>
            <a:ext cx="5410200" cy="165276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182880" tIns="91440" rIns="182880" bIns="9144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&gt;&gt;&gt; </a:t>
            </a:r>
            <a:r>
              <a:rPr lang="en-US" sz="1800" b="1" dirty="0">
                <a:latin typeface="Courier New" panose="02070309020205020404" pitchFamily="49" charset="0"/>
              </a:rPr>
              <a:t>f = open("hours.txt")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&gt;&gt;&gt; </a:t>
            </a:r>
            <a:r>
              <a:rPr lang="en-US" sz="1800" b="1" dirty="0" smtClean="0">
                <a:latin typeface="Courier New" panose="02070309020205020404" pitchFamily="49" charset="0"/>
              </a:rPr>
              <a:t>text = </a:t>
            </a:r>
            <a:r>
              <a:rPr lang="en-US" sz="1800" b="1" dirty="0" err="1" smtClean="0">
                <a:latin typeface="Courier New" panose="02070309020205020404" pitchFamily="49" charset="0"/>
              </a:rPr>
              <a:t>f</a:t>
            </a:r>
            <a:r>
              <a:rPr lang="en-US" sz="1800" b="1" dirty="0" err="1" smtClean="0">
                <a:latin typeface="Courier New" panose="02070309020205020404" pitchFamily="49" charset="0"/>
              </a:rPr>
              <a:t>.read</a:t>
            </a:r>
            <a:r>
              <a:rPr lang="en-US" sz="1800" b="1" dirty="0" smtClean="0">
                <a:latin typeface="Courier New" panose="02070309020205020404" pitchFamily="49" charset="0"/>
              </a:rPr>
              <a:t>()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'</a:t>
            </a:r>
            <a:r>
              <a:rPr lang="nb-NO" sz="1800" dirty="0" smtClean="0">
                <a:latin typeface="Courier New" panose="02070309020205020404" pitchFamily="49" charset="0"/>
              </a:rPr>
              <a:t>1\n2\n45\n6\n'</a:t>
            </a:r>
            <a:endParaRPr lang="nb-NO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&gt;&gt;&gt; </a:t>
            </a:r>
            <a:r>
              <a:rPr lang="en-US" sz="1800" b="1" dirty="0">
                <a:latin typeface="Courier New" panose="02070309020205020404" pitchFamily="49" charset="0"/>
              </a:rPr>
              <a:t>f = </a:t>
            </a:r>
            <a:r>
              <a:rPr lang="en-US" sz="1800" b="1" dirty="0" err="1" smtClean="0">
                <a:latin typeface="Courier New" panose="02070309020205020404" pitchFamily="49" charset="0"/>
              </a:rPr>
              <a:t>text.split</a:t>
            </a:r>
            <a:r>
              <a:rPr lang="en-US" sz="1800" b="1" dirty="0" smtClean="0">
                <a:latin typeface="Courier New" panose="02070309020205020404" pitchFamily="49" charset="0"/>
              </a:rPr>
              <a:t>()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['</a:t>
            </a:r>
            <a:r>
              <a:rPr lang="nb-NO" sz="1800" dirty="0" smtClean="0">
                <a:latin typeface="Courier New" panose="02070309020205020404" pitchFamily="49" charset="0"/>
              </a:rPr>
              <a:t>1', '2', '45', '6']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980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Looping through a file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2058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result of </a:t>
            </a:r>
            <a:r>
              <a:rPr lang="en-US" sz="2600" dirty="0" smtClean="0">
                <a:latin typeface="Courier"/>
              </a:rPr>
              <a:t>split</a:t>
            </a:r>
            <a:r>
              <a:rPr lang="en-US" dirty="0" smtClean="0"/>
              <a:t> can be used in a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... </a:t>
            </a:r>
            <a:r>
              <a:rPr lang="en-US" dirty="0" smtClean="0">
                <a:latin typeface="Courier New" panose="02070309020205020404" pitchFamily="49" charset="0"/>
              </a:rPr>
              <a:t>in</a:t>
            </a:r>
            <a:r>
              <a:rPr lang="en-US" dirty="0" smtClean="0"/>
              <a:t> loop</a:t>
            </a:r>
          </a:p>
          <a:p>
            <a:pPr>
              <a:buNone/>
            </a:pPr>
            <a:endParaRPr lang="en-US" sz="900" dirty="0" smtClean="0">
              <a:latin typeface="Courier New" panose="02070309020205020404" pitchFamily="49" charset="0"/>
            </a:endParaRPr>
          </a:p>
          <a:p>
            <a:r>
              <a:rPr lang="en-US" dirty="0" smtClean="0"/>
              <a:t>A template for reading files in Python:</a:t>
            </a:r>
            <a:endParaRPr lang="en-US" sz="1400" dirty="0" smtClean="0">
              <a:latin typeface="Courier New" panose="02070309020205020404" pitchFamily="49" charset="0"/>
            </a:endParaRPr>
          </a:p>
          <a:p>
            <a:pPr>
              <a:buNone/>
            </a:pPr>
            <a:endParaRPr lang="en-US" sz="900" dirty="0" smtClean="0"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</a:rPr>
              <a:t>file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</a:rPr>
              <a:t>open("</a:t>
            </a:r>
            <a:r>
              <a:rPr lang="en-US" b="1" dirty="0"/>
              <a:t>filename</a:t>
            </a:r>
            <a:r>
              <a:rPr lang="en-US" dirty="0" smtClean="0">
                <a:latin typeface="Courier New" panose="02070309020205020404" pitchFamily="49" charset="0"/>
              </a:rPr>
              <a:t>")</a:t>
            </a: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</a:rPr>
              <a:t>text = </a:t>
            </a:r>
            <a:r>
              <a:rPr lang="en-US" dirty="0" err="1" smtClean="0">
                <a:latin typeface="Courier New" panose="02070309020205020404" pitchFamily="49" charset="0"/>
              </a:rPr>
              <a:t>file.read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</a:rPr>
              <a:t>text = </a:t>
            </a:r>
            <a:r>
              <a:rPr lang="en-US" dirty="0" err="1" smtClean="0">
                <a:latin typeface="Courier New" panose="02070309020205020404" pitchFamily="49" charset="0"/>
              </a:rPr>
              <a:t>text.split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</a:t>
            </a:r>
            <a:r>
              <a:rPr lang="en-US" dirty="0" smtClean="0">
                <a:latin typeface="Courier New" panose="02070309020205020404" pitchFamily="49" charset="0"/>
              </a:rPr>
              <a:t>line in </a:t>
            </a:r>
            <a:r>
              <a:rPr lang="en-US" dirty="0" smtClean="0">
                <a:latin typeface="Courier New" panose="02070309020205020404" pitchFamily="49" charset="0"/>
              </a:rPr>
              <a:t>text:</a:t>
            </a:r>
            <a:endParaRPr lang="en-US" dirty="0" smtClean="0"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statements</a:t>
            </a:r>
          </a:p>
          <a:p>
            <a:pPr>
              <a:tabLst>
                <a:tab pos="3884613" algn="l"/>
              </a:tabLst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750215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771</Words>
  <Application>Microsoft Office PowerPoint</Application>
  <PresentationFormat>Widescreen</PresentationFormat>
  <Paragraphs>180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MS PGothic</vt:lpstr>
      <vt:lpstr>Arial</vt:lpstr>
      <vt:lpstr>Calibri</vt:lpstr>
      <vt:lpstr>Calibri Light</vt:lpstr>
      <vt:lpstr>Courier</vt:lpstr>
      <vt:lpstr>Courier New</vt:lpstr>
      <vt:lpstr>Tahoma</vt:lpstr>
      <vt:lpstr>Times New Roman</vt:lpstr>
      <vt:lpstr>Wingdings 2</vt:lpstr>
      <vt:lpstr>ヒラギノ角ゴ Pro W3</vt:lpstr>
      <vt:lpstr>Office Theme</vt:lpstr>
      <vt:lpstr>CSc 110, Autumn 2017</vt:lpstr>
      <vt:lpstr>Programming Question</vt:lpstr>
      <vt:lpstr>Programming Question</vt:lpstr>
      <vt:lpstr>Answer</vt:lpstr>
      <vt:lpstr>Answer 2</vt:lpstr>
      <vt:lpstr>File Input/output (I/O)</vt:lpstr>
      <vt:lpstr>File paths</vt:lpstr>
      <vt:lpstr>split</vt:lpstr>
      <vt:lpstr>Looping through a file</vt:lpstr>
      <vt:lpstr>File input question</vt:lpstr>
      <vt:lpstr>File input answer</vt:lpstr>
      <vt:lpstr>Gas prices question</vt:lpstr>
      <vt:lpstr>Gas prices solution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14</cp:revision>
  <dcterms:created xsi:type="dcterms:W3CDTF">2016-09-27T15:25:34Z</dcterms:created>
  <dcterms:modified xsi:type="dcterms:W3CDTF">2017-10-04T06:16:33Z</dcterms:modified>
</cp:coreProperties>
</file>