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8" r:id="rId3"/>
    <p:sldId id="269" r:id="rId4"/>
    <p:sldId id="271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7BE34-7C6C-4192-8D0A-9CDA63F4BD4A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8CAE-61B0-48FD-A2D3-DE247FF7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34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36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23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37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8 temperatures in the file, but 7 lines of output.  It's a fencepost problem in disguise.</a:t>
            </a:r>
          </a:p>
        </p:txBody>
      </p:sp>
    </p:spTree>
    <p:extLst>
      <p:ext uri="{BB962C8B-B14F-4D97-AF65-F5344CB8AC3E}">
        <p14:creationId xmlns:p14="http://schemas.microsoft.com/office/powerpoint/2010/main" val="7453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04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don't usually have time to do this program in lecture.  It's just here in case I have extra time, or for students to look at later.</a:t>
            </a:r>
          </a:p>
        </p:txBody>
      </p:sp>
    </p:spTree>
    <p:extLst>
      <p:ext uri="{BB962C8B-B14F-4D97-AF65-F5344CB8AC3E}">
        <p14:creationId xmlns:p14="http://schemas.microsoft.com/office/powerpoint/2010/main" val="333447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5F90-E168-4948-AADE-14C07A1D01FD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61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280976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19: </a:t>
            </a:r>
            <a:r>
              <a:rPr lang="en-US" dirty="0" smtClean="0"/>
              <a:t>While loops and File Input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5" name="Picture 6" descr="make-up-some-data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899229"/>
            <a:ext cx="72263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0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File Input/output (I/O)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884613" algn="l"/>
              </a:tabLst>
            </a:pPr>
            <a:r>
              <a:rPr lang="en-US" sz="3000" b="1" dirty="0" smtClean="0"/>
              <a:t>name</a:t>
            </a:r>
            <a:r>
              <a:rPr lang="en-US" sz="3000" dirty="0" smtClean="0">
                <a:latin typeface="Courier New" panose="02070309020205020404" pitchFamily="49" charset="0"/>
              </a:rPr>
              <a:t> = open</a:t>
            </a:r>
            <a:r>
              <a:rPr lang="en-US" sz="3000" dirty="0" smtClean="0"/>
              <a:t>("</a:t>
            </a:r>
            <a:r>
              <a:rPr lang="en-US" sz="3000" b="1" dirty="0" smtClean="0"/>
              <a:t>filename</a:t>
            </a:r>
            <a:r>
              <a:rPr lang="en-US" sz="3000" dirty="0" smtClean="0"/>
              <a:t>")</a:t>
            </a:r>
          </a:p>
          <a:p>
            <a:pPr lvl="1">
              <a:tabLst>
                <a:tab pos="3884613" algn="l"/>
              </a:tabLst>
            </a:pPr>
            <a:r>
              <a:rPr lang="en-US" sz="3000" dirty="0" smtClean="0">
                <a:ea typeface="ヒラギノ角ゴ Pro W3" charset="-128"/>
              </a:rPr>
              <a:t>opens the given file for reading, and returns a file object</a:t>
            </a:r>
          </a:p>
          <a:p>
            <a:pPr lvl="1">
              <a:tabLst>
                <a:tab pos="3884613" algn="l"/>
              </a:tabLst>
            </a:pPr>
            <a:endParaRPr lang="en-US" sz="3000" dirty="0" smtClean="0">
              <a:ea typeface="ヒラギノ角ゴ Pro W3" charset="-128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tabLst>
                <a:tab pos="3884613" algn="l"/>
              </a:tabLst>
            </a:pP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ヒラギノ角ゴ Pro W3" charset="-128"/>
              </a:rPr>
              <a:t>.read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ヒラギノ角ゴ Pro W3" charset="-128"/>
              </a:rPr>
              <a:t>()	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ヒラギノ角ゴ Pro W3" charset="-128"/>
              </a:rPr>
              <a:t>- file's entire contents as a string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91249" y="4049742"/>
            <a:ext cx="8209502" cy="22621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>
                <a:latin typeface="Courier New" panose="02070309020205020404" pitchFamily="49" charset="0"/>
              </a:rPr>
              <a:t>f = open("hours.txt")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 err="1">
                <a:latin typeface="Courier New" panose="02070309020205020404" pitchFamily="49" charset="0"/>
              </a:rPr>
              <a:t>f.read</a:t>
            </a:r>
            <a:r>
              <a:rPr lang="en-US" sz="3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'</a:t>
            </a:r>
            <a:r>
              <a:rPr lang="nb-NO" sz="3000" dirty="0">
                <a:latin typeface="Courier New" panose="02070309020205020404" pitchFamily="49" charset="0"/>
              </a:rPr>
              <a:t>123 </a:t>
            </a:r>
            <a:r>
              <a:rPr lang="nb-NO" sz="3000" dirty="0" smtClean="0">
                <a:latin typeface="Courier New" panose="02070309020205020404" pitchFamily="49" charset="0"/>
              </a:rPr>
              <a:t>Brett 12.5 </a:t>
            </a:r>
            <a:r>
              <a:rPr lang="nb-NO" sz="3000" dirty="0">
                <a:latin typeface="Courier New" panose="02070309020205020404" pitchFamily="49" charset="0"/>
              </a:rPr>
              <a:t>8.1 7.6 3.2\n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3000" dirty="0">
                <a:latin typeface="Courier New" panose="02070309020205020404" pitchFamily="49" charset="0"/>
              </a:rPr>
              <a:t>456 </a:t>
            </a:r>
            <a:r>
              <a:rPr lang="nb-NO" sz="3000" dirty="0" smtClean="0">
                <a:latin typeface="Courier New" panose="02070309020205020404" pitchFamily="49" charset="0"/>
              </a:rPr>
              <a:t>Sarina </a:t>
            </a:r>
            <a:r>
              <a:rPr lang="nb-NO" sz="3000" dirty="0">
                <a:latin typeface="Courier New" panose="02070309020205020404" pitchFamily="49" charset="0"/>
              </a:rPr>
              <a:t>4.0 11.6 6.5 2.7 12\n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3000" dirty="0">
                <a:latin typeface="Courier New" panose="02070309020205020404" pitchFamily="49" charset="0"/>
              </a:rPr>
              <a:t>789 </a:t>
            </a:r>
            <a:r>
              <a:rPr lang="nb-NO" sz="3000" dirty="0" smtClean="0">
                <a:latin typeface="Courier New" panose="02070309020205020404" pitchFamily="49" charset="0"/>
              </a:rPr>
              <a:t>Nick </a:t>
            </a:r>
            <a:r>
              <a:rPr lang="nb-NO" sz="3000" dirty="0">
                <a:latin typeface="Courier New" panose="02070309020205020404" pitchFamily="49" charset="0"/>
              </a:rPr>
              <a:t>8.0 8.0 8.0 8.0 7.5\n'</a:t>
            </a:r>
            <a:endParaRPr lang="en-US" sz="3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0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paths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634708"/>
            <a:ext cx="10515600" cy="4351338"/>
          </a:xfrm>
        </p:spPr>
        <p:txBody>
          <a:bodyPr>
            <a:noAutofit/>
          </a:bodyPr>
          <a:lstStyle/>
          <a:p>
            <a:pPr>
              <a:tabLst>
                <a:tab pos="3429000" algn="l"/>
              </a:tabLst>
            </a:pPr>
            <a:r>
              <a:rPr lang="en-US" sz="3000" b="1" dirty="0" smtClean="0"/>
              <a:t>absolute path</a:t>
            </a:r>
            <a:r>
              <a:rPr lang="en-US" sz="3000" dirty="0" smtClean="0"/>
              <a:t>: specifies a drive or a top </a:t>
            </a:r>
            <a:r>
              <a:rPr lang="en-US" sz="3000" dirty="0" smtClean="0">
                <a:latin typeface="Courier New" panose="02070309020205020404" pitchFamily="49" charset="0"/>
              </a:rPr>
              <a:t>"/"</a:t>
            </a:r>
            <a:r>
              <a:rPr lang="en-US" sz="3000" dirty="0" smtClean="0"/>
              <a:t> folder</a:t>
            </a:r>
          </a:p>
          <a:p>
            <a:pPr lvl="1">
              <a:buNone/>
              <a:tabLst>
                <a:tab pos="3429000" algn="l"/>
              </a:tabLst>
            </a:pPr>
            <a:r>
              <a:rPr lang="en-US" sz="3000" dirty="0" smtClean="0">
                <a:latin typeface="Courier New" panose="02070309020205020404" pitchFamily="49" charset="0"/>
              </a:rPr>
              <a:t>	C:/Documents/smith/hw6/input/data.csv</a:t>
            </a:r>
          </a:p>
          <a:p>
            <a:pPr lvl="1">
              <a:tabLst>
                <a:tab pos="3429000" algn="l"/>
              </a:tabLst>
            </a:pPr>
            <a:r>
              <a:rPr lang="en-US" sz="3000" dirty="0" smtClean="0"/>
              <a:t>Windows can also use backslashes to separate folders.</a:t>
            </a:r>
          </a:p>
          <a:p>
            <a:pPr marL="457200" lvl="1" indent="0">
              <a:buNone/>
              <a:tabLst>
                <a:tab pos="3429000" algn="l"/>
              </a:tabLst>
            </a:pPr>
            <a:endParaRPr lang="en-US" sz="800" dirty="0" smtClean="0"/>
          </a:p>
          <a:p>
            <a:pPr>
              <a:tabLst>
                <a:tab pos="3429000" algn="l"/>
              </a:tabLst>
            </a:pPr>
            <a:r>
              <a:rPr lang="en-US" sz="3000" b="1" dirty="0" smtClean="0"/>
              <a:t>relative path</a:t>
            </a:r>
            <a:r>
              <a:rPr lang="en-US" sz="3000" dirty="0" smtClean="0"/>
              <a:t>: does not specify any top-level folder</a:t>
            </a:r>
          </a:p>
          <a:p>
            <a:pPr lvl="1">
              <a:lnSpc>
                <a:spcPct val="80000"/>
              </a:lnSpc>
              <a:buNone/>
              <a:tabLst>
                <a:tab pos="3429000" algn="l"/>
              </a:tabLst>
            </a:pPr>
            <a:r>
              <a:rPr lang="en-US" sz="3000" dirty="0" smtClean="0">
                <a:latin typeface="Courier New" panose="02070309020205020404" pitchFamily="49" charset="0"/>
              </a:rPr>
              <a:t>	names.dat</a:t>
            </a:r>
            <a:endParaRPr lang="en-US" sz="3000" dirty="0" smtClean="0"/>
          </a:p>
          <a:p>
            <a:pPr lvl="1">
              <a:lnSpc>
                <a:spcPct val="80000"/>
              </a:lnSpc>
              <a:buNone/>
              <a:tabLst>
                <a:tab pos="3429000" algn="l"/>
              </a:tabLst>
            </a:pPr>
            <a:r>
              <a:rPr lang="en-US" sz="3000" dirty="0" smtClean="0">
                <a:latin typeface="Courier New" panose="02070309020205020404" pitchFamily="49" charset="0"/>
              </a:rPr>
              <a:t>	input/kinglear.txt</a:t>
            </a:r>
            <a:endParaRPr lang="en-US" sz="3000" dirty="0" smtClean="0"/>
          </a:p>
          <a:p>
            <a:pPr lvl="1">
              <a:tabLst>
                <a:tab pos="3429000" algn="l"/>
              </a:tabLst>
            </a:pPr>
            <a:r>
              <a:rPr lang="en-US" sz="3000" dirty="0" smtClean="0"/>
              <a:t>Assumed to be relative to the </a:t>
            </a:r>
            <a:r>
              <a:rPr lang="en-US" sz="3000" i="1" dirty="0" smtClean="0"/>
              <a:t>current directory</a:t>
            </a:r>
            <a:r>
              <a:rPr lang="en-US" sz="3000" dirty="0" smtClean="0"/>
              <a:t>:</a:t>
            </a:r>
            <a:endParaRPr lang="en-US" sz="3000" dirty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3429000" algn="l"/>
              </a:tabLst>
            </a:pPr>
            <a:r>
              <a:rPr lang="en-US" sz="3000" dirty="0">
                <a:latin typeface="Courier New" panose="02070309020205020404" pitchFamily="49" charset="0"/>
              </a:rPr>
              <a:t>	</a:t>
            </a:r>
            <a:r>
              <a:rPr lang="en-US" sz="3000" dirty="0" smtClean="0">
                <a:latin typeface="Courier New" panose="02070309020205020404" pitchFamily="49" charset="0"/>
              </a:rPr>
              <a:t>file = open(</a:t>
            </a:r>
            <a:r>
              <a:rPr lang="en-US" sz="3000" b="1" dirty="0" smtClean="0">
                <a:latin typeface="Courier New" panose="02070309020205020404" pitchFamily="49" charset="0"/>
              </a:rPr>
              <a:t>"</a:t>
            </a:r>
            <a:r>
              <a:rPr lang="en-US" sz="3000" b="1" dirty="0">
                <a:latin typeface="Courier New" panose="02070309020205020404" pitchFamily="49" charset="0"/>
              </a:rPr>
              <a:t>data/readme.txt</a:t>
            </a:r>
            <a:r>
              <a:rPr lang="en-US" sz="3000" b="1" dirty="0" smtClean="0">
                <a:latin typeface="Courier New" panose="02070309020205020404" pitchFamily="49" charset="0"/>
              </a:rPr>
              <a:t>"</a:t>
            </a:r>
            <a:r>
              <a:rPr lang="en-US" sz="3000" dirty="0" smtClean="0">
                <a:latin typeface="Courier New" panose="02070309020205020404" pitchFamily="49" charset="0"/>
              </a:rPr>
              <a:t>)</a:t>
            </a:r>
            <a:endParaRPr lang="en-US" sz="3000" dirty="0"/>
          </a:p>
          <a:p>
            <a:pPr lvl="1">
              <a:buNone/>
              <a:tabLst>
                <a:tab pos="3429000" algn="l"/>
              </a:tabLst>
            </a:pPr>
            <a:r>
              <a:rPr lang="en-US" sz="3000" dirty="0" smtClean="0"/>
              <a:t>	If our program is in	</a:t>
            </a:r>
            <a:r>
              <a:rPr lang="en-US" sz="3000" dirty="0" smtClean="0">
                <a:latin typeface="Courier New" panose="02070309020205020404" pitchFamily="49" charset="0"/>
              </a:rPr>
              <a:t>H:/hw6</a:t>
            </a:r>
            <a:r>
              <a:rPr lang="en-US" sz="3000" dirty="0" smtClean="0"/>
              <a:t> ,</a:t>
            </a:r>
            <a:br>
              <a:rPr lang="en-US" sz="3000" dirty="0" smtClean="0"/>
            </a:br>
            <a:r>
              <a:rPr lang="en-US" sz="3000" dirty="0" smtClean="0">
                <a:latin typeface="Courier New" panose="02070309020205020404" pitchFamily="49" charset="0"/>
              </a:rPr>
              <a:t>open </a:t>
            </a:r>
            <a:r>
              <a:rPr lang="en-US" sz="3000" dirty="0" smtClean="0"/>
              <a:t>will look for 	</a:t>
            </a:r>
            <a:r>
              <a:rPr lang="en-US" sz="3000" dirty="0" smtClean="0">
                <a:latin typeface="Courier New" panose="02070309020205020404" pitchFamily="49" charset="0"/>
              </a:rPr>
              <a:t>H:/hw6/data/readme.txt</a:t>
            </a:r>
          </a:p>
        </p:txBody>
      </p:sp>
    </p:spTree>
    <p:extLst>
      <p:ext uri="{BB962C8B-B14F-4D97-AF65-F5344CB8AC3E}">
        <p14:creationId xmlns:p14="http://schemas.microsoft.com/office/powerpoint/2010/main" val="3283784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"/>
              </a:rPr>
              <a:t>split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52176" y="1825625"/>
            <a:ext cx="11555604" cy="1721443"/>
          </a:xfrm>
        </p:spPr>
        <p:txBody>
          <a:bodyPr>
            <a:noAutofit/>
          </a:bodyPr>
          <a:lstStyle/>
          <a:p>
            <a:pPr>
              <a:buNone/>
              <a:tabLst>
                <a:tab pos="3884613" algn="l"/>
              </a:tabLst>
            </a:pPr>
            <a:r>
              <a:rPr lang="en-US" sz="3000" dirty="0" smtClean="0"/>
              <a:t>You can use the </a:t>
            </a:r>
            <a:r>
              <a:rPr lang="en-US" sz="3000" dirty="0" smtClean="0">
                <a:latin typeface="Courier"/>
              </a:rPr>
              <a:t>split</a:t>
            </a:r>
            <a:r>
              <a:rPr lang="en-US" sz="3000" dirty="0" smtClean="0"/>
              <a:t> function to break a file apart </a:t>
            </a:r>
          </a:p>
          <a:p>
            <a:pPr>
              <a:tabLst>
                <a:tab pos="3884613" algn="l"/>
              </a:tabLst>
            </a:pPr>
            <a:r>
              <a:rPr lang="en-US" sz="3000" b="1" dirty="0" err="1" smtClean="0"/>
              <a:t>str</a:t>
            </a:r>
            <a:r>
              <a:rPr lang="en-US" sz="3000" dirty="0" err="1" smtClean="0">
                <a:latin typeface="Courier New" panose="02070309020205020404" pitchFamily="49" charset="0"/>
              </a:rPr>
              <a:t>.split</a:t>
            </a:r>
            <a:r>
              <a:rPr lang="en-US" sz="3000" dirty="0" smtClean="0">
                <a:latin typeface="Courier New" panose="02070309020205020404" pitchFamily="49" charset="0"/>
              </a:rPr>
              <a:t>()	</a:t>
            </a:r>
            <a:r>
              <a:rPr lang="en-US" sz="3000" dirty="0">
                <a:latin typeface="Courier New" panose="02070309020205020404" pitchFamily="49" charset="0"/>
              </a:rPr>
              <a:t> </a:t>
            </a:r>
            <a:r>
              <a:rPr lang="en-US" sz="3000" dirty="0" smtClean="0">
                <a:latin typeface="Courier New" panose="02070309020205020404" pitchFamily="49" charset="0"/>
              </a:rPr>
              <a:t>  - </a:t>
            </a:r>
            <a:r>
              <a:rPr lang="en-US" sz="3000" dirty="0" smtClean="0"/>
              <a:t>splits a string on blank space</a:t>
            </a:r>
          </a:p>
          <a:p>
            <a:pPr>
              <a:tabLst>
                <a:tab pos="3884613" algn="l"/>
              </a:tabLst>
            </a:pPr>
            <a:r>
              <a:rPr lang="en-US" sz="3000" b="1" dirty="0" err="1" smtClean="0"/>
              <a:t>str</a:t>
            </a:r>
            <a:r>
              <a:rPr lang="en-US" sz="3000" dirty="0" err="1" smtClean="0">
                <a:latin typeface="Courier New" panose="02070309020205020404" pitchFamily="49" charset="0"/>
              </a:rPr>
              <a:t>.split</a:t>
            </a:r>
            <a:r>
              <a:rPr lang="en-US" sz="3000" dirty="0" smtClean="0">
                <a:latin typeface="Courier New" panose="02070309020205020404" pitchFamily="49" charset="0"/>
              </a:rPr>
              <a:t>(</a:t>
            </a:r>
            <a:r>
              <a:rPr lang="en-US" sz="3000" b="1" dirty="0" err="1" smtClean="0"/>
              <a:t>other_str</a:t>
            </a:r>
            <a:r>
              <a:rPr lang="en-US" sz="3000" dirty="0" smtClean="0">
                <a:latin typeface="Courier New" panose="02070309020205020404" pitchFamily="49" charset="0"/>
              </a:rPr>
              <a:t>)</a:t>
            </a:r>
            <a:r>
              <a:rPr lang="en-US" sz="3000" dirty="0">
                <a:latin typeface="Courier New" panose="02070309020205020404" pitchFamily="49" charset="0"/>
              </a:rPr>
              <a:t>	- </a:t>
            </a:r>
            <a:r>
              <a:rPr lang="en-US" sz="3000" dirty="0"/>
              <a:t>splits a string on </a:t>
            </a:r>
            <a:r>
              <a:rPr lang="en-US" sz="3000" dirty="0" smtClean="0"/>
              <a:t>occurrences of the</a:t>
            </a:r>
          </a:p>
          <a:p>
            <a:pPr marL="0" indent="0">
              <a:spcBef>
                <a:spcPts val="0"/>
              </a:spcBef>
              <a:buNone/>
              <a:tabLst>
                <a:tab pos="3884613" algn="l"/>
              </a:tabLst>
            </a:pPr>
            <a:r>
              <a:rPr lang="en-US" sz="3000" dirty="0"/>
              <a:t>	</a:t>
            </a:r>
            <a:r>
              <a:rPr lang="en-US" sz="3000" dirty="0" smtClean="0"/>
              <a:t>	      other string</a:t>
            </a:r>
            <a:endParaRPr lang="en-US" sz="3000" dirty="0"/>
          </a:p>
          <a:p>
            <a:pPr>
              <a:tabLst>
                <a:tab pos="3884613" algn="l"/>
              </a:tabLst>
            </a:pPr>
            <a:endParaRPr lang="en-US" sz="30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27529" y="3951513"/>
            <a:ext cx="8204898" cy="267765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>
                <a:latin typeface="Courier New" panose="02070309020205020404" pitchFamily="49" charset="0"/>
              </a:rPr>
              <a:t>f = open("hours.txt")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 smtClean="0">
                <a:latin typeface="Courier New" panose="02070309020205020404" pitchFamily="49" charset="0"/>
              </a:rPr>
              <a:t>text = </a:t>
            </a:r>
            <a:r>
              <a:rPr lang="en-US" sz="3000" b="1" dirty="0" err="1" smtClean="0">
                <a:latin typeface="Courier New" panose="02070309020205020404" pitchFamily="49" charset="0"/>
              </a:rPr>
              <a:t>f.read</a:t>
            </a:r>
            <a:r>
              <a:rPr lang="en-US" sz="3000" b="1" dirty="0" smtClean="0">
                <a:latin typeface="Courier New" panose="02070309020205020404" pitchFamily="49" charset="0"/>
              </a:rPr>
              <a:t>()</a:t>
            </a:r>
            <a:endParaRPr lang="en-US" sz="3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'</a:t>
            </a:r>
            <a:r>
              <a:rPr lang="nb-NO" sz="3000" dirty="0" smtClean="0">
                <a:latin typeface="Courier New" panose="02070309020205020404" pitchFamily="49" charset="0"/>
              </a:rPr>
              <a:t>1\n2\n45\n6\n'</a:t>
            </a:r>
            <a:endParaRPr lang="nb-NO" sz="3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3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>
                <a:latin typeface="Courier New" panose="02070309020205020404" pitchFamily="49" charset="0"/>
              </a:rPr>
              <a:t>f = </a:t>
            </a:r>
            <a:r>
              <a:rPr lang="en-US" sz="3000" b="1" dirty="0" err="1" smtClean="0">
                <a:latin typeface="Courier New" panose="02070309020205020404" pitchFamily="49" charset="0"/>
              </a:rPr>
              <a:t>text.split</a:t>
            </a:r>
            <a:r>
              <a:rPr lang="en-US" sz="3000" b="1" dirty="0" smtClean="0">
                <a:latin typeface="Courier New" panose="02070309020205020404" pitchFamily="49" charset="0"/>
              </a:rPr>
              <a:t>()</a:t>
            </a:r>
            <a:endParaRPr lang="en-US" sz="3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['</a:t>
            </a:r>
            <a:r>
              <a:rPr lang="nb-NO" sz="3000" dirty="0" smtClean="0">
                <a:latin typeface="Courier New" panose="02070309020205020404" pitchFamily="49" charset="0"/>
              </a:rPr>
              <a:t>1', '2', '45', '6']</a:t>
            </a:r>
            <a:endParaRPr lang="en-US" sz="3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80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through a file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result of </a:t>
            </a:r>
            <a:r>
              <a:rPr lang="en-US" sz="3200" dirty="0" smtClean="0">
                <a:latin typeface="Courier"/>
              </a:rPr>
              <a:t>split</a:t>
            </a:r>
            <a:r>
              <a:rPr lang="en-US" sz="3200" dirty="0" smtClean="0"/>
              <a:t> can be used in a </a:t>
            </a:r>
            <a:r>
              <a:rPr lang="en-US" sz="3200" dirty="0" smtClean="0">
                <a:latin typeface="Courier New" panose="02070309020205020404" pitchFamily="49" charset="0"/>
              </a:rPr>
              <a:t>for</a:t>
            </a:r>
            <a:r>
              <a:rPr lang="en-US" sz="3200" dirty="0" smtClean="0"/>
              <a:t> ... </a:t>
            </a:r>
            <a:r>
              <a:rPr lang="en-US" sz="3200" dirty="0" smtClean="0">
                <a:latin typeface="Courier New" panose="02070309020205020404" pitchFamily="49" charset="0"/>
              </a:rPr>
              <a:t>in</a:t>
            </a:r>
            <a:r>
              <a:rPr lang="en-US" sz="3200" dirty="0" smtClean="0"/>
              <a:t> loop</a:t>
            </a:r>
          </a:p>
          <a:p>
            <a:pPr>
              <a:buNone/>
            </a:pPr>
            <a:endParaRPr lang="en-US" sz="3200" dirty="0" smtClean="0">
              <a:latin typeface="Courier New" panose="02070309020205020404" pitchFamily="49" charset="0"/>
            </a:endParaRPr>
          </a:p>
          <a:p>
            <a:r>
              <a:rPr lang="en-US" sz="3200" dirty="0" smtClean="0"/>
              <a:t>A template for reading files in Python:</a:t>
            </a:r>
            <a:endParaRPr lang="en-US" sz="3200" dirty="0" smtClean="0">
              <a:latin typeface="Courier New" panose="02070309020205020404" pitchFamily="49" charset="0"/>
            </a:endParaRPr>
          </a:p>
          <a:p>
            <a:pPr>
              <a:buNone/>
            </a:pPr>
            <a:endParaRPr lang="en-US" sz="3200" dirty="0" smtClean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file </a:t>
            </a:r>
            <a:r>
              <a:rPr lang="en-US" sz="3200" dirty="0">
                <a:latin typeface="Courier New" panose="02070309020205020404" pitchFamily="49" charset="0"/>
              </a:rPr>
              <a:t>= </a:t>
            </a:r>
            <a:r>
              <a:rPr lang="en-US" sz="3200" dirty="0" smtClean="0">
                <a:latin typeface="Courier New" panose="02070309020205020404" pitchFamily="49" charset="0"/>
              </a:rPr>
              <a:t>open("</a:t>
            </a:r>
            <a:r>
              <a:rPr lang="en-US" sz="3200" b="1" dirty="0"/>
              <a:t>filename</a:t>
            </a:r>
            <a:r>
              <a:rPr lang="en-US" sz="3200" dirty="0" smtClean="0">
                <a:latin typeface="Courier New" panose="02070309020205020404" pitchFamily="49" charset="0"/>
              </a:rPr>
              <a:t>")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text = </a:t>
            </a:r>
            <a:r>
              <a:rPr lang="en-US" sz="3200" dirty="0" err="1" smtClean="0">
                <a:latin typeface="Courier New" panose="02070309020205020404" pitchFamily="49" charset="0"/>
              </a:rPr>
              <a:t>file.read</a:t>
            </a:r>
            <a:r>
              <a:rPr lang="en-US" sz="3200" dirty="0" smtClean="0">
                <a:latin typeface="Courier New" panose="02070309020205020404" pitchFamily="49" charset="0"/>
              </a:rPr>
              <a:t>()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text = </a:t>
            </a:r>
            <a:r>
              <a:rPr lang="en-US" sz="3200" dirty="0" err="1" smtClean="0">
                <a:latin typeface="Courier New" panose="02070309020205020404" pitchFamily="49" charset="0"/>
              </a:rPr>
              <a:t>text.split</a:t>
            </a:r>
            <a:r>
              <a:rPr lang="en-US" sz="3200" dirty="0" smtClean="0">
                <a:latin typeface="Courier New" panose="02070309020205020404" pitchFamily="49" charset="0"/>
              </a:rPr>
              <a:t>()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for line in text: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	    </a:t>
            </a:r>
            <a:r>
              <a:rPr lang="en-US" sz="3200" b="1" dirty="0" smtClean="0"/>
              <a:t>statements</a:t>
            </a:r>
          </a:p>
          <a:p>
            <a:pPr>
              <a:tabLst>
                <a:tab pos="3884613" algn="l"/>
              </a:tabLst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750215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input question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We have a  file </a:t>
            </a:r>
            <a:r>
              <a:rPr lang="en-US" dirty="0" smtClean="0">
                <a:latin typeface="Courier New" panose="02070309020205020404" pitchFamily="49" charset="0"/>
              </a:rPr>
              <a:t>weather.txt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Write a program that prints the change in temperature between each pair of neighboring days.</a:t>
            </a:r>
            <a:endParaRPr lang="en-US" sz="1500" u="sng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16.2 to 23.5, change = 7.3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23.5 to 19.1, change = -4.4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19.1 to 7.4, change = -11.7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7.4 to 22.8, change = 15.4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22.8 to 18.5, change = -4.3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18.5 to -1.8, change = -20.3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-1.8 to 14.9, change = 16.7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0" y="522514"/>
            <a:ext cx="2311121" cy="2093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16.2 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23.5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19.1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7.4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22.8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18.5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-1.8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14.9</a:t>
            </a:r>
          </a:p>
        </p:txBody>
      </p:sp>
    </p:spTree>
    <p:extLst>
      <p:ext uri="{BB962C8B-B14F-4D97-AF65-F5344CB8AC3E}">
        <p14:creationId xmlns:p14="http://schemas.microsoft.com/office/powerpoint/2010/main" val="443023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input answer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928420" cy="435133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changes in temperature from data in an input file.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input = open</a:t>
            </a:r>
            <a:r>
              <a:rPr lang="en-US" sz="1800" b="1" dirty="0" smtClean="0">
                <a:latin typeface="Courier New" panose="02070309020205020404" pitchFamily="49" charset="0"/>
              </a:rPr>
              <a:t>("weather.txt")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lines = </a:t>
            </a:r>
            <a:r>
              <a:rPr lang="en-US" sz="1800" b="1" dirty="0" err="1" smtClean="0">
                <a:latin typeface="Courier New" panose="02070309020205020404" pitchFamily="49" charset="0"/>
              </a:rPr>
              <a:t>input.read</a:t>
            </a:r>
            <a:r>
              <a:rPr lang="en-US" sz="1800" b="1" dirty="0" smtClean="0">
                <a:latin typeface="Courier New" panose="02070309020205020404" pitchFamily="49" charset="0"/>
              </a:rPr>
              <a:t>().split()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 = float(</a:t>
            </a:r>
            <a:r>
              <a:rPr lang="en-US" sz="1800" b="1" dirty="0" smtClean="0">
                <a:latin typeface="Courier New" panose="02070309020205020404" pitchFamily="49" charset="0"/>
              </a:rPr>
              <a:t>lines[0])    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fencepost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(lines)):</a:t>
            </a:r>
            <a:endParaRPr 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next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float(</a:t>
            </a:r>
            <a:r>
              <a:rPr lang="en-US" sz="1800" b="1" dirty="0" smtClean="0">
                <a:latin typeface="Courier New" panose="02070309020205020404" pitchFamily="49" charset="0"/>
              </a:rPr>
              <a:t>lines[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])</a:t>
            </a:r>
            <a:endParaRPr 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    print(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, "to", next,  </a:t>
            </a:r>
            <a:r>
              <a:rPr lang="en-US" sz="1800" dirty="0">
                <a:latin typeface="Courier New" panose="02070309020205020404" pitchFamily="49" charset="0"/>
              </a:rPr>
              <a:t>", change </a:t>
            </a:r>
            <a:r>
              <a:rPr lang="en-US" sz="1800" dirty="0" smtClean="0">
                <a:latin typeface="Courier New" panose="02070309020205020404" pitchFamily="49" charset="0"/>
              </a:rPr>
              <a:t>=", (next </a:t>
            </a:r>
            <a:r>
              <a:rPr lang="en-US" sz="1800" dirty="0">
                <a:latin typeface="Courier New" panose="02070309020205020404" pitchFamily="49" charset="0"/>
              </a:rPr>
              <a:t>- </a:t>
            </a:r>
            <a:r>
              <a:rPr lang="en-US" sz="1800" dirty="0" err="1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next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02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Gas prices question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Write a program that reads a file </a:t>
            </a:r>
            <a:r>
              <a:rPr lang="en-US" dirty="0" smtClean="0">
                <a:latin typeface="Courier New" panose="02070309020205020404" pitchFamily="49" charset="0"/>
              </a:rPr>
              <a:t>gasprices.txt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Format: </a:t>
            </a:r>
            <a:r>
              <a:rPr lang="en-US" i="1" dirty="0" smtClean="0"/>
              <a:t>Belgium $/gal   </a:t>
            </a:r>
            <a:endParaRPr lang="en-US" i="1" dirty="0"/>
          </a:p>
          <a:p>
            <a:pPr marL="457200" lvl="1" indent="0" eaLnBrk="1" hangingPunct="1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US $/gal   </a:t>
            </a:r>
          </a:p>
          <a:p>
            <a:pPr marL="457200" lvl="1" indent="0" eaLnBrk="1" hangingPunct="1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date</a:t>
            </a:r>
            <a:endParaRPr lang="en-US" sz="800" i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8.20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3.81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3/21/11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8.08	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3.84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3/28/11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program should print the average gas price over all data in the file for both countries: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Belgium average: 8.3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USA average: 3.9</a:t>
            </a:r>
          </a:p>
        </p:txBody>
      </p:sp>
    </p:spTree>
    <p:extLst>
      <p:ext uri="{BB962C8B-B14F-4D97-AF65-F5344CB8AC3E}">
        <p14:creationId xmlns:p14="http://schemas.microsoft.com/office/powerpoint/2010/main" val="1798245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 prices solution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1700" dirty="0" err="1" smtClean="0">
                <a:latin typeface="Courier" charset="0"/>
              </a:rPr>
              <a:t>def</a:t>
            </a:r>
            <a:r>
              <a:rPr lang="en-US" sz="1700" dirty="0" smtClean="0">
                <a:latin typeface="Courier" charset="0"/>
              </a:rPr>
              <a:t> main():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file = open("</a:t>
            </a:r>
            <a:r>
              <a:rPr lang="en-US" sz="1700" dirty="0">
                <a:latin typeface="Courier" charset="0"/>
              </a:rPr>
              <a:t>gasprices.txt</a:t>
            </a:r>
            <a:r>
              <a:rPr lang="en-US" sz="1700" dirty="0" smtClean="0">
                <a:latin typeface="Courier" charset="0"/>
              </a:rPr>
              <a:t>")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count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lines = </a:t>
            </a:r>
            <a:r>
              <a:rPr lang="en-US" sz="1700" dirty="0" err="1" smtClean="0">
                <a:latin typeface="Courier" charset="0"/>
              </a:rPr>
              <a:t>file.read</a:t>
            </a:r>
            <a:r>
              <a:rPr lang="en-US" sz="1700" dirty="0" smtClean="0">
                <a:latin typeface="Courier" charset="0"/>
              </a:rPr>
              <a:t>().split()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for 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 in range(0, </a:t>
            </a:r>
            <a:r>
              <a:rPr lang="en-US" sz="1700" dirty="0" err="1" smtClean="0">
                <a:latin typeface="Courier" charset="0"/>
              </a:rPr>
              <a:t>len</a:t>
            </a:r>
            <a:r>
              <a:rPr lang="en-US" sz="1700" dirty="0" smtClean="0">
                <a:latin typeface="Courier" charset="0"/>
              </a:rPr>
              <a:t>(lines), 3):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  </a:t>
            </a:r>
            <a:r>
              <a:rPr lang="en-US" sz="1700" dirty="0" err="1">
                <a:latin typeface="Courier" charset="0"/>
              </a:rPr>
              <a:t>belgium</a:t>
            </a:r>
            <a:r>
              <a:rPr lang="en-US" sz="1700" dirty="0">
                <a:latin typeface="Courier" charset="0"/>
              </a:rPr>
              <a:t> += </a:t>
            </a:r>
            <a:r>
              <a:rPr lang="en-US" sz="1700" dirty="0" smtClean="0">
                <a:latin typeface="Courier" charset="0"/>
              </a:rPr>
              <a:t>float(lines[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])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  </a:t>
            </a:r>
            <a:r>
              <a:rPr lang="en-US" sz="1700" dirty="0" err="1">
                <a:latin typeface="Courier" charset="0"/>
              </a:rPr>
              <a:t>usa</a:t>
            </a:r>
            <a:r>
              <a:rPr lang="en-US" sz="1700" dirty="0">
                <a:latin typeface="Courier" charset="0"/>
              </a:rPr>
              <a:t> += </a:t>
            </a:r>
            <a:r>
              <a:rPr lang="en-US" sz="1700" dirty="0" smtClean="0">
                <a:latin typeface="Courier" charset="0"/>
              </a:rPr>
              <a:t>float(lines[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 + 1])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print("</a:t>
            </a:r>
            <a:r>
              <a:rPr lang="en-US" sz="1700" dirty="0">
                <a:latin typeface="Courier" charset="0"/>
              </a:rPr>
              <a:t>Belgium average</a:t>
            </a:r>
            <a:r>
              <a:rPr lang="en-US" sz="1700" dirty="0" smtClean="0">
                <a:latin typeface="Courier" charset="0"/>
              </a:rPr>
              <a:t>:", (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/ </a:t>
            </a:r>
            <a:r>
              <a:rPr lang="en-US" sz="1700" dirty="0" smtClean="0">
                <a:latin typeface="Courier" charset="0"/>
              </a:rPr>
              <a:t>count), "$/</a:t>
            </a:r>
            <a:r>
              <a:rPr lang="en-US" sz="1700" dirty="0">
                <a:latin typeface="Courier" charset="0"/>
              </a:rPr>
              <a:t>gal</a:t>
            </a:r>
            <a:r>
              <a:rPr lang="en-US" sz="1700" dirty="0" smtClean="0">
                <a:latin typeface="Courier" charset="0"/>
              </a:rPr>
              <a:t>")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print("USA average:", (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/ count), "$/gal")</a:t>
            </a:r>
          </a:p>
          <a:p>
            <a:pPr marL="0" indent="0">
              <a:spcBef>
                <a:spcPct val="0"/>
              </a:spcBef>
              <a:buNone/>
            </a:pPr>
            <a:endParaRPr lang="en-US" sz="1700" dirty="0"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497</Words>
  <Application>Microsoft Office PowerPoint</Application>
  <PresentationFormat>Widescreen</PresentationFormat>
  <Paragraphs>111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Courier</vt:lpstr>
      <vt:lpstr>Courier New</vt:lpstr>
      <vt:lpstr>Tahoma</vt:lpstr>
      <vt:lpstr>Wingdings 2</vt:lpstr>
      <vt:lpstr>ヒラギノ角ゴ Pro W3</vt:lpstr>
      <vt:lpstr>Office Theme</vt:lpstr>
      <vt:lpstr>CSc 110, Autumn 2017</vt:lpstr>
      <vt:lpstr>File Input/output (I/O)</vt:lpstr>
      <vt:lpstr>File paths</vt:lpstr>
      <vt:lpstr>split</vt:lpstr>
      <vt:lpstr>Looping through a file</vt:lpstr>
      <vt:lpstr>File input question</vt:lpstr>
      <vt:lpstr>File input answer</vt:lpstr>
      <vt:lpstr>Gas prices question</vt:lpstr>
      <vt:lpstr>Gas prices solution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18</cp:revision>
  <dcterms:created xsi:type="dcterms:W3CDTF">2016-09-27T15:25:34Z</dcterms:created>
  <dcterms:modified xsi:type="dcterms:W3CDTF">2017-10-06T07:05:54Z</dcterms:modified>
</cp:coreProperties>
</file>