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83" r:id="rId9"/>
    <p:sldId id="277" r:id="rId10"/>
    <p:sldId id="278" r:id="rId11"/>
    <p:sldId id="279" r:id="rId12"/>
    <p:sldId id="280" r:id="rId13"/>
    <p:sldId id="28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58" d="100"/>
          <a:sy n="58" d="100"/>
        </p:scale>
        <p:origin x="4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lison\Documents\110\17au\surveyResults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like about lecture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Sheet1!$B$66</c:f>
              <c:strCache>
                <c:ptCount val="1"/>
                <c:pt idx="0">
                  <c:v>What you like about lecture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Sheet1!$A$66:$A$75</c:f>
              <c:strCache>
                <c:ptCount val="10"/>
                <c:pt idx="1">
                  <c:v>examples</c:v>
                </c:pt>
                <c:pt idx="2">
                  <c:v>everything</c:v>
                </c:pt>
                <c:pt idx="3">
                  <c:v>most things</c:v>
                </c:pt>
                <c:pt idx="4">
                  <c:v>nothing</c:v>
                </c:pt>
                <c:pt idx="5">
                  <c:v>slides</c:v>
                </c:pt>
                <c:pt idx="6">
                  <c:v>explanations</c:v>
                </c:pt>
                <c:pt idx="7">
                  <c:v>ask/answer questions</c:v>
                </c:pt>
                <c:pt idx="8">
                  <c:v>working with others</c:v>
                </c:pt>
                <c:pt idx="9">
                  <c:v>attending</c:v>
                </c:pt>
              </c:strCache>
            </c:strRef>
          </c:cat>
          <c:val>
            <c:numRef>
              <c:f>Sheet1!$B$66:$B$75</c:f>
              <c:numCache>
                <c:formatCode>General</c:formatCode>
                <c:ptCount val="10"/>
                <c:pt idx="0">
                  <c:v>0</c:v>
                </c:pt>
                <c:pt idx="1">
                  <c:v>60</c:v>
                </c:pt>
                <c:pt idx="2">
                  <c:v>34</c:v>
                </c:pt>
                <c:pt idx="3">
                  <c:v>5</c:v>
                </c:pt>
                <c:pt idx="4">
                  <c:v>7</c:v>
                </c:pt>
                <c:pt idx="5">
                  <c:v>18</c:v>
                </c:pt>
                <c:pt idx="6">
                  <c:v>19</c:v>
                </c:pt>
                <c:pt idx="7">
                  <c:v>6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9597712"/>
        <c:axId val="1969589552"/>
      </c:barChart>
      <c:catAx>
        <c:axId val="196959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589552"/>
        <c:crosses val="autoZero"/>
        <c:auto val="1"/>
        <c:lblAlgn val="ctr"/>
        <c:lblOffset val="100"/>
        <c:noMultiLvlLbl val="0"/>
      </c:catAx>
      <c:valAx>
        <c:axId val="196958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959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dislike about lecture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Sheet1!$E$66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Sheet1!$D$67:$D$80</c:f>
              <c:strCache>
                <c:ptCount val="14"/>
                <c:pt idx="0">
                  <c:v>nothing</c:v>
                </c:pt>
                <c:pt idx="1">
                  <c:v>everything</c:v>
                </c:pt>
                <c:pt idx="2">
                  <c:v>hard to read screen</c:v>
                </c:pt>
                <c:pt idx="3">
                  <c:v>too slow</c:v>
                </c:pt>
                <c:pt idx="4">
                  <c:v>8am</c:v>
                </c:pt>
                <c:pt idx="5">
                  <c:v>too fast</c:v>
                </c:pt>
                <c:pt idx="6">
                  <c:v>daily problems</c:v>
                </c:pt>
                <c:pt idx="7">
                  <c:v>examples not relatable to hw</c:v>
                </c:pt>
                <c:pt idx="8">
                  <c:v>paying attention</c:v>
                </c:pt>
                <c:pt idx="9">
                  <c:v>powerpoints too bare bones</c:v>
                </c:pt>
                <c:pt idx="10">
                  <c:v>projects too long / hard</c:v>
                </c:pt>
                <c:pt idx="11">
                  <c:v>examples too long + boring</c:v>
                </c:pt>
                <c:pt idx="12">
                  <c:v>quiz</c:v>
                </c:pt>
                <c:pt idx="13">
                  <c:v>how to take notes?</c:v>
                </c:pt>
              </c:strCache>
            </c:strRef>
          </c:cat>
          <c:val>
            <c:numRef>
              <c:f>Sheet1!$E$67:$E$80</c:f>
              <c:numCache>
                <c:formatCode>General</c:formatCode>
                <c:ptCount val="14"/>
                <c:pt idx="0">
                  <c:v>20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  <c:pt idx="4">
                  <c:v>29</c:v>
                </c:pt>
                <c:pt idx="5">
                  <c:v>22</c:v>
                </c:pt>
                <c:pt idx="6">
                  <c:v>11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11</c:v>
                </c:pt>
                <c:pt idx="11">
                  <c:v>7</c:v>
                </c:pt>
                <c:pt idx="12">
                  <c:v>8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0827328"/>
        <c:axId val="2000828416"/>
      </c:barChart>
      <c:catAx>
        <c:axId val="20008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828416"/>
        <c:crosses val="autoZero"/>
        <c:auto val="1"/>
        <c:lblAlgn val="ctr"/>
        <c:lblOffset val="100"/>
        <c:noMultiLvlLbl val="0"/>
      </c:catAx>
      <c:valAx>
        <c:axId val="200082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82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like about section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Sheet1!$I$66</c:f>
              <c:strCache>
                <c:ptCount val="1"/>
                <c:pt idx="0">
                  <c:v>What you like about section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Sheet1!$H$67:$H$76</c:f>
              <c:strCache>
                <c:ptCount val="10"/>
                <c:pt idx="0">
                  <c:v>practice problems</c:v>
                </c:pt>
                <c:pt idx="1">
                  <c:v>everything</c:v>
                </c:pt>
                <c:pt idx="2">
                  <c:v>nothing</c:v>
                </c:pt>
                <c:pt idx="3">
                  <c:v>asking questions</c:v>
                </c:pt>
                <c:pt idx="4">
                  <c:v>SL</c:v>
                </c:pt>
                <c:pt idx="5">
                  <c:v>group work</c:v>
                </c:pt>
                <c:pt idx="6">
                  <c:v>project tips</c:v>
                </c:pt>
                <c:pt idx="7">
                  <c:v>learning in a small group</c:v>
                </c:pt>
                <c:pt idx="8">
                  <c:v>quiz prep</c:v>
                </c:pt>
                <c:pt idx="9">
                  <c:v>review</c:v>
                </c:pt>
              </c:strCache>
            </c:strRef>
          </c:cat>
          <c:val>
            <c:numRef>
              <c:f>Sheet1!$I$67:$I$76</c:f>
              <c:numCache>
                <c:formatCode>General</c:formatCode>
                <c:ptCount val="10"/>
                <c:pt idx="0">
                  <c:v>64</c:v>
                </c:pt>
                <c:pt idx="1">
                  <c:v>39</c:v>
                </c:pt>
                <c:pt idx="2">
                  <c:v>6</c:v>
                </c:pt>
                <c:pt idx="3">
                  <c:v>24</c:v>
                </c:pt>
                <c:pt idx="4">
                  <c:v>36</c:v>
                </c:pt>
                <c:pt idx="5">
                  <c:v>8</c:v>
                </c:pt>
                <c:pt idx="6">
                  <c:v>6</c:v>
                </c:pt>
                <c:pt idx="7">
                  <c:v>13</c:v>
                </c:pt>
                <c:pt idx="8">
                  <c:v>14</c:v>
                </c:pt>
                <c:pt idx="9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0828960"/>
        <c:axId val="2000822432"/>
      </c:barChart>
      <c:catAx>
        <c:axId val="200082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822432"/>
        <c:crosses val="autoZero"/>
        <c:auto val="1"/>
        <c:lblAlgn val="ctr"/>
        <c:lblOffset val="100"/>
        <c:noMultiLvlLbl val="0"/>
      </c:catAx>
      <c:valAx>
        <c:axId val="200082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082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What you dislike about section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Sheet1!$L$66</c:f>
              <c:strCache>
                <c:ptCount val="1"/>
                <c:pt idx="0">
                  <c:v>What you dislike about section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Sheet1!$K$67:$K$75</c:f>
              <c:strCache>
                <c:ptCount val="9"/>
                <c:pt idx="0">
                  <c:v>nothing</c:v>
                </c:pt>
                <c:pt idx="1">
                  <c:v>boring and slow</c:v>
                </c:pt>
                <c:pt idx="2">
                  <c:v>everything</c:v>
                </c:pt>
                <c:pt idx="3">
                  <c:v>too fast</c:v>
                </c:pt>
                <c:pt idx="4">
                  <c:v>time</c:v>
                </c:pt>
                <c:pt idx="5">
                  <c:v>not enough time</c:v>
                </c:pt>
                <c:pt idx="6">
                  <c:v>more personal help</c:v>
                </c:pt>
                <c:pt idx="7">
                  <c:v>SL</c:v>
                </c:pt>
                <c:pt idx="8">
                  <c:v>bad time management</c:v>
                </c:pt>
              </c:strCache>
            </c:strRef>
          </c:cat>
          <c:val>
            <c:numRef>
              <c:f>Sheet1!$L$67:$L$75</c:f>
              <c:numCache>
                <c:formatCode>General</c:formatCode>
                <c:ptCount val="9"/>
                <c:pt idx="0">
                  <c:v>76</c:v>
                </c:pt>
                <c:pt idx="1">
                  <c:v>11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31</c:v>
                </c:pt>
                <c:pt idx="6">
                  <c:v>3</c:v>
                </c:pt>
                <c:pt idx="7">
                  <c:v>8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0929408"/>
        <c:axId val="1890916352"/>
      </c:barChart>
      <c:catAx>
        <c:axId val="18909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916352"/>
        <c:crosses val="autoZero"/>
        <c:auto val="1"/>
        <c:lblAlgn val="ctr"/>
        <c:lblOffset val="100"/>
        <c:noMultiLvlLbl val="0"/>
      </c:catAx>
      <c:valAx>
        <c:axId val="189091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092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Resources you would like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Sheet1!$O$66</c:f>
              <c:strCache>
                <c:ptCount val="1"/>
                <c:pt idx="0">
                  <c:v>Resources you would like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Sheet1!$N$67:$N$76</c:f>
              <c:strCache>
                <c:ptCount val="10"/>
                <c:pt idx="0">
                  <c:v>youtube videos</c:v>
                </c:pt>
                <c:pt idx="1">
                  <c:v>more one on one help</c:v>
                </c:pt>
                <c:pt idx="2">
                  <c:v>study group</c:v>
                </c:pt>
                <c:pt idx="3">
                  <c:v>more examples</c:v>
                </c:pt>
                <c:pt idx="4">
                  <c:v>extra practice problems</c:v>
                </c:pt>
                <c:pt idx="5">
                  <c:v>list of allowed functions</c:v>
                </c:pt>
                <c:pt idx="6">
                  <c:v>lecture recordings</c:v>
                </c:pt>
                <c:pt idx="7">
                  <c:v>review sessions</c:v>
                </c:pt>
                <c:pt idx="8">
                  <c:v>more office hours</c:v>
                </c:pt>
                <c:pt idx="9">
                  <c:v>more sls at tutoring center</c:v>
                </c:pt>
              </c:strCache>
            </c:strRef>
          </c:cat>
          <c:val>
            <c:numRef>
              <c:f>Sheet1!$O$67:$O$76</c:f>
              <c:numCache>
                <c:formatCode>General</c:formatCode>
                <c:ptCount val="10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2066368"/>
        <c:axId val="1842066912"/>
      </c:barChart>
      <c:catAx>
        <c:axId val="184206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066912"/>
        <c:crosses val="autoZero"/>
        <c:auto val="1"/>
        <c:lblAlgn val="ctr"/>
        <c:lblOffset val="100"/>
        <c:noMultiLvlLbl val="0"/>
      </c:catAx>
      <c:valAx>
        <c:axId val="184206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206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smtClean="0"/>
              <a:t>Autumn 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21: </a:t>
            </a:r>
            <a:r>
              <a:rPr lang="en-US" dirty="0" smtClean="0"/>
              <a:t>Line-Based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2050" name="Picture 2" descr="Image result for programming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916" y="3617214"/>
            <a:ext cx="6822168" cy="295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081573"/>
              </p:ext>
            </p:extLst>
          </p:nvPr>
        </p:nvGraphicFramePr>
        <p:xfrm>
          <a:off x="228599" y="598713"/>
          <a:ext cx="11854543" cy="608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81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431383"/>
              </p:ext>
            </p:extLst>
          </p:nvPr>
        </p:nvGraphicFramePr>
        <p:xfrm>
          <a:off x="108857" y="609599"/>
          <a:ext cx="11919857" cy="6052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08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251301"/>
              </p:ext>
            </p:extLst>
          </p:nvPr>
        </p:nvGraphicFramePr>
        <p:xfrm>
          <a:off x="108857" y="587829"/>
          <a:ext cx="1194162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79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495855"/>
              </p:ext>
            </p:extLst>
          </p:nvPr>
        </p:nvGraphicFramePr>
        <p:xfrm>
          <a:off x="141514" y="587829"/>
          <a:ext cx="11876315" cy="5987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86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419600" cy="1325563"/>
          </a:xfrm>
        </p:spPr>
        <p:txBody>
          <a:bodyPr/>
          <a:lstStyle/>
          <a:p>
            <a:r>
              <a:rPr lang="en-US" dirty="0" smtClean="0"/>
              <a:t>Least favorite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10743" cy="4351338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andwritten </a:t>
            </a:r>
            <a:r>
              <a:rPr lang="en-US" dirty="0"/>
              <a:t>exams</a:t>
            </a:r>
          </a:p>
          <a:p>
            <a:r>
              <a:rPr lang="en-US" dirty="0" smtClean="0"/>
              <a:t>Quizzes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of deadlines</a:t>
            </a:r>
          </a:p>
          <a:p>
            <a:r>
              <a:rPr lang="en-US" dirty="0" smtClean="0"/>
              <a:t>Daily </a:t>
            </a:r>
            <a:r>
              <a:rPr lang="en-US" dirty="0"/>
              <a:t>problems</a:t>
            </a:r>
          </a:p>
          <a:p>
            <a:r>
              <a:rPr lang="en-US" dirty="0" smtClean="0"/>
              <a:t>Collaboration</a:t>
            </a:r>
            <a:endParaRPr lang="en-US" dirty="0"/>
          </a:p>
          <a:p>
            <a:r>
              <a:rPr lang="en-US" dirty="0" smtClean="0"/>
              <a:t>Projects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607630" y="365125"/>
            <a:ext cx="53013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</a:t>
            </a:r>
            <a:r>
              <a:rPr lang="en-US" dirty="0" smtClean="0"/>
              <a:t>avorite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07630" y="1825625"/>
            <a:ext cx="48550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 solving</a:t>
            </a:r>
          </a:p>
          <a:p>
            <a:r>
              <a:rPr lang="en-US" dirty="0"/>
              <a:t>Joy of getting a problem right</a:t>
            </a:r>
          </a:p>
          <a:p>
            <a:r>
              <a:rPr lang="en-US" dirty="0"/>
              <a:t>Programming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Cartoons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3799114" y="5002964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"The </a:t>
            </a:r>
            <a:r>
              <a:rPr lang="en-US" sz="2400" dirty="0"/>
              <a:t>projects are probably one of the most satisfying pieces of schoolwork I've ever done. I just feel a real sense of accomplishment when I complete one</a:t>
            </a:r>
            <a:r>
              <a:rPr lang="en-US" sz="2400" dirty="0" smtClean="0"/>
              <a:t>."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44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0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2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</p:txBody>
      </p:sp>
    </p:spTree>
    <p:extLst>
      <p:ext uri="{BB962C8B-B14F-4D97-AF65-F5344CB8AC3E}">
        <p14:creationId xmlns:p14="http://schemas.microsoft.com/office/powerpoint/2010/main" val="168963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2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>
                <a:latin typeface="Courier New" panose="02070309020205020404" pitchFamily="49" charset="0"/>
              </a:rPr>
              <a:t>get_word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while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display(line)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</a:t>
            </a:r>
            <a:r>
              <a:rPr lang="en-US" sz="1300" dirty="0" err="1">
                <a:latin typeface="Courier New" panose="02070309020205020404" pitchFamily="49" charset="0"/>
              </a:rPr>
              <a:t>str</a:t>
            </a:r>
            <a:r>
              <a:rPr lang="en-US" sz="1300" dirty="0">
                <a:latin typeface="Courier New" panose="02070309020205020404" pitchFamily="49" charset="0"/>
              </a:rPr>
              <a:t>(matches) 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= </a:t>
            </a:r>
            <a:r>
              <a:rPr lang="en-US" sz="1300" dirty="0" err="1">
                <a:latin typeface="Courier New" panose="02070309020205020404" pitchFamily="49" charset="0"/>
              </a:rPr>
              <a:t>search_word.lower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0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Survey Results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981872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0929"/>
              </p:ext>
            </p:extLst>
          </p:nvPr>
        </p:nvGraphicFramePr>
        <p:xfrm>
          <a:off x="674914" y="816427"/>
          <a:ext cx="10853057" cy="5900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78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655</Words>
  <Application>Microsoft Office PowerPoint</Application>
  <PresentationFormat>Widescreen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Autumn 2017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  <vt:lpstr>Survey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Least favorite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17</cp:revision>
  <dcterms:created xsi:type="dcterms:W3CDTF">2016-09-27T15:25:34Z</dcterms:created>
  <dcterms:modified xsi:type="dcterms:W3CDTF">2017-10-11T05:30:15Z</dcterms:modified>
</cp:coreProperties>
</file>