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88" r:id="rId3"/>
    <p:sldId id="289" r:id="rId4"/>
    <p:sldId id="290" r:id="rId5"/>
    <p:sldId id="291" r:id="rId6"/>
    <p:sldId id="292" r:id="rId7"/>
    <p:sldId id="293" r:id="rId8"/>
    <p:sldId id="264" r:id="rId9"/>
    <p:sldId id="282" r:id="rId10"/>
    <p:sldId id="283" r:id="rId11"/>
    <p:sldId id="267" r:id="rId12"/>
    <p:sldId id="268" r:id="rId13"/>
    <p:sldId id="270" r:id="rId14"/>
    <p:sldId id="271" r:id="rId15"/>
    <p:sldId id="272" r:id="rId16"/>
    <p:sldId id="287" r:id="rId17"/>
    <p:sldId id="28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lison\Documents\110\17au\surveyResults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lison\Documents\110\17au\surveyResults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lison\Documents\110\17au\surveyResults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lison\Documents\110\17au\surveyResults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lison\Documents\110\17au\surveyResults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What you like about lecture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Sheet1!$B$66</c:f>
              <c:strCache>
                <c:ptCount val="1"/>
                <c:pt idx="0">
                  <c:v>What you like about lecture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Sheet1!$A$66:$A$75</c:f>
              <c:strCache>
                <c:ptCount val="10"/>
                <c:pt idx="1">
                  <c:v>examples</c:v>
                </c:pt>
                <c:pt idx="2">
                  <c:v>everything</c:v>
                </c:pt>
                <c:pt idx="3">
                  <c:v>most things</c:v>
                </c:pt>
                <c:pt idx="4">
                  <c:v>nothing</c:v>
                </c:pt>
                <c:pt idx="5">
                  <c:v>slides</c:v>
                </c:pt>
                <c:pt idx="6">
                  <c:v>explanations</c:v>
                </c:pt>
                <c:pt idx="7">
                  <c:v>ask/answer questions</c:v>
                </c:pt>
                <c:pt idx="8">
                  <c:v>working with others</c:v>
                </c:pt>
                <c:pt idx="9">
                  <c:v>attending</c:v>
                </c:pt>
              </c:strCache>
            </c:strRef>
          </c:cat>
          <c:val>
            <c:numRef>
              <c:f>Sheet1!$B$66:$B$75</c:f>
              <c:numCache>
                <c:formatCode>General</c:formatCode>
                <c:ptCount val="10"/>
                <c:pt idx="0">
                  <c:v>0</c:v>
                </c:pt>
                <c:pt idx="1">
                  <c:v>60</c:v>
                </c:pt>
                <c:pt idx="2">
                  <c:v>34</c:v>
                </c:pt>
                <c:pt idx="3">
                  <c:v>5</c:v>
                </c:pt>
                <c:pt idx="4">
                  <c:v>7</c:v>
                </c:pt>
                <c:pt idx="5">
                  <c:v>18</c:v>
                </c:pt>
                <c:pt idx="6">
                  <c:v>19</c:v>
                </c:pt>
                <c:pt idx="7">
                  <c:v>6</c:v>
                </c:pt>
                <c:pt idx="8">
                  <c:v>3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278928"/>
        <c:axId val="423280016"/>
      </c:barChart>
      <c:catAx>
        <c:axId val="42327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280016"/>
        <c:crosses val="autoZero"/>
        <c:auto val="1"/>
        <c:lblAlgn val="ctr"/>
        <c:lblOffset val="100"/>
        <c:noMultiLvlLbl val="0"/>
      </c:catAx>
      <c:valAx>
        <c:axId val="42328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27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What you dislike about lecture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Sheet1!$E$66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Sheet1!$D$67:$D$80</c:f>
              <c:strCache>
                <c:ptCount val="14"/>
                <c:pt idx="0">
                  <c:v>nothing</c:v>
                </c:pt>
                <c:pt idx="1">
                  <c:v>everything</c:v>
                </c:pt>
                <c:pt idx="2">
                  <c:v>hard to read screen</c:v>
                </c:pt>
                <c:pt idx="3">
                  <c:v>too slow</c:v>
                </c:pt>
                <c:pt idx="4">
                  <c:v>8am</c:v>
                </c:pt>
                <c:pt idx="5">
                  <c:v>too fast</c:v>
                </c:pt>
                <c:pt idx="6">
                  <c:v>daily problems</c:v>
                </c:pt>
                <c:pt idx="7">
                  <c:v>examples not relatable to hw</c:v>
                </c:pt>
                <c:pt idx="8">
                  <c:v>paying attention</c:v>
                </c:pt>
                <c:pt idx="9">
                  <c:v>powerpoints too bare bones</c:v>
                </c:pt>
                <c:pt idx="10">
                  <c:v>projects too long / hard</c:v>
                </c:pt>
                <c:pt idx="11">
                  <c:v>examples too long + boring</c:v>
                </c:pt>
                <c:pt idx="12">
                  <c:v>quiz</c:v>
                </c:pt>
                <c:pt idx="13">
                  <c:v>how to take notes?</c:v>
                </c:pt>
              </c:strCache>
            </c:strRef>
          </c:cat>
          <c:val>
            <c:numRef>
              <c:f>Sheet1!$E$67:$E$80</c:f>
              <c:numCache>
                <c:formatCode>General</c:formatCode>
                <c:ptCount val="14"/>
                <c:pt idx="0">
                  <c:v>20</c:v>
                </c:pt>
                <c:pt idx="1">
                  <c:v>6</c:v>
                </c:pt>
                <c:pt idx="2">
                  <c:v>3</c:v>
                </c:pt>
                <c:pt idx="3">
                  <c:v>9</c:v>
                </c:pt>
                <c:pt idx="4">
                  <c:v>29</c:v>
                </c:pt>
                <c:pt idx="5">
                  <c:v>22</c:v>
                </c:pt>
                <c:pt idx="6">
                  <c:v>11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11</c:v>
                </c:pt>
                <c:pt idx="11">
                  <c:v>7</c:v>
                </c:pt>
                <c:pt idx="12">
                  <c:v>8</c:v>
                </c:pt>
                <c:pt idx="1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287632"/>
        <c:axId val="420673808"/>
      </c:barChart>
      <c:catAx>
        <c:axId val="42328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673808"/>
        <c:crosses val="autoZero"/>
        <c:auto val="1"/>
        <c:lblAlgn val="ctr"/>
        <c:lblOffset val="100"/>
        <c:noMultiLvlLbl val="0"/>
      </c:catAx>
      <c:valAx>
        <c:axId val="42067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287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What you like about section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Sheet1!$I$66</c:f>
              <c:strCache>
                <c:ptCount val="1"/>
                <c:pt idx="0">
                  <c:v>What you like about section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Sheet1!$H$67:$H$76</c:f>
              <c:strCache>
                <c:ptCount val="10"/>
                <c:pt idx="0">
                  <c:v>practice problems</c:v>
                </c:pt>
                <c:pt idx="1">
                  <c:v>everything</c:v>
                </c:pt>
                <c:pt idx="2">
                  <c:v>nothing</c:v>
                </c:pt>
                <c:pt idx="3">
                  <c:v>asking questions</c:v>
                </c:pt>
                <c:pt idx="4">
                  <c:v>SL</c:v>
                </c:pt>
                <c:pt idx="5">
                  <c:v>group work</c:v>
                </c:pt>
                <c:pt idx="6">
                  <c:v>project tips</c:v>
                </c:pt>
                <c:pt idx="7">
                  <c:v>learning in a small group</c:v>
                </c:pt>
                <c:pt idx="8">
                  <c:v>quiz prep</c:v>
                </c:pt>
                <c:pt idx="9">
                  <c:v>review</c:v>
                </c:pt>
              </c:strCache>
            </c:strRef>
          </c:cat>
          <c:val>
            <c:numRef>
              <c:f>Sheet1!$I$67:$I$76</c:f>
              <c:numCache>
                <c:formatCode>General</c:formatCode>
                <c:ptCount val="10"/>
                <c:pt idx="0">
                  <c:v>64</c:v>
                </c:pt>
                <c:pt idx="1">
                  <c:v>39</c:v>
                </c:pt>
                <c:pt idx="2">
                  <c:v>6</c:v>
                </c:pt>
                <c:pt idx="3">
                  <c:v>24</c:v>
                </c:pt>
                <c:pt idx="4">
                  <c:v>36</c:v>
                </c:pt>
                <c:pt idx="5">
                  <c:v>8</c:v>
                </c:pt>
                <c:pt idx="6">
                  <c:v>6</c:v>
                </c:pt>
                <c:pt idx="7">
                  <c:v>13</c:v>
                </c:pt>
                <c:pt idx="8">
                  <c:v>14</c:v>
                </c:pt>
                <c:pt idx="9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0664016"/>
        <c:axId val="420674896"/>
      </c:barChart>
      <c:catAx>
        <c:axId val="42066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674896"/>
        <c:crosses val="autoZero"/>
        <c:auto val="1"/>
        <c:lblAlgn val="ctr"/>
        <c:lblOffset val="100"/>
        <c:noMultiLvlLbl val="0"/>
      </c:catAx>
      <c:valAx>
        <c:axId val="42067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66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What you dislike about section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Sheet1!$L$66</c:f>
              <c:strCache>
                <c:ptCount val="1"/>
                <c:pt idx="0">
                  <c:v>What you dislike about section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Sheet1!$K$67:$K$75</c:f>
              <c:strCache>
                <c:ptCount val="9"/>
                <c:pt idx="0">
                  <c:v>nothing</c:v>
                </c:pt>
                <c:pt idx="1">
                  <c:v>boring and slow</c:v>
                </c:pt>
                <c:pt idx="2">
                  <c:v>everything</c:v>
                </c:pt>
                <c:pt idx="3">
                  <c:v>too fast</c:v>
                </c:pt>
                <c:pt idx="4">
                  <c:v>time</c:v>
                </c:pt>
                <c:pt idx="5">
                  <c:v>not enough time</c:v>
                </c:pt>
                <c:pt idx="6">
                  <c:v>more personal help</c:v>
                </c:pt>
                <c:pt idx="7">
                  <c:v>SL</c:v>
                </c:pt>
                <c:pt idx="8">
                  <c:v>bad time management</c:v>
                </c:pt>
              </c:strCache>
            </c:strRef>
          </c:cat>
          <c:val>
            <c:numRef>
              <c:f>Sheet1!$L$67:$L$75</c:f>
              <c:numCache>
                <c:formatCode>General</c:formatCode>
                <c:ptCount val="9"/>
                <c:pt idx="0">
                  <c:v>76</c:v>
                </c:pt>
                <c:pt idx="1">
                  <c:v>11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31</c:v>
                </c:pt>
                <c:pt idx="6">
                  <c:v>3</c:v>
                </c:pt>
                <c:pt idx="7">
                  <c:v>8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0661840"/>
        <c:axId val="420670000"/>
      </c:barChart>
      <c:catAx>
        <c:axId val="42066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670000"/>
        <c:crosses val="autoZero"/>
        <c:auto val="1"/>
        <c:lblAlgn val="ctr"/>
        <c:lblOffset val="100"/>
        <c:noMultiLvlLbl val="0"/>
      </c:catAx>
      <c:valAx>
        <c:axId val="42067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66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Resources you would like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Sheet1!$O$66</c:f>
              <c:strCache>
                <c:ptCount val="1"/>
                <c:pt idx="0">
                  <c:v>Resources you would like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Sheet1!$N$67:$N$76</c:f>
              <c:strCache>
                <c:ptCount val="10"/>
                <c:pt idx="0">
                  <c:v>youtube videos</c:v>
                </c:pt>
                <c:pt idx="1">
                  <c:v>more one on one help</c:v>
                </c:pt>
                <c:pt idx="2">
                  <c:v>study group</c:v>
                </c:pt>
                <c:pt idx="3">
                  <c:v>more examples</c:v>
                </c:pt>
                <c:pt idx="4">
                  <c:v>extra practice problems</c:v>
                </c:pt>
                <c:pt idx="5">
                  <c:v>list of allowed functions</c:v>
                </c:pt>
                <c:pt idx="6">
                  <c:v>lecture recordings</c:v>
                </c:pt>
                <c:pt idx="7">
                  <c:v>review sessions</c:v>
                </c:pt>
                <c:pt idx="8">
                  <c:v>more office hours</c:v>
                </c:pt>
                <c:pt idx="9">
                  <c:v>more sls at tutoring center</c:v>
                </c:pt>
              </c:strCache>
            </c:strRef>
          </c:cat>
          <c:val>
            <c:numRef>
              <c:f>Sheet1!$O$67:$O$76</c:f>
              <c:numCache>
                <c:formatCode>General</c:formatCode>
                <c:ptCount val="10"/>
                <c:pt idx="0">
                  <c:v>5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0663472"/>
        <c:axId val="420668368"/>
      </c:barChart>
      <c:catAx>
        <c:axId val="42066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668368"/>
        <c:crosses val="autoZero"/>
        <c:auto val="1"/>
        <c:lblAlgn val="ctr"/>
        <c:lblOffset val="100"/>
        <c:noMultiLvlLbl val="0"/>
      </c:catAx>
      <c:valAx>
        <c:axId val="420668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66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60606-8FAC-4A99-B938-3BD10DA689F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0813F-2DC0-4579-AE83-106C293F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75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8DD5B-744B-43B3-B887-F52642BDB50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7523F-3939-4BD7-A75E-FFCDCC553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31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8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1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4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0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0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0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1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7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63F02-01DD-48B0-8EDA-CC4350E9581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8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7839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</a:t>
            </a:r>
            <a:r>
              <a:rPr lang="en-US" dirty="0" smtClean="0"/>
              <a:t>2017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120202"/>
            <a:ext cx="9144000" cy="16557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22</a:t>
            </a:r>
            <a:r>
              <a:rPr lang="en-US" dirty="0" smtClean="0"/>
              <a:t>: </a:t>
            </a:r>
            <a:r>
              <a:rPr lang="en-US" dirty="0" smtClean="0"/>
              <a:t>lists</a:t>
            </a:r>
          </a:p>
          <a:p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26" name="Picture 2" descr="Image result for cartoon about program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328" y="3254277"/>
            <a:ext cx="3107344" cy="303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2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</a:t>
            </a:r>
            <a:r>
              <a:rPr lang="en-US" dirty="0" smtClean="0"/>
              <a:t>initialization</a:t>
            </a:r>
            <a:endParaRPr lang="en-US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20262" y="2046742"/>
            <a:ext cx="3814186" cy="1592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indent="-285750">
              <a:buNone/>
              <a:tabLst>
                <a:tab pos="2003425" algn="l"/>
                <a:tab pos="4689475" algn="l"/>
              </a:tabLst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[</a:t>
            </a:r>
            <a:r>
              <a:rPr lang="en-US" b="1" dirty="0" smtClean="0">
                <a:cs typeface="Courier New" panose="02070309020205020404" pitchFamily="49" charset="0"/>
              </a:rPr>
              <a:t>value</a:t>
            </a:r>
            <a:r>
              <a:rPr lang="en-US" dirty="0" smtClean="0">
                <a:latin typeface="Courier New" panose="02070309020205020404" pitchFamily="49" charset="0"/>
              </a:rPr>
              <a:t>]*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b="1" dirty="0" smtClean="0">
                <a:cs typeface="Courier New" panose="02070309020205020404" pitchFamily="49" charset="0"/>
              </a:rPr>
              <a:t>size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Font typeface="Arial" panose="020B0604020202020204" pitchFamily="34" charset="0"/>
              <a:buNone/>
              <a:tabLst>
                <a:tab pos="2003425" algn="l"/>
                <a:tab pos="4689475" algn="l"/>
              </a:tabLst>
            </a:pPr>
            <a:endParaRPr lang="en-US" sz="800" dirty="0" smtClean="0"/>
          </a:p>
          <a:p>
            <a:pPr marL="742950" lvl="1" indent="-285750">
              <a:tabLst>
                <a:tab pos="2003425" algn="l"/>
                <a:tab pos="4689475" algn="l"/>
              </a:tabLst>
            </a:pPr>
            <a:r>
              <a:rPr lang="en-US" dirty="0" smtClean="0"/>
              <a:t>Example:</a:t>
            </a:r>
          </a:p>
          <a:p>
            <a:pPr marL="742950" lvl="1" indent="-285750">
              <a:buFont typeface="Arial" panose="020B0604020202020204" pitchFamily="34" charset="0"/>
              <a:buNone/>
              <a:tabLst>
                <a:tab pos="2003425" algn="l"/>
                <a:tab pos="4689475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 = [0]*3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628804" y="3551560"/>
            <a:ext cx="31350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Creates </a:t>
            </a:r>
            <a:r>
              <a:rPr lang="en-US" sz="2200" dirty="0" smtClean="0"/>
              <a:t>the following lis</a:t>
            </a:r>
            <a:r>
              <a:rPr lang="en-US" sz="2200" dirty="0" smtClean="0"/>
              <a:t>t</a:t>
            </a:r>
            <a:endParaRPr lang="en-US" sz="2200" dirty="0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6514"/>
              </p:ext>
            </p:extLst>
          </p:nvPr>
        </p:nvGraphicFramePr>
        <p:xfrm>
          <a:off x="1744362" y="4067350"/>
          <a:ext cx="1082993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20828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895714"/>
              </p:ext>
            </p:extLst>
          </p:nvPr>
        </p:nvGraphicFramePr>
        <p:xfrm>
          <a:off x="2597912" y="4578233"/>
          <a:ext cx="2704122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1374"/>
                <a:gridCol w="901374"/>
                <a:gridCol w="901374"/>
              </a:tblGrid>
              <a:tr h="51628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393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Accessing elements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838200" y="1403594"/>
            <a:ext cx="10515600" cy="4351338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[</a:t>
            </a:r>
            <a:r>
              <a:rPr lang="en-US" b="1" dirty="0" smtClean="0"/>
              <a:t>index</a:t>
            </a:r>
            <a:r>
              <a:rPr lang="en-US" dirty="0" smtClean="0">
                <a:latin typeface="Courier New" panose="02070309020205020404" pitchFamily="49" charset="0"/>
              </a:rPr>
              <a:t>]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access</a:t>
            </a:r>
            <a:endParaRPr lang="en-US" b="1" dirty="0" smtClean="0">
              <a:solidFill>
                <a:srgbClr val="008080"/>
              </a:solidFill>
            </a:endParaRPr>
          </a:p>
          <a:p>
            <a:pPr>
              <a:buNone/>
              <a:tabLst>
                <a:tab pos="4572000" algn="l"/>
              </a:tabLst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[</a:t>
            </a:r>
            <a:r>
              <a:rPr lang="en-US" b="1" dirty="0" smtClean="0"/>
              <a:t>index</a:t>
            </a:r>
            <a:r>
              <a:rPr lang="en-US" dirty="0" smtClean="0">
                <a:latin typeface="Courier New" panose="02070309020205020404" pitchFamily="49" charset="0"/>
              </a:rPr>
              <a:t>] 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modify</a:t>
            </a:r>
          </a:p>
          <a:p>
            <a:pPr>
              <a:buNone/>
              <a:tabLst>
                <a:tab pos="4572000" algn="l"/>
              </a:tabLst>
            </a:pPr>
            <a:endParaRPr lang="en-US" sz="1400" dirty="0">
              <a:latin typeface="Courier New" panose="02070309020205020404" pitchFamily="49" charset="0"/>
            </a:endParaRP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Example: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numbers = [0] * 2</a:t>
            </a: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b="1" dirty="0" smtClean="0">
                <a:latin typeface="Courier New" panose="02070309020205020404" pitchFamily="49" charset="0"/>
              </a:rPr>
              <a:t> numbers[0] = 27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numbers[1] = -6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numbers[0]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if (</a:t>
            </a:r>
            <a:r>
              <a:rPr lang="en-US" b="1" dirty="0" smtClean="0">
                <a:latin typeface="Courier New" panose="02070309020205020404" pitchFamily="49" charset="0"/>
              </a:rPr>
              <a:t>numbers[1]</a:t>
            </a:r>
            <a:r>
              <a:rPr lang="en-US" dirty="0" smtClean="0">
                <a:latin typeface="Courier New" panose="02070309020205020404" pitchFamily="49" charset="0"/>
              </a:rPr>
              <a:t> &lt; 0):</a:t>
            </a: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    print("Element 1 is negative.")</a:t>
            </a:r>
          </a:p>
        </p:txBody>
      </p:sp>
      <p:graphicFrame>
        <p:nvGraphicFramePr>
          <p:cNvPr id="182784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222989"/>
              </p:ext>
            </p:extLst>
          </p:nvPr>
        </p:nvGraphicFramePr>
        <p:xfrm>
          <a:off x="2296921" y="5334716"/>
          <a:ext cx="1982788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7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list elements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 = [0] * 8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numbers[0] = 3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numbers[1] = 99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numbers[2] = </a:t>
            </a:r>
            <a:r>
              <a:rPr lang="en-US" dirty="0">
                <a:latin typeface="Courier New" panose="02070309020205020404" pitchFamily="49" charset="0"/>
              </a:rPr>
              <a:t>6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x = numbers[0]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numbers[x] = 42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numbers[numbers[2]] = 11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use numbers[2] as index</a:t>
            </a:r>
            <a:endParaRPr lang="en-US" b="1" dirty="0" smtClean="0">
              <a:solidFill>
                <a:srgbClr val="008080"/>
              </a:solidFill>
            </a:endParaRPr>
          </a:p>
        </p:txBody>
      </p:sp>
      <p:graphicFrame>
        <p:nvGraphicFramePr>
          <p:cNvPr id="183197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61768"/>
              </p:ext>
            </p:extLst>
          </p:nvPr>
        </p:nvGraphicFramePr>
        <p:xfrm>
          <a:off x="5653873" y="3063910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1988" name="Group 52"/>
          <p:cNvGraphicFramePr>
            <a:graphicFrameLocks noGrp="1"/>
          </p:cNvGraphicFramePr>
          <p:nvPr/>
        </p:nvGraphicFramePr>
        <p:xfrm>
          <a:off x="1676400" y="5410200"/>
          <a:ext cx="1447800" cy="52070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numbers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2032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237482"/>
              </p:ext>
            </p:extLst>
          </p:nvPr>
        </p:nvGraphicFramePr>
        <p:xfrm>
          <a:off x="5653872" y="3053861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5544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91901"/>
              </p:ext>
            </p:extLst>
          </p:nvPr>
        </p:nvGraphicFramePr>
        <p:xfrm>
          <a:off x="3090985" y="5256143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167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Out-of-bounds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199" y="1825625"/>
            <a:ext cx="11199725" cy="4351338"/>
          </a:xfrm>
        </p:spPr>
        <p:txBody>
          <a:bodyPr/>
          <a:lstStyle/>
          <a:p>
            <a:pPr eaLnBrk="1" hangingPunct="1"/>
            <a:r>
              <a:rPr lang="en-US" dirty="0" smtClean="0"/>
              <a:t>Legal indexes to use []: between </a:t>
            </a:r>
            <a:r>
              <a:rPr lang="en-US" b="1" dirty="0" smtClean="0"/>
              <a:t>– list's length</a:t>
            </a:r>
            <a:r>
              <a:rPr lang="en-US" dirty="0" smtClean="0"/>
              <a:t> and the </a:t>
            </a:r>
            <a:r>
              <a:rPr lang="en-US" b="1" dirty="0" smtClean="0"/>
              <a:t>list's length - 1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Reading or writing any index outside this range with [] will cause an </a:t>
            </a:r>
            <a:r>
              <a:rPr lang="en-US" dirty="0" err="1" smtClean="0">
                <a:latin typeface="Courier New" panose="02070309020205020404" pitchFamily="49" charset="0"/>
              </a:rPr>
              <a:t>IndexError</a:t>
            </a:r>
            <a:r>
              <a:rPr lang="en-US" dirty="0" smtClean="0">
                <a:latin typeface="Courier New" panose="02070309020205020404" pitchFamily="49" charset="0"/>
              </a:rPr>
              <a:t>: list assignment index out of range</a:t>
            </a:r>
            <a:endParaRPr lang="en-US" sz="800" dirty="0"/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data = [0] *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print(data[0])       # okay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print(data[9])       # okay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	print(data[-20])     # error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	print(data[10])      # error</a:t>
            </a:r>
          </a:p>
        </p:txBody>
      </p:sp>
      <p:graphicFrame>
        <p:nvGraphicFramePr>
          <p:cNvPr id="18298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55614"/>
              </p:ext>
            </p:extLst>
          </p:nvPr>
        </p:nvGraphicFramePr>
        <p:xfrm>
          <a:off x="2600884" y="5399314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449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and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It is common to use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 to access list elements.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8):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+ " ", end='')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output: 0 4 11 0 44 0 0 2 </a:t>
            </a: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Sometimes we assign each element a value in a loop.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8):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2 *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3505200" y="5130800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259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5014119" y="2548463"/>
            <a:ext cx="2163762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 smtClean="0"/>
          </a:p>
        </p:txBody>
      </p:sp>
      <p:sp>
        <p:nvSpPr>
          <p:cNvPr id="183603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Use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r>
              <a:rPr lang="en-US" dirty="0" smtClean="0"/>
              <a:t> to find the number of elements in a list.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(numbers)):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+ " ", end='')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output: 0 2 4 6 8 10 12 14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What expressions refer to:</a:t>
            </a:r>
          </a:p>
          <a:p>
            <a:pPr lvl="1" eaLnBrk="1" hangingPunct="1"/>
            <a:r>
              <a:rPr lang="en-US" dirty="0" smtClean="0"/>
              <a:t>The last element of any list?  </a:t>
            </a:r>
          </a:p>
          <a:p>
            <a:pPr lvl="1" eaLnBrk="1" hangingPunct="1"/>
            <a:r>
              <a:rPr lang="en-US" dirty="0" smtClean="0"/>
              <a:t>The middle element?</a:t>
            </a:r>
          </a:p>
        </p:txBody>
      </p:sp>
    </p:spTree>
    <p:extLst>
      <p:ext uri="{BB962C8B-B14F-4D97-AF65-F5344CB8AC3E}">
        <p14:creationId xmlns:p14="http://schemas.microsoft.com/office/powerpoint/2010/main" val="3467720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and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You can also loop directly over lists, just as with strings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list = [1, 3, 6, 23, 43, 12]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number in list: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+ " ", end='')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output: 1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6 23 43 12 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3547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functions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726094"/>
              </p:ext>
            </p:extLst>
          </p:nvPr>
        </p:nvGraphicFramePr>
        <p:xfrm>
          <a:off x="838200" y="1352711"/>
          <a:ext cx="10661301" cy="525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097"/>
                <a:gridCol w="87362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Function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Description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an item to the end of the list. Equivalent to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[x]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.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extend(L)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 the list by appending all the items in the given list. Equivalent to 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L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Inserts an item at a given position.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the index of the element before which to insert, so 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a.insert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 x)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inserts at the front of the list.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first item from the list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no such item.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item at the given position in the list, and returns it.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a.pop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removes and returns the last item in the list.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all items from the list. 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index in the list of the first item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 if there is no such item.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number of times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appears in the list.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the items of the list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reverse()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Reverses the elements of the list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copy()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a copy of the list.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228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"list mystery" problem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traversal</a:t>
            </a:r>
            <a:r>
              <a:rPr lang="en-US" dirty="0" smtClean="0"/>
              <a:t>: An examination of each element of an list.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 smtClean="0"/>
              <a:t>What element values are stored in the following list?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a = [1, 7, 5, 6, 4, 14, 11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(a) – 1):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if (a[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&gt;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* 2</a:t>
            </a:r>
          </a:p>
        </p:txBody>
      </p:sp>
      <p:graphicFrame>
        <p:nvGraphicFramePr>
          <p:cNvPr id="9779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561379"/>
              </p:ext>
            </p:extLst>
          </p:nvPr>
        </p:nvGraphicFramePr>
        <p:xfrm>
          <a:off x="3613203" y="5302459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796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06543"/>
              </p:ext>
            </p:extLst>
          </p:nvPr>
        </p:nvGraphicFramePr>
        <p:xfrm>
          <a:off x="3623251" y="530246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481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7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674914" y="816427"/>
          <a:ext cx="10853057" cy="5900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574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228599" y="598713"/>
          <a:ext cx="11854543" cy="6085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876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08857" y="609599"/>
          <a:ext cx="11919857" cy="6052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02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108857" y="587829"/>
          <a:ext cx="1194162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89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41514" y="587829"/>
          <a:ext cx="11876315" cy="5987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819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419600" cy="1325563"/>
          </a:xfrm>
        </p:spPr>
        <p:txBody>
          <a:bodyPr/>
          <a:lstStyle/>
          <a:p>
            <a:r>
              <a:rPr lang="en-US" dirty="0" smtClean="0"/>
              <a:t>Least favorite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10743" cy="4351338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andwritten </a:t>
            </a:r>
            <a:r>
              <a:rPr lang="en-US" dirty="0"/>
              <a:t>exams</a:t>
            </a:r>
          </a:p>
          <a:p>
            <a:r>
              <a:rPr lang="en-US" dirty="0" smtClean="0"/>
              <a:t>Quizzes</a:t>
            </a:r>
            <a:endParaRPr lang="en-US" dirty="0"/>
          </a:p>
          <a:p>
            <a:r>
              <a:rPr lang="en-US" dirty="0" smtClean="0"/>
              <a:t>Time </a:t>
            </a:r>
            <a:r>
              <a:rPr lang="en-US" dirty="0"/>
              <a:t>of deadlines</a:t>
            </a:r>
          </a:p>
          <a:p>
            <a:r>
              <a:rPr lang="en-US" dirty="0" smtClean="0"/>
              <a:t>Daily </a:t>
            </a:r>
            <a:r>
              <a:rPr lang="en-US" dirty="0"/>
              <a:t>problems</a:t>
            </a:r>
          </a:p>
          <a:p>
            <a:r>
              <a:rPr lang="en-US" dirty="0" smtClean="0"/>
              <a:t>No collaboration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07630" y="365125"/>
            <a:ext cx="53013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</a:t>
            </a:r>
            <a:r>
              <a:rPr lang="en-US" dirty="0" smtClean="0"/>
              <a:t>avorite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07630" y="1825625"/>
            <a:ext cx="48550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Problem solving</a:t>
            </a:r>
          </a:p>
          <a:p>
            <a:r>
              <a:rPr lang="en-US" dirty="0"/>
              <a:t>Joy of getting a problem right</a:t>
            </a:r>
          </a:p>
          <a:p>
            <a:r>
              <a:rPr lang="en-US" dirty="0"/>
              <a:t>Programming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Projects</a:t>
            </a:r>
            <a:endParaRPr lang="en-US" dirty="0"/>
          </a:p>
          <a:p>
            <a:r>
              <a:rPr lang="en-US" dirty="0"/>
              <a:t>Cartoons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3799114" y="5002964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"The </a:t>
            </a:r>
            <a:r>
              <a:rPr lang="en-US" sz="2400" dirty="0"/>
              <a:t>projects are probably one of the most satisfying pieces of schoolwork I've ever done. I just feel a real sense of accomplishment when I complete one</a:t>
            </a:r>
            <a:r>
              <a:rPr lang="en-US" sz="2400" dirty="0" smtClean="0"/>
              <a:t>."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0736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list</a:t>
            </a:r>
            <a:r>
              <a:rPr lang="en-US" dirty="0" smtClean="0"/>
              <a:t>: object that stores many values.</a:t>
            </a:r>
          </a:p>
          <a:p>
            <a:pPr lvl="1" eaLnBrk="1" hangingPunct="1"/>
            <a:r>
              <a:rPr lang="en-US" b="1" dirty="0" smtClean="0"/>
              <a:t>element</a:t>
            </a:r>
            <a:r>
              <a:rPr lang="en-US" dirty="0" smtClean="0"/>
              <a:t>: One value in a list.</a:t>
            </a:r>
          </a:p>
          <a:p>
            <a:pPr lvl="1" eaLnBrk="1" hangingPunct="1"/>
            <a:r>
              <a:rPr lang="en-US" b="1" dirty="0" smtClean="0"/>
              <a:t>index</a:t>
            </a:r>
            <a:r>
              <a:rPr lang="en-US" dirty="0" smtClean="0"/>
              <a:t>: A 0-based integer to access an element from an list.</a:t>
            </a:r>
          </a:p>
        </p:txBody>
      </p:sp>
      <p:graphicFrame>
        <p:nvGraphicFramePr>
          <p:cNvPr id="18247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74381"/>
              </p:ext>
            </p:extLst>
          </p:nvPr>
        </p:nvGraphicFramePr>
        <p:xfrm>
          <a:off x="2574926" y="3251200"/>
          <a:ext cx="7242316" cy="1282700"/>
        </p:xfrm>
        <a:graphic>
          <a:graphicData uri="http://schemas.openxmlformats.org/drawingml/2006/table">
            <a:tbl>
              <a:tblPr/>
              <a:tblGrid>
                <a:gridCol w="987262"/>
                <a:gridCol w="751383"/>
                <a:gridCol w="662356"/>
                <a:gridCol w="462239"/>
                <a:gridCol w="625327"/>
                <a:gridCol w="627117"/>
                <a:gridCol w="625326"/>
                <a:gridCol w="625327"/>
                <a:gridCol w="625326"/>
                <a:gridCol w="625327"/>
                <a:gridCol w="625326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  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376" name="Group 55"/>
          <p:cNvGrpSpPr>
            <a:grpSpLocks/>
          </p:cNvGrpSpPr>
          <p:nvPr/>
        </p:nvGrpSpPr>
        <p:grpSpPr bwMode="auto">
          <a:xfrm>
            <a:off x="3049624" y="4635360"/>
            <a:ext cx="7199695" cy="863600"/>
            <a:chOff x="999" y="3600"/>
            <a:chExt cx="3954" cy="544"/>
          </a:xfrm>
        </p:grpSpPr>
        <p:grpSp>
          <p:nvGrpSpPr>
            <p:cNvPr id="14377" name="Group 56"/>
            <p:cNvGrpSpPr>
              <a:grpSpLocks/>
            </p:cNvGrpSpPr>
            <p:nvPr/>
          </p:nvGrpSpPr>
          <p:grpSpPr bwMode="auto">
            <a:xfrm>
              <a:off x="999" y="3600"/>
              <a:ext cx="825" cy="544"/>
              <a:chOff x="999" y="3600"/>
              <a:chExt cx="825" cy="544"/>
            </a:xfrm>
          </p:grpSpPr>
          <p:sp>
            <p:nvSpPr>
              <p:cNvPr id="14384" name="Line 57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5" name="Text Box 58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ahoma" panose="020B0604030504040204" pitchFamily="34" charset="0"/>
                  </a:rPr>
                  <a:t>element 0</a:t>
                </a:r>
              </a:p>
            </p:txBody>
          </p:sp>
        </p:grpSp>
        <p:grpSp>
          <p:nvGrpSpPr>
            <p:cNvPr id="14378" name="Group 59"/>
            <p:cNvGrpSpPr>
              <a:grpSpLocks/>
            </p:cNvGrpSpPr>
            <p:nvPr/>
          </p:nvGrpSpPr>
          <p:grpSpPr bwMode="auto">
            <a:xfrm>
              <a:off x="2391" y="3600"/>
              <a:ext cx="825" cy="544"/>
              <a:chOff x="999" y="3600"/>
              <a:chExt cx="825" cy="544"/>
            </a:xfrm>
          </p:grpSpPr>
          <p:sp>
            <p:nvSpPr>
              <p:cNvPr id="14382" name="Line 60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3" name="Text Box 61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ahoma" panose="020B0604030504040204" pitchFamily="34" charset="0"/>
                  </a:rPr>
                  <a:t>element 4</a:t>
                </a:r>
              </a:p>
            </p:txBody>
          </p:sp>
        </p:grpSp>
        <p:grpSp>
          <p:nvGrpSpPr>
            <p:cNvPr id="14379" name="Group 62"/>
            <p:cNvGrpSpPr>
              <a:grpSpLocks/>
            </p:cNvGrpSpPr>
            <p:nvPr/>
          </p:nvGrpSpPr>
          <p:grpSpPr bwMode="auto">
            <a:xfrm>
              <a:off x="4128" y="3600"/>
              <a:ext cx="825" cy="544"/>
              <a:chOff x="999" y="3600"/>
              <a:chExt cx="825" cy="544"/>
            </a:xfrm>
          </p:grpSpPr>
          <p:sp>
            <p:nvSpPr>
              <p:cNvPr id="14380" name="Line 63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1" name="Text Box 64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ahoma" panose="020B0604030504040204" pitchFamily="34" charset="0"/>
                  </a:rPr>
                  <a:t>element 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3682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initialization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[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,</a:t>
            </a:r>
            <a:r>
              <a:rPr lang="en-US" dirty="0" smtClean="0"/>
              <a:t> … </a:t>
            </a:r>
            <a:r>
              <a:rPr lang="en-US" b="1" dirty="0" smtClean="0"/>
              <a:t>value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sz="1900" dirty="0" smtClean="0">
                <a:latin typeface="Courier New" panose="02070309020205020404" pitchFamily="49" charset="0"/>
              </a:rPr>
              <a:t>numbers </a:t>
            </a:r>
            <a:r>
              <a:rPr lang="en-US" sz="1900" dirty="0">
                <a:latin typeface="Courier New" panose="02070309020205020404" pitchFamily="49" charset="0"/>
              </a:rPr>
              <a:t>= [</a:t>
            </a:r>
            <a:r>
              <a:rPr lang="en-US" sz="1900" dirty="0" smtClean="0">
                <a:latin typeface="Courier New" panose="02070309020205020404" pitchFamily="49" charset="0"/>
              </a:rPr>
              <a:t>12</a:t>
            </a:r>
            <a:r>
              <a:rPr lang="en-US" sz="1900" dirty="0">
                <a:latin typeface="Courier New" panose="02070309020205020404" pitchFamily="49" charset="0"/>
              </a:rPr>
              <a:t>, 49, -2, 26, 5, 17, -</a:t>
            </a:r>
            <a:r>
              <a:rPr lang="en-US" sz="1900" dirty="0" smtClean="0">
                <a:latin typeface="Courier New" panose="02070309020205020404" pitchFamily="49" charset="0"/>
              </a:rPr>
              <a:t>6</a:t>
            </a:r>
            <a:r>
              <a:rPr lang="en-US" sz="19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Useful when you know what the list's elements will be</a:t>
            </a:r>
          </a:p>
          <a:p>
            <a:pPr lvl="1" eaLnBrk="1" hangingPunct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[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] * </a:t>
            </a:r>
            <a:r>
              <a:rPr lang="en-US" b="1" dirty="0" smtClean="0"/>
              <a:t>count</a:t>
            </a:r>
          </a:p>
          <a:p>
            <a:pPr lvl="1"/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numbers = [0] * 4</a:t>
            </a:r>
          </a:p>
          <a:p>
            <a:pPr lvl="1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1848324" name="Group 4"/>
          <p:cNvGraphicFramePr>
            <a:graphicFrameLocks noGrp="1"/>
          </p:cNvGraphicFramePr>
          <p:nvPr/>
        </p:nvGraphicFramePr>
        <p:xfrm>
          <a:off x="3733801" y="297180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19216"/>
              </p:ext>
            </p:extLst>
          </p:nvPr>
        </p:nvGraphicFramePr>
        <p:xfrm>
          <a:off x="4911133" y="5545852"/>
          <a:ext cx="3090863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19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648</Words>
  <Application>Microsoft Office PowerPoint</Application>
  <PresentationFormat>Widescreen</PresentationFormat>
  <Paragraphs>304</Paragraphs>
  <Slides>18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MS PGothic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CSc 110, Autumn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Least favorite</vt:lpstr>
      <vt:lpstr>Lists</vt:lpstr>
      <vt:lpstr>List initialization</vt:lpstr>
      <vt:lpstr>List initialization</vt:lpstr>
      <vt:lpstr>Accessing elements</vt:lpstr>
      <vt:lpstr>Accessing list elements</vt:lpstr>
      <vt:lpstr>Out-of-bounds</vt:lpstr>
      <vt:lpstr>Lists and for loops</vt:lpstr>
      <vt:lpstr>len()</vt:lpstr>
      <vt:lpstr>Lists and for loops</vt:lpstr>
      <vt:lpstr>List functions</vt:lpstr>
      <vt:lpstr>"list mystery" problem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18</cp:revision>
  <dcterms:created xsi:type="dcterms:W3CDTF">2016-09-25T14:59:54Z</dcterms:created>
  <dcterms:modified xsi:type="dcterms:W3CDTF">2017-10-13T04:18:30Z</dcterms:modified>
</cp:coreProperties>
</file>