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DD4B-8DF9-4DE7-9B02-36BC3AD0C17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618312"/>
            <a:ext cx="7772400" cy="71290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36: searching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470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Autumn </a:t>
            </a:r>
            <a:r>
              <a:rPr lang="en-US" sz="7200" dirty="0" smtClean="0"/>
              <a:t>2017</a:t>
            </a:r>
            <a:endParaRPr lang="en-US" sz="7200" dirty="0"/>
          </a:p>
        </p:txBody>
      </p:sp>
      <p:pic>
        <p:nvPicPr>
          <p:cNvPr id="11266" name="Picture 2" descr="Image result for searching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63" y="2331220"/>
            <a:ext cx="5044273" cy="403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Sequential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sequential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list by examining each element from start to finish. Used in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index</a:t>
            </a:r>
            <a:r>
              <a:rPr lang="en-US" dirty="0" smtClean="0">
                <a:ea typeface="ＭＳ Ｐゴシック" charset="0"/>
                <a:cs typeface="+mn-cs"/>
              </a:rPr>
              <a:t>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marL="346075" lvl="1" indent="0"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1283"/>
              </p:ext>
            </p:extLst>
          </p:nvPr>
        </p:nvGraphicFramePr>
        <p:xfrm>
          <a:off x="1782745" y="4253697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90527" name="Group 63"/>
          <p:cNvGrpSpPr>
            <a:grpSpLocks/>
          </p:cNvGrpSpPr>
          <p:nvPr/>
        </p:nvGrpSpPr>
        <p:grpSpPr bwMode="auto">
          <a:xfrm>
            <a:off x="2535221" y="5044272"/>
            <a:ext cx="619125" cy="833438"/>
            <a:chOff x="618" y="2880"/>
            <a:chExt cx="390" cy="525"/>
          </a:xfrm>
        </p:grpSpPr>
        <p:sp>
          <p:nvSpPr>
            <p:cNvPr id="190528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i</a:t>
              </a:r>
            </a:p>
          </p:txBody>
        </p:sp>
        <p:sp>
          <p:nvSpPr>
            <p:cNvPr id="190529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80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37084 0.0060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Sequential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How many elements will be checked?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def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index(value):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for i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 range(0, size):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if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my_list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[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r>
              <a:rPr lang="en-US" sz="2000" dirty="0">
                <a:latin typeface="Courier New" charset="0"/>
                <a:ea typeface="ＭＳ Ｐゴシック" charset="0"/>
              </a:rPr>
              <a:t>] ==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value: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    return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return -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1   </a:t>
            </a:r>
            <a:r>
              <a:rPr lang="en-US" sz="2000" dirty="0" smtClean="0">
                <a:solidFill>
                  <a:srgbClr val="006666"/>
                </a:solidFill>
                <a:latin typeface="Courier New" charset="0"/>
                <a:ea typeface="ＭＳ Ｐゴシック" charset="0"/>
              </a:rPr>
              <a:t># not found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On average how many elements will be checked?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ea typeface="ＭＳ Ｐゴシック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34072"/>
              </p:ext>
            </p:extLst>
          </p:nvPr>
        </p:nvGraphicFramePr>
        <p:xfrm>
          <a:off x="1712406" y="4211934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Binary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binary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</a:t>
            </a:r>
            <a:r>
              <a:rPr lang="en-US" i="1" dirty="0" smtClean="0">
                <a:ea typeface="ＭＳ Ｐゴシック" charset="0"/>
                <a:cs typeface="+mn-cs"/>
              </a:rPr>
              <a:t>sorted </a:t>
            </a:r>
            <a:r>
              <a:rPr lang="en-US" dirty="0" smtClean="0">
                <a:ea typeface="ＭＳ Ｐゴシック" charset="0"/>
                <a:cs typeface="+mn-cs"/>
              </a:rPr>
              <a:t>list by successively eliminating half of the list from consideration.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91551" name="Group 63"/>
          <p:cNvGrpSpPr>
            <a:grpSpLocks/>
          </p:cNvGrpSpPr>
          <p:nvPr/>
        </p:nvGrpSpPr>
        <p:grpSpPr bwMode="auto">
          <a:xfrm>
            <a:off x="2505076" y="4572000"/>
            <a:ext cx="619125" cy="833438"/>
            <a:chOff x="618" y="2880"/>
            <a:chExt cx="390" cy="525"/>
          </a:xfrm>
        </p:grpSpPr>
        <p:sp>
          <p:nvSpPr>
            <p:cNvPr id="191552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min</a:t>
              </a: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4" name="Group 66"/>
          <p:cNvGrpSpPr>
            <a:grpSpLocks/>
          </p:cNvGrpSpPr>
          <p:nvPr/>
        </p:nvGrpSpPr>
        <p:grpSpPr bwMode="auto">
          <a:xfrm>
            <a:off x="6086476" y="4572000"/>
            <a:ext cx="619125" cy="833438"/>
            <a:chOff x="618" y="2880"/>
            <a:chExt cx="390" cy="525"/>
          </a:xfrm>
        </p:grpSpPr>
        <p:sp>
          <p:nvSpPr>
            <p:cNvPr id="191555" name="Text Box 67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mid</a:t>
              </a: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7" name="Group 69"/>
          <p:cNvGrpSpPr>
            <a:grpSpLocks/>
          </p:cNvGrpSpPr>
          <p:nvPr/>
        </p:nvGrpSpPr>
        <p:grpSpPr bwMode="auto">
          <a:xfrm>
            <a:off x="9829801" y="4572000"/>
            <a:ext cx="619125" cy="833438"/>
            <a:chOff x="618" y="2880"/>
            <a:chExt cx="390" cy="525"/>
          </a:xfrm>
        </p:grpSpPr>
        <p:sp>
          <p:nvSpPr>
            <p:cNvPr id="191558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6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0"/>
                <a:cs typeface="+mj-cs"/>
              </a:rPr>
              <a:t>Binary search runtime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For an list of size N, it eliminates </a:t>
            </a:r>
            <a:r>
              <a:rPr lang="en-US" dirty="0" smtClean="0">
                <a:cs typeface="Tahoma" panose="020B0604030504040204" pitchFamily="34" charset="0"/>
              </a:rPr>
              <a:t>½</a:t>
            </a:r>
            <a:r>
              <a:rPr lang="en-US" dirty="0" smtClean="0"/>
              <a:t> until 1 element remains.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N, N/2, N/4, N/8, ..., 4, 2, 1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How many divisions does it take?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Think of it from the other direction:</a:t>
            </a:r>
          </a:p>
          <a:p>
            <a:pPr lvl="1" eaLnBrk="1" hangingPunct="1"/>
            <a:r>
              <a:rPr lang="en-US" dirty="0" smtClean="0"/>
              <a:t>How many times do I have to multiply by 2 to reach N?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1, 2, 4, 8, ..., N/4, N/2, N</a:t>
            </a:r>
          </a:p>
          <a:p>
            <a:pPr lvl="1" eaLnBrk="1" hangingPunct="1"/>
            <a:r>
              <a:rPr lang="en-US" dirty="0" smtClean="0"/>
              <a:t>Call this number of multiplications "x".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Tx/>
              <a:buNone/>
            </a:pPr>
            <a:r>
              <a:rPr lang="en-US" dirty="0" smtClean="0"/>
              <a:t>	2</a:t>
            </a:r>
            <a:r>
              <a:rPr lang="en-US" baseline="30000" dirty="0" smtClean="0"/>
              <a:t>x</a:t>
            </a:r>
            <a:r>
              <a:rPr lang="en-US" dirty="0" smtClean="0"/>
              <a:t>	= N</a:t>
            </a:r>
          </a:p>
          <a:p>
            <a:pPr lvl="1" eaLnBrk="1" hangingPunct="1">
              <a:buFontTx/>
              <a:buNone/>
            </a:pPr>
            <a:r>
              <a:rPr lang="en-US" b="1" dirty="0" smtClean="0"/>
              <a:t>	x	=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N</a:t>
            </a:r>
          </a:p>
          <a:p>
            <a:pPr lvl="1" eaLnBrk="1" hangingPunct="1"/>
            <a:endParaRPr lang="en-US" sz="1200" b="1" dirty="0"/>
          </a:p>
          <a:p>
            <a:pPr eaLnBrk="1" hangingPunct="1"/>
            <a:r>
              <a:rPr lang="en-US" dirty="0" smtClean="0"/>
              <a:t>Binary search looks at a </a:t>
            </a:r>
            <a:r>
              <a:rPr lang="en-US" b="1" dirty="0" smtClean="0"/>
              <a:t>logarithmic</a:t>
            </a:r>
            <a:r>
              <a:rPr lang="en-US" dirty="0" smtClean="0"/>
              <a:t> number of elements</a:t>
            </a:r>
          </a:p>
        </p:txBody>
      </p:sp>
    </p:spTree>
    <p:extLst>
      <p:ext uri="{BB962C8B-B14F-4D97-AF65-F5344CB8AC3E}">
        <p14:creationId xmlns:p14="http://schemas.microsoft.com/office/powerpoint/2010/main" val="3596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9"/>
            <a:ext cx="10515600" cy="4247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ea typeface="ＭＳ Ｐゴシック" charset="0"/>
                <a:cs typeface="Courier New" panose="02070309020205020404" pitchFamily="49" charset="0"/>
              </a:rPr>
              <a:t>Write the following two functions: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200" dirty="0">
              <a:ea typeface="ＭＳ Ｐゴシック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an entire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returns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the index the value should be inserted at to maintain sorted order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>
                <a:latin typeface="Courier New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given portion of a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examines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min_index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(inclusive) through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max_index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(exclusive)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returns the index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of 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value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or -(index it should be inserted at + 1)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min_index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max_index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Using </a:t>
            </a: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90688"/>
            <a:ext cx="9215438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index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a  =  </a:t>
            </a:r>
            <a:r>
              <a:rPr lang="en-US" sz="1600" dirty="0">
                <a:latin typeface="Courier New" charset="0"/>
                <a:ea typeface="ＭＳ Ｐゴシック" charset="0"/>
              </a:rPr>
              <a:t>{-4, 2, 7, 9, 15, 19, 25, 28, 30, 36, 42, 50, 56, 68, 85, 92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}</a:t>
            </a:r>
            <a:endParaRPr lang="en-US" sz="16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index1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index2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21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index3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17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</a:rPr>
              <a:t>index2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10)</a:t>
            </a:r>
            <a:endParaRPr lang="en-US" sz="1600" dirty="0"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binary_search</a:t>
            </a:r>
            <a:r>
              <a:rPr lang="en-US" dirty="0" smtClean="0">
                <a:latin typeface="Courier New" charset="0"/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returns the index of the number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				or</a:t>
            </a: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+mn-cs"/>
              </a:rPr>
              <a:t> (index </a:t>
            </a:r>
            <a:r>
              <a:rPr lang="en-US" dirty="0" smtClean="0">
                <a:ea typeface="ＭＳ Ｐゴシック" charset="0"/>
                <a:cs typeface="+mn-cs"/>
              </a:rPr>
              <a:t>where the value </a:t>
            </a:r>
            <a:r>
              <a:rPr lang="en-US" dirty="0" smtClean="0">
                <a:ea typeface="ＭＳ Ｐゴシック" charset="0"/>
              </a:rPr>
              <a:t>should be inserted + 1)</a:t>
            </a:r>
            <a:endParaRPr lang="en-US" sz="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target, start, stop):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start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stop - 1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&lt;= </a:t>
            </a:r>
            <a:r>
              <a:rPr lang="en-US" sz="2000" dirty="0" smtClean="0">
                <a:latin typeface="Courier New" panose="02070309020205020404" pitchFamily="49" charset="0"/>
              </a:rPr>
              <a:t>max: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a[mid</a:t>
            </a:r>
            <a:r>
              <a:rPr lang="en-US" sz="2000" dirty="0">
                <a:latin typeface="Courier New" panose="02070309020205020404" pitchFamily="49" charset="0"/>
              </a:rPr>
              <a:t>] &lt;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a[mid</a:t>
            </a:r>
            <a:r>
              <a:rPr lang="en-US" sz="2000" dirty="0">
                <a:latin typeface="Courier New" panose="02070309020205020404" pitchFamily="49" charset="0"/>
              </a:rPr>
              <a:t>] &gt;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593</Words>
  <Application>Microsoft Office PowerPoint</Application>
  <PresentationFormat>Widescreen</PresentationFormat>
  <Paragraphs>203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PowerPoint Presentation</vt:lpstr>
      <vt:lpstr>Sequential search</vt:lpstr>
      <vt:lpstr>Sequential search</vt:lpstr>
      <vt:lpstr>Binary search</vt:lpstr>
      <vt:lpstr>Binary search runtime</vt:lpstr>
      <vt:lpstr>binary_search</vt:lpstr>
      <vt:lpstr>Using binary_search</vt:lpstr>
      <vt:lpstr>Binary search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12</cp:revision>
  <dcterms:created xsi:type="dcterms:W3CDTF">2016-11-28T01:46:24Z</dcterms:created>
  <dcterms:modified xsi:type="dcterms:W3CDTF">2017-11-29T05:51:19Z</dcterms:modified>
</cp:coreProperties>
</file>