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5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72C06-5680-4F93-9DA5-A899ECAC98D1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11713-A5FE-4C9E-88C8-FEE606980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7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6B7E91-157D-4CA5-B650-B9BC25941D9A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058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7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9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9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2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8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2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5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DD4B-8DF9-4DE7-9B02-36BC3AD0C17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1618312"/>
            <a:ext cx="7772400" cy="71290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37: searching and sorting</a:t>
            </a:r>
            <a:endParaRPr lang="en-US" dirty="0" smtClean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4700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Autumn 2017</a:t>
            </a:r>
            <a:endParaRPr lang="en-US" sz="7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69" y="2528834"/>
            <a:ext cx="3810000" cy="381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277" y="2528834"/>
            <a:ext cx="6253424" cy="381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25899"/>
            <a:ext cx="10515600" cy="495106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Initial list: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After 1st, 2nd, and 3rd passes:</a:t>
            </a:r>
          </a:p>
        </p:txBody>
      </p:sp>
      <p:graphicFrame>
        <p:nvGraphicFramePr>
          <p:cNvPr id="306180" name="Group 4"/>
          <p:cNvGraphicFramePr>
            <a:graphicFrameLocks noGrp="1"/>
          </p:cNvGraphicFramePr>
          <p:nvPr>
            <p:extLst/>
          </p:nvPr>
        </p:nvGraphicFramePr>
        <p:xfrm>
          <a:off x="1752600" y="1800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239" name="Group 63"/>
          <p:cNvGraphicFramePr>
            <a:graphicFrameLocks noGrp="1"/>
          </p:cNvGraphicFramePr>
          <p:nvPr>
            <p:extLst/>
          </p:nvPr>
        </p:nvGraphicFramePr>
        <p:xfrm>
          <a:off x="1752600" y="34766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298" name="Group 122"/>
          <p:cNvGraphicFramePr>
            <a:graphicFrameLocks noGrp="1"/>
          </p:cNvGraphicFramePr>
          <p:nvPr>
            <p:extLst/>
          </p:nvPr>
        </p:nvGraphicFramePr>
        <p:xfrm>
          <a:off x="1752600" y="4467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357" name="Group 181"/>
          <p:cNvGraphicFramePr>
            <a:graphicFrameLocks noGrp="1"/>
          </p:cNvGraphicFramePr>
          <p:nvPr>
            <p:extLst/>
          </p:nvPr>
        </p:nvGraphicFramePr>
        <p:xfrm>
          <a:off x="1752600" y="5486401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9436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the selection sort algorithm.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selection_sort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find index of smallest remaining value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for </a:t>
            </a:r>
            <a:r>
              <a:rPr lang="en-US" sz="2000" dirty="0" smtClean="0">
                <a:latin typeface="Courier New" panose="02070309020205020404" pitchFamily="49" charset="0"/>
              </a:rPr>
              <a:t>j in range(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if (a[j] &lt; a[min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    min = </a:t>
            </a:r>
            <a:r>
              <a:rPr lang="en-US" sz="2000" dirty="0" smtClean="0">
                <a:latin typeface="Courier New" panose="02070309020205020404" pitchFamily="49" charset="0"/>
              </a:rPr>
              <a:t>j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swap smallest value its proper place, a[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latin typeface="Courier New" panose="02070309020205020404" pitchFamily="49" charset="0"/>
              </a:rPr>
              <a:t>swap</a:t>
            </a:r>
            <a:r>
              <a:rPr lang="en-US" sz="2000" dirty="0">
                <a:latin typeface="Courier New" panose="02070309020205020404" pitchFamily="49" charset="0"/>
              </a:rPr>
              <a:t>(a,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, min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1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runtime </a:t>
            </a:r>
            <a:r>
              <a:rPr lang="en-US" sz="2400">
                <a:latin typeface="Tahoma" panose="020B0604030504040204" pitchFamily="34" charset="0"/>
              </a:rPr>
              <a:t>(Fig. 13.6)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7349"/>
            <a:ext cx="10515600" cy="464961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selection sort have to do?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09788"/>
            <a:ext cx="8077200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9153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14212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Similar algorithms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851"/>
            <a:ext cx="10515600" cy="4961112"/>
          </a:xfrm>
        </p:spPr>
        <p:txBody>
          <a:bodyPr>
            <a:normAutofit/>
          </a:bodyPr>
          <a:lstStyle/>
          <a:p>
            <a:pPr lvl="1" eaLnBrk="1" hangingPunct="1">
              <a:buFont typeface="Wingdings 2" charset="0"/>
              <a:buChar char=""/>
              <a:defRPr/>
            </a:pPr>
            <a:endParaRPr lang="en-US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b="1" dirty="0" smtClean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bubble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Make repeated passes, swapping adjacent values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slower than selection sort (has to do more swaps)</a:t>
            </a:r>
          </a:p>
          <a:p>
            <a:pPr lvl="1" eaLnBrk="1" hangingPunct="1">
              <a:lnSpc>
                <a:spcPct val="110000"/>
              </a:lnSpc>
              <a:buFont typeface="Wingdings 2" charset="0"/>
              <a:buChar char=""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marL="393700" lvl="1" indent="0">
              <a:lnSpc>
                <a:spcPct val="110000"/>
              </a:lnSpc>
              <a:buNone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sz="1800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insertion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Shift each element into a sorted </a:t>
            </a:r>
            <a:r>
              <a:rPr lang="en-US" dirty="0" smtClean="0">
                <a:latin typeface="Tahoma" charset="0"/>
                <a:ea typeface="ＭＳ Ｐゴシック" charset="0"/>
              </a:rPr>
              <a:t>sub-list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faster than selection sort (examines fewer values)</a:t>
            </a:r>
          </a:p>
        </p:txBody>
      </p:sp>
      <p:graphicFrame>
        <p:nvGraphicFramePr>
          <p:cNvPr id="309252" name="Group 4"/>
          <p:cNvGraphicFramePr>
            <a:graphicFrameLocks noGrp="1"/>
          </p:cNvGraphicFramePr>
          <p:nvPr>
            <p:extLst/>
          </p:nvPr>
        </p:nvGraphicFramePr>
        <p:xfrm>
          <a:off x="1752600" y="1287420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9311" name="Group 63"/>
          <p:cNvGraphicFramePr>
            <a:graphicFrameLocks noGrp="1"/>
          </p:cNvGraphicFramePr>
          <p:nvPr>
            <p:extLst/>
          </p:nvPr>
        </p:nvGraphicFramePr>
        <p:xfrm>
          <a:off x="1752600" y="318656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6506" name="Text Box 122"/>
          <p:cNvSpPr txBox="1">
            <a:spLocks noChangeArrowheads="1"/>
          </p:cNvSpPr>
          <p:nvPr/>
        </p:nvSpPr>
        <p:spPr bwMode="auto">
          <a:xfrm>
            <a:off x="2527301" y="4027942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16507" name="Line 123"/>
          <p:cNvSpPr>
            <a:spLocks noChangeShapeType="1"/>
          </p:cNvSpPr>
          <p:nvPr/>
        </p:nvSpPr>
        <p:spPr bwMode="auto">
          <a:xfrm>
            <a:off x="2971800" y="4281941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8" name="Text Box 124"/>
          <p:cNvSpPr txBox="1">
            <a:spLocks noChangeArrowheads="1"/>
          </p:cNvSpPr>
          <p:nvPr/>
        </p:nvSpPr>
        <p:spPr bwMode="auto">
          <a:xfrm>
            <a:off x="58039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50</a:t>
            </a:r>
          </a:p>
        </p:txBody>
      </p:sp>
      <p:sp>
        <p:nvSpPr>
          <p:cNvPr id="16509" name="Line 125"/>
          <p:cNvSpPr>
            <a:spLocks noChangeShapeType="1"/>
          </p:cNvSpPr>
          <p:nvPr/>
        </p:nvSpPr>
        <p:spPr bwMode="auto">
          <a:xfrm>
            <a:off x="62484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0" name="Text Box 126"/>
          <p:cNvSpPr txBox="1">
            <a:spLocks noChangeArrowheads="1"/>
          </p:cNvSpPr>
          <p:nvPr/>
        </p:nvSpPr>
        <p:spPr bwMode="auto">
          <a:xfrm>
            <a:off x="72136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91</a:t>
            </a:r>
          </a:p>
        </p:txBody>
      </p:sp>
      <p:sp>
        <p:nvSpPr>
          <p:cNvPr id="16511" name="Line 127"/>
          <p:cNvSpPr>
            <a:spLocks noChangeShapeType="1"/>
          </p:cNvSpPr>
          <p:nvPr/>
        </p:nvSpPr>
        <p:spPr bwMode="auto">
          <a:xfrm>
            <a:off x="7620000" y="4281941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2" name="Text Box 128"/>
          <p:cNvSpPr txBox="1">
            <a:spLocks noChangeArrowheads="1"/>
          </p:cNvSpPr>
          <p:nvPr/>
        </p:nvSpPr>
        <p:spPr bwMode="auto">
          <a:xfrm>
            <a:off x="95758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98</a:t>
            </a:r>
          </a:p>
        </p:txBody>
      </p:sp>
      <p:sp>
        <p:nvSpPr>
          <p:cNvPr id="16513" name="Line 129"/>
          <p:cNvSpPr>
            <a:spLocks noChangeShapeType="1"/>
          </p:cNvSpPr>
          <p:nvPr/>
        </p:nvSpPr>
        <p:spPr bwMode="auto">
          <a:xfrm>
            <a:off x="100203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9378" name="Group 130"/>
          <p:cNvGraphicFramePr>
            <a:graphicFrameLocks noGrp="1"/>
          </p:cNvGraphicFramePr>
          <p:nvPr>
            <p:extLst/>
          </p:nvPr>
        </p:nvGraphicFramePr>
        <p:xfrm>
          <a:off x="1752600" y="53689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09437" name="Text Box 189"/>
          <p:cNvSpPr txBox="1">
            <a:spLocks noChangeArrowheads="1"/>
          </p:cNvSpPr>
          <p:nvPr/>
        </p:nvSpPr>
        <p:spPr bwMode="auto">
          <a:xfrm>
            <a:off x="6351588" y="6359526"/>
            <a:ext cx="322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309438" name="Line 190"/>
          <p:cNvSpPr>
            <a:spLocks noChangeShapeType="1"/>
          </p:cNvSpPr>
          <p:nvPr/>
        </p:nvSpPr>
        <p:spPr bwMode="auto">
          <a:xfrm flipH="1" flipV="1">
            <a:off x="3276600" y="6588125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39" name="Text Box 191"/>
          <p:cNvSpPr txBox="1">
            <a:spLocks noChangeArrowheads="1"/>
          </p:cNvSpPr>
          <p:nvPr/>
        </p:nvSpPr>
        <p:spPr bwMode="auto">
          <a:xfrm>
            <a:off x="2654300" y="6130926"/>
            <a:ext cx="3360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Tahoma" panose="020B0604030504040204" pitchFamily="34" charset="0"/>
              </a:rPr>
              <a:t>sorted </a:t>
            </a:r>
            <a:r>
              <a:rPr lang="en-US" sz="2000" dirty="0" smtClean="0">
                <a:latin typeface="Tahoma" panose="020B0604030504040204" pitchFamily="34" charset="0"/>
              </a:rPr>
              <a:t>sub-list </a:t>
            </a:r>
            <a:r>
              <a:rPr lang="en-US" sz="2000" dirty="0">
                <a:latin typeface="Tahoma" panose="020B0604030504040204" pitchFamily="34" charset="0"/>
              </a:rPr>
              <a:t>(indexes 0-7)</a:t>
            </a:r>
          </a:p>
        </p:txBody>
      </p:sp>
    </p:spTree>
    <p:extLst>
      <p:ext uri="{BB962C8B-B14F-4D97-AF65-F5344CB8AC3E}">
        <p14:creationId xmlns:p14="http://schemas.microsoft.com/office/powerpoint/2010/main" val="38296826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37" grpId="0"/>
      <p:bldP spid="309438" grpId="0" animBg="1"/>
      <p:bldP spid="3094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Using </a:t>
            </a:r>
            <a:r>
              <a:rPr lang="en-US" dirty="0" err="1" smtClean="0">
                <a:latin typeface="Courier New" charset="0"/>
                <a:ea typeface="ＭＳ Ｐゴシック" charset="0"/>
                <a:cs typeface="+mj-cs"/>
              </a:rPr>
              <a:t>binary_search</a:t>
            </a:r>
            <a:endParaRPr lang="en-US" dirty="0" smtClean="0">
              <a:latin typeface="Courier New" charset="0"/>
              <a:ea typeface="ＭＳ Ｐゴシック" charset="0"/>
              <a:cs typeface="+mj-cs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90688"/>
            <a:ext cx="9215438" cy="4862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6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index </a:t>
            </a: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0  1  2  3   4   5   6   7   8   9  10  11  12  13  14  15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a  =  </a:t>
            </a:r>
            <a:r>
              <a:rPr lang="en-US" sz="1600" dirty="0">
                <a:latin typeface="Courier New" charset="0"/>
                <a:ea typeface="ＭＳ Ｐゴシック" charset="0"/>
              </a:rPr>
              <a:t>[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-</a:t>
            </a:r>
            <a:r>
              <a:rPr lang="en-US" sz="1600" dirty="0">
                <a:latin typeface="Courier New" charset="0"/>
                <a:ea typeface="ＭＳ Ｐゴシック" charset="0"/>
              </a:rPr>
              <a:t>4, 2, 7, 9, 15, 19, 25, 28, 30, 36, 42, 50, 56, 68, 85,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92</a:t>
            </a:r>
            <a:r>
              <a:rPr lang="en-US" sz="1600" dirty="0">
                <a:latin typeface="Courier New" charset="0"/>
                <a:ea typeface="ＭＳ Ｐゴシック" charset="0"/>
              </a:rPr>
              <a:t>]</a:t>
            </a:r>
            <a:endParaRPr lang="en-US" sz="1600" dirty="0" smtClean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800" dirty="0" smtClean="0">
              <a:latin typeface="Courier New" charset="0"/>
              <a:ea typeface="ＭＳ Ｐゴシック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index1 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42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)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index2 </a:t>
            </a:r>
            <a:r>
              <a:rPr lang="en-US" sz="1600" dirty="0">
                <a:latin typeface="Courier New" charset="0"/>
                <a:ea typeface="ＭＳ Ｐゴシック" charset="0"/>
              </a:rPr>
              <a:t>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21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index3 </a:t>
            </a:r>
            <a:r>
              <a:rPr lang="en-US" sz="1600" dirty="0">
                <a:latin typeface="Courier New" charset="0"/>
                <a:ea typeface="ＭＳ Ｐゴシック" charset="0"/>
              </a:rPr>
              <a:t>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17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1600" dirty="0">
                <a:latin typeface="Courier New" charset="0"/>
                <a:ea typeface="ＭＳ Ｐゴシック" charset="0"/>
              </a:rPr>
              <a:t>0,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16)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>
                <a:latin typeface="Courier New" charset="0"/>
                <a:ea typeface="ＭＳ Ｐゴシック" charset="0"/>
              </a:rPr>
              <a:t>index2 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42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1600" dirty="0">
                <a:latin typeface="Courier New" charset="0"/>
                <a:ea typeface="ＭＳ Ｐゴシック" charset="0"/>
              </a:rPr>
              <a:t>0,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10)</a:t>
            </a:r>
            <a:endParaRPr lang="en-US" sz="1600" dirty="0">
              <a:ea typeface="ＭＳ Ｐゴシック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err="1" smtClean="0">
                <a:latin typeface="Courier New" charset="0"/>
                <a:ea typeface="ＭＳ Ｐゴシック" charset="0"/>
                <a:cs typeface="+mn-cs"/>
              </a:rPr>
              <a:t>binary_search</a:t>
            </a:r>
            <a:r>
              <a:rPr lang="en-US" dirty="0" smtClean="0">
                <a:latin typeface="Courier New" charset="0"/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returns the index of the number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ＭＳ Ｐゴシック" charset="0"/>
              </a:rPr>
              <a:t>				or</a:t>
            </a:r>
            <a:endParaRPr lang="en-US" dirty="0">
              <a:ea typeface="ＭＳ Ｐゴシック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ea typeface="ＭＳ Ｐゴシック" charset="0"/>
              </a:rPr>
              <a:t>-</a:t>
            </a:r>
            <a:r>
              <a:rPr lang="en-US" dirty="0" smtClean="0">
                <a:ea typeface="ＭＳ Ｐゴシック" charset="0"/>
                <a:cs typeface="+mn-cs"/>
              </a:rPr>
              <a:t> (index where the value </a:t>
            </a:r>
            <a:r>
              <a:rPr lang="en-US" dirty="0" smtClean="0">
                <a:ea typeface="ＭＳ Ｐゴシック" charset="0"/>
              </a:rPr>
              <a:t>should be inserted + 1)</a:t>
            </a:r>
            <a:endParaRPr lang="en-US" sz="8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5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Courier New" charset="0"/>
                <a:ea typeface="ＭＳ Ｐゴシック" charset="0"/>
                <a:cs typeface="+mj-cs"/>
              </a:rPr>
              <a:t>binary_search</a:t>
            </a:r>
            <a:endParaRPr lang="en-US" dirty="0" smtClean="0">
              <a:latin typeface="Courier New" charset="0"/>
              <a:ea typeface="ＭＳ Ｐゴシック" charset="0"/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9"/>
            <a:ext cx="10515600" cy="42478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ea typeface="ＭＳ Ｐゴシック" charset="0"/>
                <a:cs typeface="Courier New" panose="02070309020205020404" pitchFamily="49" charset="0"/>
              </a:rPr>
              <a:t>Write the following two functions: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200" dirty="0">
              <a:ea typeface="ＭＳ Ｐゴシック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searches an entire sorted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for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returns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the index the value should be inserted at to maintain sorted order</a:t>
            </a:r>
            <a:endParaRPr lang="en-US" sz="1800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Precondition: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is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sorted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2000" b="1" dirty="0" smtClean="0">
                <a:ea typeface="ＭＳ Ｐゴシック" charset="0"/>
              </a:rPr>
              <a:t>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>
                <a:ea typeface="ＭＳ Ｐゴシック" charset="0"/>
              </a:rPr>
              <a:t>value</a:t>
            </a:r>
            <a:r>
              <a:rPr lang="en-US" sz="2000" dirty="0">
                <a:latin typeface="Courier New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searches given portion of a sorted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for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examines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min_index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(inclusive) through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max_index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(exclusive)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returns the index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of the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value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or -(index it should be inserted at + 1)</a:t>
            </a:r>
            <a:endParaRPr lang="en-US" sz="1800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Precondition: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is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sorted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2000" b="1" dirty="0" smtClean="0">
                <a:ea typeface="ＭＳ Ｐゴシック" charset="0"/>
              </a:rPr>
              <a:t>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>
                <a:ea typeface="ＭＳ Ｐゴシック" charset="0"/>
              </a:rPr>
              <a:t>value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 err="1" smtClean="0">
                <a:ea typeface="ＭＳ Ｐゴシック" charset="0"/>
              </a:rPr>
              <a:t>min_index</a:t>
            </a:r>
            <a:r>
              <a:rPr lang="en-US" sz="2000" dirty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 err="1" smtClean="0">
                <a:ea typeface="ＭＳ Ｐゴシック" charset="0"/>
              </a:rPr>
              <a:t>max_index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)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 code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the index of an occurrence of target in a,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or a negative number if the target is not found.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Precondition: elements of a are in sorted order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binary_search</a:t>
            </a:r>
            <a:r>
              <a:rPr lang="en-US" sz="2000" dirty="0" smtClean="0">
                <a:latin typeface="Courier New" panose="02070309020205020404" pitchFamily="49" charset="0"/>
              </a:rPr>
              <a:t>(a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target, start, stop):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start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max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stop - 1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&lt;= </a:t>
            </a:r>
            <a:r>
              <a:rPr lang="en-US" sz="2000" dirty="0" smtClean="0">
                <a:latin typeface="Courier New" panose="02070309020205020404" pitchFamily="49" charset="0"/>
              </a:rPr>
              <a:t>max: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mid </a:t>
            </a:r>
            <a:r>
              <a:rPr lang="en-US" sz="2000" dirty="0">
                <a:latin typeface="Courier New" panose="02070309020205020404" pitchFamily="49" charset="0"/>
              </a:rPr>
              <a:t>= (min + max) </a:t>
            </a:r>
            <a:r>
              <a:rPr lang="en-US" sz="2000" dirty="0" smtClean="0">
                <a:latin typeface="Courier New" panose="02070309020205020404" pitchFamily="49" charset="0"/>
              </a:rPr>
              <a:t>// 2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</a:t>
            </a:r>
            <a:r>
              <a:rPr lang="en-US" sz="2000" dirty="0" smtClean="0">
                <a:latin typeface="Courier New" panose="02070309020205020404" pitchFamily="49" charset="0"/>
              </a:rPr>
              <a:t>a[mid</a:t>
            </a:r>
            <a:r>
              <a:rPr lang="en-US" sz="2000" dirty="0">
                <a:latin typeface="Courier New" panose="02070309020205020404" pitchFamily="49" charset="0"/>
              </a:rPr>
              <a:t>] &lt; </a:t>
            </a:r>
            <a:r>
              <a:rPr lang="en-US" sz="2000" dirty="0" smtClean="0">
                <a:latin typeface="Courier New" panose="02070309020205020404" pitchFamily="49" charset="0"/>
              </a:rPr>
              <a:t>target: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min = mid +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</a:rPr>
              <a:t>elif</a:t>
            </a:r>
            <a:r>
              <a:rPr lang="en-US" sz="2000" dirty="0" smtClean="0">
                <a:latin typeface="Courier New" panose="02070309020205020404" pitchFamily="49" charset="0"/>
              </a:rPr>
              <a:t> a[mid</a:t>
            </a:r>
            <a:r>
              <a:rPr lang="en-US" sz="2000" dirty="0">
                <a:latin typeface="Courier New" panose="02070309020205020404" pitchFamily="49" charset="0"/>
              </a:rPr>
              <a:t>] &gt; </a:t>
            </a:r>
            <a:r>
              <a:rPr lang="en-US" sz="2000" dirty="0" smtClean="0">
                <a:latin typeface="Courier New" panose="02070309020205020404" pitchFamily="49" charset="0"/>
              </a:rPr>
              <a:t>target: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max = mid -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mid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-(min + 1</a:t>
            </a:r>
            <a:r>
              <a:rPr lang="en-US" sz="2000" dirty="0" smtClean="0">
                <a:latin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not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sorting</a:t>
            </a:r>
            <a:r>
              <a:rPr lang="en-US" dirty="0" smtClean="0">
                <a:latin typeface="Tahoma" panose="020B0604030504040204" pitchFamily="34" charset="0"/>
              </a:rPr>
              <a:t>: Rearranging the values in a list into a specific order (usually into their "natural ordering").</a:t>
            </a:r>
          </a:p>
          <a:p>
            <a:pPr lvl="1" eaLnBrk="1" hangingPunct="1"/>
            <a:endParaRPr lang="en-US" sz="8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one of the fundamental problems in computer science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can be solved in many ways: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there are many sorting algorithms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are faster/slower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use more/less memory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work better with specific kinds of data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can utilize multiple computers / processors, ...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i="1" dirty="0" smtClean="0">
                <a:latin typeface="Tahoma" panose="020B0604030504040204" pitchFamily="34" charset="0"/>
              </a:rPr>
              <a:t>comparison-based sorting</a:t>
            </a:r>
            <a:r>
              <a:rPr lang="en-US" dirty="0" smtClean="0">
                <a:latin typeface="Tahoma" panose="020B0604030504040204" pitchFamily="34" charset="0"/>
              </a:rPr>
              <a:t> : determining order by</a:t>
            </a:r>
            <a:br>
              <a:rPr lang="en-US" dirty="0" smtClean="0">
                <a:latin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</a:rPr>
              <a:t>comparing pairs of elements:</a:t>
            </a:r>
          </a:p>
          <a:p>
            <a:pPr lvl="2" eaLnBrk="1" hangingPunct="1">
              <a:buClr>
                <a:schemeClr val="tx1"/>
              </a:buClr>
            </a:pPr>
            <a:r>
              <a:rPr lang="en-US" dirty="0" smtClean="0">
                <a:latin typeface="Courier New" panose="02070309020205020404" pitchFamily="49" charset="0"/>
              </a:rPr>
              <a:t>&lt;</a:t>
            </a:r>
            <a:r>
              <a:rPr lang="en-US" dirty="0" smtClean="0">
                <a:latin typeface="Tahoma" panose="020B0604030504040204" pitchFamily="34" charset="0"/>
              </a:rPr>
              <a:t>,  </a:t>
            </a:r>
            <a:r>
              <a:rPr lang="en-US" dirty="0" smtClean="0">
                <a:latin typeface="Courier New" panose="02070309020205020404" pitchFamily="49" charset="0"/>
              </a:rPr>
              <a:t>&gt;</a:t>
            </a:r>
            <a:r>
              <a:rPr lang="en-US" dirty="0" smtClean="0">
                <a:latin typeface="Tahoma" panose="020B0604030504040204" pitchFamily="34" charset="0"/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229078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dirty="0" err="1" smtClean="0">
                <a:latin typeface="Tahoma" panose="020B0604030504040204" pitchFamily="34" charset="0"/>
              </a:rPr>
              <a:t>bogo</a:t>
            </a:r>
            <a:r>
              <a:rPr lang="en-US" b="1" dirty="0" smtClean="0">
                <a:latin typeface="Tahoma" panose="020B0604030504040204" pitchFamily="34" charset="0"/>
              </a:rPr>
              <a:t> sort</a:t>
            </a:r>
            <a:r>
              <a:rPr lang="en-US" dirty="0" smtClean="0">
                <a:latin typeface="Tahoma" panose="020B0604030504040204" pitchFamily="34" charset="0"/>
              </a:rPr>
              <a:t>: shuffle and pray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bubble sort</a:t>
            </a:r>
            <a:r>
              <a:rPr lang="en-US" dirty="0" smtClean="0">
                <a:latin typeface="Tahoma" panose="020B0604030504040204" pitchFamily="34" charset="0"/>
              </a:rPr>
              <a:t>: swap adjacent pairs that are out of order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selection sort</a:t>
            </a:r>
            <a:r>
              <a:rPr lang="en-US" dirty="0" smtClean="0">
                <a:latin typeface="Tahoma" panose="020B0604030504040204" pitchFamily="34" charset="0"/>
              </a:rPr>
              <a:t>: look for the smallest element, move to front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insertion sort</a:t>
            </a:r>
            <a:r>
              <a:rPr lang="en-US" dirty="0" smtClean="0">
                <a:latin typeface="Tahoma" panose="020B0604030504040204" pitchFamily="34" charset="0"/>
              </a:rPr>
              <a:t>: build an increasingly large sorted front portion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recursively divide the list in half and sort it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heap sort</a:t>
            </a:r>
            <a:r>
              <a:rPr lang="en-US" dirty="0" smtClean="0">
                <a:latin typeface="Tahoma" panose="020B0604030504040204" pitchFamily="34" charset="0"/>
              </a:rPr>
              <a:t>: place the values into a sorted tree structure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quick sort</a:t>
            </a:r>
            <a:r>
              <a:rPr lang="en-US" dirty="0" smtClean="0">
                <a:latin typeface="Tahoma" panose="020B0604030504040204" pitchFamily="34" charset="0"/>
              </a:rPr>
              <a:t>: recursively partition list based on a middle value</a:t>
            </a:r>
          </a:p>
          <a:p>
            <a:pPr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other specialized sorting algorithms: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bucket sort</a:t>
            </a:r>
            <a:r>
              <a:rPr lang="en-US" dirty="0" smtClean="0">
                <a:latin typeface="Tahoma" panose="020B0604030504040204" pitchFamily="34" charset="0"/>
              </a:rPr>
              <a:t>: cluster elements into smaller groups, sort them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radix sort</a:t>
            </a:r>
            <a:r>
              <a:rPr lang="en-US" dirty="0" smtClean="0">
                <a:latin typeface="Tahoma" panose="020B0604030504040204" pitchFamily="34" charset="0"/>
              </a:rPr>
              <a:t>: sort integers by last digit, then 2nd to last, then ...</a:t>
            </a: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9208062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bogo sort</a:t>
            </a:r>
            <a:r>
              <a:rPr lang="en-US" smtClean="0">
                <a:latin typeface="Tahoma" panose="020B0604030504040204" pitchFamily="34" charset="0"/>
              </a:rPr>
              <a:t>: Orders a list of values by repetitively shuffling them and checking if they are sorted.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name comes from the word "bogus"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Scan the list, seeing if it is sorted.  If so, stop.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Else, shuffle the values in the list and repeat.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This sorting algorithm (obviously) has terrible performance!</a:t>
            </a:r>
          </a:p>
        </p:txBody>
      </p:sp>
    </p:spTree>
    <p:extLst>
      <p:ext uri="{BB962C8B-B14F-4D97-AF65-F5344CB8AC3E}">
        <p14:creationId xmlns:p14="http://schemas.microsoft.com/office/powerpoint/2010/main" val="86272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364067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Places the elements of a into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bogo_sort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</a:t>
            </a:r>
            <a:r>
              <a:rPr lang="en-US" sz="2000" dirty="0" smtClean="0">
                <a:latin typeface="Courier New" panose="02070309020205020404" pitchFamily="49" charset="0"/>
              </a:rPr>
              <a:t>(not </a:t>
            </a:r>
            <a:r>
              <a:rPr lang="en-US" sz="2000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shuffle(a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true if a's elements </a:t>
            </a: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are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&gt; 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 + 1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False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</a:t>
            </a:r>
            <a:r>
              <a:rPr lang="en-US" sz="2000" dirty="0" smtClean="0">
                <a:latin typeface="Courier New" panose="02070309020205020404" pitchFamily="49" charset="0"/>
              </a:rPr>
              <a:t>True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15578" y="2733152"/>
            <a:ext cx="6705600" cy="38183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Swaps a[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] with a[j].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swap</a:t>
            </a:r>
            <a:r>
              <a:rPr lang="en-US" sz="2000" dirty="0" smtClean="0">
                <a:latin typeface="Courier New" panose="02070309020205020404" pitchFamily="49" charset="0"/>
              </a:rPr>
              <a:t>(a,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,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if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!=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temp = a[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a[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 = a[j]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a[j] = temp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Shuffles a list by randomly swapping each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element with an element ahead of it in the list.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shuffle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pick a random index in [i+1, a.length-1]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range 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- 1 -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+ 1) + 1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j = (random() * range +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+ 1))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swap(a,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, j)</a:t>
            </a:r>
          </a:p>
        </p:txBody>
      </p:sp>
    </p:spTree>
    <p:extLst>
      <p:ext uri="{BB962C8B-B14F-4D97-AF65-F5344CB8AC3E}">
        <p14:creationId xmlns:p14="http://schemas.microsoft.com/office/powerpoint/2010/main" val="27564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selection sort</a:t>
            </a:r>
            <a:r>
              <a:rPr lang="en-US" smtClean="0">
                <a:latin typeface="Tahoma" panose="020B0604030504040204" pitchFamily="34" charset="0"/>
              </a:rPr>
              <a:t>: Orders a list of values by repeatedly putting the smallest or largest unplaced value into its final position.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0.</a:t>
            </a:r>
          </a:p>
          <a:p>
            <a:pPr lvl="1" eaLnBrk="1" hangingPunct="1"/>
            <a:endParaRPr lang="en-US" sz="80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second-smallest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1.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	...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Repeat until all values are in their proper places.</a:t>
            </a:r>
          </a:p>
        </p:txBody>
      </p:sp>
    </p:spTree>
    <p:extLst>
      <p:ext uri="{BB962C8B-B14F-4D97-AF65-F5344CB8AC3E}">
        <p14:creationId xmlns:p14="http://schemas.microsoft.com/office/powerpoint/2010/main" val="874755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1263</Words>
  <Application>Microsoft Office PowerPoint</Application>
  <PresentationFormat>Widescreen</PresentationFormat>
  <Paragraphs>410</Paragraphs>
  <Slides>13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Wingdings 2</vt:lpstr>
      <vt:lpstr>Office Theme</vt:lpstr>
      <vt:lpstr>PowerPoint Presentation</vt:lpstr>
      <vt:lpstr>Using binary_search</vt:lpstr>
      <vt:lpstr>binary_search</vt:lpstr>
      <vt:lpstr>Binary search code</vt:lpstr>
      <vt:lpstr>Sorting</vt:lpstr>
      <vt:lpstr>Sorting algorithms</vt:lpstr>
      <vt:lpstr>Bogo sort</vt:lpstr>
      <vt:lpstr>Bogo sort code</vt:lpstr>
      <vt:lpstr>Selection sort</vt:lpstr>
      <vt:lpstr>Selection sort example</vt:lpstr>
      <vt:lpstr>Selection sort code</vt:lpstr>
      <vt:lpstr>Selection sort runtime (Fig. 13.6)</vt:lpstr>
      <vt:lpstr>Similar algorithms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16</cp:revision>
  <dcterms:created xsi:type="dcterms:W3CDTF">2016-11-28T01:46:24Z</dcterms:created>
  <dcterms:modified xsi:type="dcterms:W3CDTF">2017-12-01T06:26:24Z</dcterms:modified>
</cp:coreProperties>
</file>