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2" r:id="rId6"/>
    <p:sldId id="261" r:id="rId7"/>
    <p:sldId id="281" r:id="rId8"/>
    <p:sldId id="263" r:id="rId9"/>
    <p:sldId id="264" r:id="rId10"/>
    <p:sldId id="266" r:id="rId11"/>
    <p:sldId id="272" r:id="rId12"/>
    <p:sldId id="273" r:id="rId13"/>
    <p:sldId id="274" r:id="rId14"/>
    <p:sldId id="282" r:id="rId15"/>
    <p:sldId id="275" r:id="rId16"/>
    <p:sldId id="276" r:id="rId17"/>
    <p:sldId id="277" r:id="rId18"/>
    <p:sldId id="278" r:id="rId19"/>
    <p:sldId id="279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5F8017C-0F44-4AA3-8CA8-0222D72EEB73}">
          <p14:sldIdLst>
            <p14:sldId id="257"/>
            <p14:sldId id="258"/>
            <p14:sldId id="259"/>
            <p14:sldId id="260"/>
            <p14:sldId id="262"/>
            <p14:sldId id="261"/>
            <p14:sldId id="281"/>
            <p14:sldId id="263"/>
            <p14:sldId id="264"/>
            <p14:sldId id="266"/>
            <p14:sldId id="272"/>
            <p14:sldId id="273"/>
            <p14:sldId id="274"/>
            <p14:sldId id="282"/>
            <p14:sldId id="275"/>
            <p14:sldId id="276"/>
            <p14:sldId id="277"/>
            <p14:sldId id="278"/>
            <p14:sldId id="279"/>
            <p14:sldId id="269"/>
          </p14:sldIdLst>
        </p14:section>
        <p14:section name="Untitled Section" id="{F5608DE9-BC40-4805-AE26-5DFB699CFAA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57" d="100"/>
          <a:sy n="57" d="100"/>
        </p:scale>
        <p:origin x="9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8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21B48-486B-4675-9A9E-65F1FE91F180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DBCE6-B9F4-44D3-8B39-2D4F34F0E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25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04301-ADEE-4A3D-82BD-3D2872510AD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7E67D-C974-4BB7-B066-457632414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4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7E67D-C974-4BB7-B066-4576324142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57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7E67D-C974-4BB7-B066-4576324142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42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594100" y="7981950"/>
            <a:ext cx="27495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62" tIns="42131" rIns="84262" bIns="42131" anchor="b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AB2B454A-1855-4429-861B-425A4B2244A4}" type="slidenum">
              <a:rPr kumimoji="0" lang="en-US" sz="11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11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057275" y="630238"/>
            <a:ext cx="4229100" cy="3151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4262" tIns="42131" rIns="84262" bIns="42131" anchor="ctr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463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1800">
              <a:latin typeface="Verdana" panose="020B0604030504040204" pitchFamily="34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/>
          </p:nvPr>
        </p:nvSpPr>
        <p:spPr>
          <a:xfrm>
            <a:off x="846138" y="3990975"/>
            <a:ext cx="4649787" cy="3781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083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594100" y="7981950"/>
            <a:ext cx="27495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62" tIns="42131" rIns="84262" bIns="42131" anchor="b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7CD56E72-63A2-4C97-8107-5D0E43B4DC7C}" type="slidenum">
              <a:rPr kumimoji="0" lang="en-US" sz="11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13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057275" y="630238"/>
            <a:ext cx="4229100" cy="3151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4262" tIns="42131" rIns="84262" bIns="42131" anchor="ctr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463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1800">
              <a:latin typeface="Verdana" panose="020B0604030504040204" pitchFamily="34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/>
          </p:nvPr>
        </p:nvSpPr>
        <p:spPr>
          <a:xfrm>
            <a:off x="846138" y="3990975"/>
            <a:ext cx="4649787" cy="3781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409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057275" y="630238"/>
            <a:ext cx="4229100" cy="3151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18435" name="Text Box 3"/>
          <p:cNvSpPr>
            <a:spLocks noGrp="1" noChangeArrowheads="1"/>
          </p:cNvSpPr>
          <p:nvPr>
            <p:ph type="body"/>
          </p:nvPr>
        </p:nvSpPr>
        <p:spPr>
          <a:xfrm>
            <a:off x="846138" y="3990975"/>
            <a:ext cx="4649787" cy="3781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062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4B4D-7A69-42A5-9CAC-806F518C9BE3}" type="datetime1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8" idx="1"/>
          </p:cNvCxnSpPr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89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9D95-85F5-490C-A4A8-80EFD9F318A8}" type="datetime1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3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4BAF-1066-4785-B160-F5C367807755}" type="datetime1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1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9323-35AD-4D73-B802-30EE1350D83D}" type="datetime1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8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8062C-E569-4EDF-8CE5-9BE68F8FFDC3}" type="datetime1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6253-4F7E-4736-87FB-9F438532C979}" type="datetime1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1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759F-AF63-4E20-85DB-CB379EB66FF7}" type="datetime1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2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D5DF-B0A1-455E-8DF2-AED35795A631}" type="datetime1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7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CCF6-C96E-4E0C-8306-7939850D302D}" type="datetime1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0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FF0-0F87-4F81-92C2-09DB977B3DB6}" type="datetime1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4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13CE-98EA-403D-8EFF-150A718F0B8C}" type="datetime1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03D5A-B8B5-4AA0-8FB7-0A72785BE044}" type="datetime1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9939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79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obagy@cs.arizona.edu" TargetMode="External"/><Relationship Id="rId2" Type="http://schemas.openxmlformats.org/officeDocument/2006/relationships/hyperlink" Target="mailto:aeobourn@cs.arizona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383891" y="613544"/>
            <a:ext cx="9144000" cy="2387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Spring 2017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3089787"/>
            <a:ext cx="9144000" cy="216801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4400" dirty="0" smtClean="0"/>
              <a:t>Introduction </a:t>
            </a:r>
            <a:r>
              <a:rPr lang="en-US" sz="4400" dirty="0" smtClean="0"/>
              <a:t>to Programming </a:t>
            </a:r>
            <a:r>
              <a:rPr lang="en-US" sz="4400" dirty="0" smtClean="0"/>
              <a:t>I</a:t>
            </a: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Lecture </a:t>
            </a:r>
            <a:r>
              <a:rPr lang="en-US" dirty="0">
                <a:solidFill>
                  <a:prstClr val="black"/>
                </a:solidFill>
              </a:rPr>
              <a:t>1: Introduction; Basic Python Programs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Python program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print("</a:t>
            </a:r>
            <a:r>
              <a:rPr lang="en-GB" sz="2000" dirty="0">
                <a:latin typeface="Courier New" panose="02070309020205020404" pitchFamily="49" charset="0"/>
              </a:rPr>
              <a:t>Hello, world</a:t>
            </a:r>
            <a:r>
              <a:rPr lang="en-GB" sz="2000" dirty="0" smtClean="0">
                <a:latin typeface="Courier New" panose="02070309020205020404" pitchFamily="49" charset="0"/>
              </a:rPr>
              <a:t>!")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print("</a:t>
            </a:r>
            <a:r>
              <a:rPr lang="en-GB" sz="2000" dirty="0">
                <a:latin typeface="Courier New" panose="02070309020205020404" pitchFamily="49" charset="0"/>
              </a:rPr>
              <a:t>This program produces</a:t>
            </a:r>
            <a:r>
              <a:rPr lang="en-GB" sz="2000" dirty="0" smtClean="0">
                <a:latin typeface="Courier New" panose="02070309020205020404" pitchFamily="49" charset="0"/>
              </a:rPr>
              <a:t>")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print("</a:t>
            </a:r>
            <a:r>
              <a:rPr lang="en-GB" sz="2000" dirty="0">
                <a:latin typeface="Courier New" panose="02070309020205020404" pitchFamily="49" charset="0"/>
              </a:rPr>
              <a:t>four lines of output</a:t>
            </a:r>
            <a:r>
              <a:rPr lang="en-GB" sz="2000" dirty="0" smtClean="0">
                <a:latin typeface="Courier New" panose="02070309020205020404" pitchFamily="49" charset="0"/>
              </a:rPr>
              <a:t>")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endParaRPr lang="en-GB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Its output: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GB" sz="800" dirty="0"/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Hello, world!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This program produces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four lines of output</a:t>
            </a:r>
          </a:p>
          <a:p>
            <a:pPr eaLnBrk="1" hangingPunct="1">
              <a:lnSpc>
                <a:spcPct val="80000"/>
              </a:lnSpc>
            </a:pPr>
            <a:endParaRPr lang="en-GB" dirty="0" smtClean="0"/>
          </a:p>
          <a:p>
            <a:pPr eaLnBrk="1" hangingPunct="1">
              <a:lnSpc>
                <a:spcPct val="80000"/>
              </a:lnSpc>
            </a:pPr>
            <a:r>
              <a:rPr lang="en-GB" b="1" dirty="0" smtClean="0"/>
              <a:t>console</a:t>
            </a:r>
            <a:r>
              <a:rPr lang="en-GB" dirty="0" smtClean="0"/>
              <a:t>: Text box into which </a:t>
            </a:r>
            <a:br>
              <a:rPr lang="en-GB" dirty="0" smtClean="0"/>
            </a:br>
            <a:r>
              <a:rPr lang="en-GB" dirty="0" smtClean="0"/>
              <a:t>the program's output is printed.</a:t>
            </a:r>
            <a:endParaRPr lang="en-US" sz="2600" dirty="0"/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81975" y="3599849"/>
            <a:ext cx="3909537" cy="199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5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909335"/>
            <a:ext cx="8229600" cy="703262"/>
          </a:xfrm>
        </p:spPr>
        <p:txBody>
          <a:bodyPr/>
          <a:lstStyle/>
          <a:p>
            <a:pPr eaLnBrk="1" hangingPunct="1"/>
            <a:r>
              <a:rPr lang="en-GB" sz="4000" dirty="0" smtClean="0">
                <a:latin typeface="Courier New" panose="02070309020205020404" pitchFamily="49" charset="0"/>
              </a:rPr>
              <a:t>print</a:t>
            </a:r>
            <a:endParaRPr lang="en-US" sz="4000" dirty="0">
              <a:latin typeface="Courier New" panose="02070309020205020404" pitchFamily="49" charset="0"/>
            </a:endParaRPr>
          </a:p>
        </p:txBody>
      </p:sp>
      <p:sp>
        <p:nvSpPr>
          <p:cNvPr id="22531" name="Rectangle 5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GB" dirty="0" smtClean="0"/>
              <a:t>Used to print a line of output on the console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GB" sz="2000" dirty="0"/>
          </a:p>
          <a:p>
            <a:pPr eaLnBrk="1" hangingPunct="1">
              <a:lnSpc>
                <a:spcPct val="110000"/>
              </a:lnSpc>
            </a:pPr>
            <a:r>
              <a:rPr lang="en-GB" dirty="0" smtClean="0"/>
              <a:t>Two ways to use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:</a:t>
            </a:r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110000"/>
              </a:lnSpc>
              <a:buFontTx/>
              <a:buChar char="•"/>
            </a:pP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>
                <a:latin typeface="Courier New" panose="02070309020205020404" pitchFamily="49" charset="0"/>
              </a:rPr>
              <a:t>("</a:t>
            </a:r>
            <a:r>
              <a:rPr lang="en-GB" dirty="0" smtClean="0">
                <a:latin typeface="Courier New" panose="02070309020205020404" pitchFamily="49" charset="0"/>
              </a:rPr>
              <a:t>…</a:t>
            </a:r>
            <a:r>
              <a:rPr lang="en-GB" i="1" dirty="0" smtClean="0">
                <a:latin typeface="Courier New" panose="02070309020205020404" pitchFamily="49" charset="0"/>
              </a:rPr>
              <a:t>text</a:t>
            </a:r>
            <a:r>
              <a:rPr lang="en-GB" dirty="0">
                <a:latin typeface="Courier New" panose="02070309020205020404" pitchFamily="49" charset="0"/>
              </a:rPr>
              <a:t>…")</a:t>
            </a:r>
            <a:endParaRPr lang="en-GB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GB" dirty="0" smtClean="0"/>
              <a:t>	Prints the given message as output.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GB" dirty="0" smtClean="0"/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r>
              <a:rPr lang="en-GB" dirty="0" smtClean="0">
                <a:latin typeface="Courier New" panose="02070309020205020404" pitchFamily="49" charset="0"/>
              </a:rPr>
              <a:t>print()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GB" dirty="0" smtClean="0"/>
              <a:t>	Prints a blank line of output.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325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>
                <a:solidFill>
                  <a:schemeClr val="tx2"/>
                </a:solidFill>
              </a:rPr>
              <a:t>Strings and escape sequences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175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9738"/>
            <a:ext cx="8229600" cy="703262"/>
          </a:xfrm>
        </p:spPr>
        <p:txBody>
          <a:bodyPr/>
          <a:lstStyle/>
          <a:p>
            <a:pPr eaLnBrk="1" hangingPunct="1"/>
            <a:r>
              <a:rPr lang="en-GB" sz="4000" dirty="0"/>
              <a:t>Strings</a:t>
            </a:r>
            <a:endParaRPr lang="en-US" sz="4000" dirty="0"/>
          </a:p>
        </p:txBody>
      </p:sp>
      <p:sp>
        <p:nvSpPr>
          <p:cNvPr id="355331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838200" y="1143000"/>
            <a:ext cx="10515600" cy="5033964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GB" b="1" dirty="0" smtClean="0"/>
              <a:t>string</a:t>
            </a:r>
            <a:r>
              <a:rPr lang="en-GB" dirty="0" smtClean="0"/>
              <a:t>: A sequence of characters</a:t>
            </a:r>
          </a:p>
          <a:p>
            <a:pPr lvl="1" eaLnBrk="1" hangingPunct="1"/>
            <a:r>
              <a:rPr lang="en-GB" dirty="0" smtClean="0"/>
              <a:t>Starts and ends with a </a:t>
            </a:r>
            <a:r>
              <a:rPr lang="en-GB" dirty="0" smtClean="0">
                <a:latin typeface="Courier New" panose="02070309020205020404" pitchFamily="49" charset="0"/>
              </a:rPr>
              <a:t>"</a:t>
            </a:r>
            <a:r>
              <a:rPr lang="en-GB" dirty="0" smtClean="0"/>
              <a:t> quote </a:t>
            </a:r>
            <a:r>
              <a:rPr lang="en-GB" dirty="0" smtClean="0">
                <a:latin typeface="Courier New" panose="02070309020205020404" pitchFamily="49" charset="0"/>
              </a:rPr>
              <a:t>"</a:t>
            </a:r>
            <a:r>
              <a:rPr lang="en-GB" dirty="0" smtClean="0"/>
              <a:t> character or a ' quote ' character.</a:t>
            </a:r>
          </a:p>
          <a:p>
            <a:pPr lvl="2"/>
            <a:r>
              <a:rPr lang="en-GB" dirty="0" smtClean="0"/>
              <a:t>The quotes do not appear in the output when printed</a:t>
            </a:r>
          </a:p>
          <a:p>
            <a:pPr lvl="1" eaLnBrk="1" hangingPunct="1"/>
            <a:endParaRPr lang="en-GB" sz="800" dirty="0"/>
          </a:p>
          <a:p>
            <a:pPr lvl="1" eaLnBrk="1" hangingPunct="1"/>
            <a:r>
              <a:rPr lang="en-GB" dirty="0" smtClean="0"/>
              <a:t>Examples:</a:t>
            </a:r>
            <a:br>
              <a:rPr lang="en-GB" dirty="0" smtClean="0"/>
            </a:br>
            <a:r>
              <a:rPr lang="en-GB" sz="800" dirty="0"/>
              <a:t/>
            </a:r>
            <a:br>
              <a:rPr lang="en-GB" sz="800" dirty="0"/>
            </a:br>
            <a:r>
              <a:rPr lang="en-GB" dirty="0" smtClean="0">
                <a:latin typeface="Courier New" panose="02070309020205020404" pitchFamily="49" charset="0"/>
              </a:rPr>
              <a:t>"hello"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"This is a string.  It's very long!"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'Here is "another" with quotes in'</a:t>
            </a:r>
            <a:br>
              <a:rPr lang="en-GB" dirty="0" smtClean="0">
                <a:latin typeface="Courier New" panose="02070309020205020404" pitchFamily="49" charset="0"/>
              </a:rPr>
            </a:br>
            <a:endParaRPr lang="en-GB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Syntax Rules: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Strings surrounded by " " or ' ' may not span multiple lines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  <a:t>"This is not</a:t>
            </a:r>
            <a:b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</a:br>
            <a: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  <a:t>a legal String."</a:t>
            </a:r>
          </a:p>
          <a:p>
            <a:pPr lvl="1">
              <a:spcBef>
                <a:spcPts val="600"/>
              </a:spcBef>
              <a:buNone/>
            </a:pPr>
            <a:endParaRPr lang="en-GB" sz="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dirty="0" smtClean="0"/>
              <a:t>Strings surrounded by </a:t>
            </a:r>
            <a:r>
              <a:rPr lang="en-GB" dirty="0"/>
              <a:t>" " </a:t>
            </a:r>
            <a:r>
              <a:rPr lang="en-GB" dirty="0" smtClean="0"/>
              <a:t>may not contain a </a:t>
            </a:r>
            <a:r>
              <a:rPr lang="en-GB" dirty="0" smtClean="0">
                <a:latin typeface="Courier New" panose="02070309020205020404" pitchFamily="49" charset="0"/>
              </a:rPr>
              <a:t>"</a:t>
            </a:r>
            <a:r>
              <a:rPr lang="en-GB" dirty="0" smtClean="0"/>
              <a:t> character.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  <a:t>"This is not a "legal" String either</a:t>
            </a:r>
            <a:r>
              <a:rPr lang="en-GB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."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endParaRPr lang="en-GB" sz="1800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dirty="0" smtClean="0"/>
              <a:t>Strings surrounded by ' ' may not contain a </a:t>
            </a:r>
            <a:r>
              <a:rPr lang="en-GB" dirty="0" smtClean="0">
                <a:latin typeface="Courier New" panose="02070309020205020404" pitchFamily="49" charset="0"/>
              </a:rPr>
              <a:t>'</a:t>
            </a:r>
            <a:r>
              <a:rPr lang="en-GB" dirty="0" smtClean="0"/>
              <a:t> character.</a:t>
            </a:r>
            <a:br>
              <a:rPr lang="en-GB" dirty="0" smtClean="0"/>
            </a:br>
            <a:r>
              <a:rPr lang="en-GB" sz="700" dirty="0" smtClean="0"/>
              <a:t/>
            </a:r>
            <a:br>
              <a:rPr lang="en-GB" sz="700" dirty="0" smtClean="0"/>
            </a:br>
            <a:r>
              <a:rPr lang="en-GB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'This is not a 'legal' String either.‘</a:t>
            </a:r>
          </a:p>
          <a:p>
            <a:pPr marL="457200" lvl="1" indent="0">
              <a:lnSpc>
                <a:spcPct val="80000"/>
              </a:lnSpc>
              <a:spcBef>
                <a:spcPts val="600"/>
              </a:spcBef>
              <a:buNone/>
            </a:pPr>
            <a:endParaRPr lang="en-GB" sz="1800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en-GB" dirty="0">
                <a:solidFill>
                  <a:prstClr val="black"/>
                </a:solidFill>
              </a:rPr>
              <a:t>Strings </a:t>
            </a:r>
            <a:r>
              <a:rPr lang="en-GB" dirty="0" smtClean="0">
                <a:solidFill>
                  <a:prstClr val="black"/>
                </a:solidFill>
              </a:rPr>
              <a:t>surrounded by  3  "  </a:t>
            </a:r>
            <a:r>
              <a:rPr lang="en-GB" dirty="0">
                <a:solidFill>
                  <a:prstClr val="black"/>
                </a:solidFill>
              </a:rPr>
              <a:t>may </a:t>
            </a:r>
            <a:r>
              <a:rPr lang="en-GB" dirty="0" smtClean="0">
                <a:solidFill>
                  <a:prstClr val="black"/>
                </a:solidFill>
              </a:rPr>
              <a:t>span lines.</a:t>
            </a:r>
            <a:endParaRPr lang="en-GB" sz="2200" dirty="0" smtClean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GB" sz="2200" dirty="0">
                <a:solidFill>
                  <a:prstClr val="black"/>
                </a:solidFill>
                <a:latin typeface="Courier New" panose="02070309020205020404" pitchFamily="49" charset="0"/>
              </a:rPr>
              <a:t> </a:t>
            </a:r>
            <a:r>
              <a:rPr lang="en-GB" sz="2200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"""I can span multiple lines</a:t>
            </a:r>
            <a:br>
              <a:rPr lang="en-GB" sz="2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</a:b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    because I'm surrounded by 3 double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quotes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</a:rPr>
              <a:t>"""" 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60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207" y="571602"/>
            <a:ext cx="10515600" cy="1325563"/>
          </a:xfrm>
        </p:spPr>
        <p:txBody>
          <a:bodyPr/>
          <a:lstStyle/>
          <a:p>
            <a:r>
              <a:rPr lang="en-US" dirty="0" smtClean="0"/>
              <a:t>Problem: What if you want to have both double and single quotes in the output?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Consider printing the following output:</a:t>
            </a:r>
          </a:p>
          <a:p>
            <a:pPr marL="0" indent="0">
              <a:buNone/>
            </a:pPr>
            <a:r>
              <a:rPr lang="en-US" dirty="0" smtClean="0"/>
              <a:t>         She </a:t>
            </a:r>
            <a:r>
              <a:rPr lang="en-US" dirty="0"/>
              <a:t>said, “Who’s there?”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syntax rules tell us the following is not correct:</a:t>
            </a:r>
          </a:p>
          <a:p>
            <a:pPr marL="457200" lvl="1" indent="0">
              <a:buNone/>
            </a:pPr>
            <a:r>
              <a:rPr lang="en-GB" sz="2000" dirty="0">
                <a:solidFill>
                  <a:prstClr val="black"/>
                </a:solidFill>
                <a:latin typeface="Courier New" panose="02070309020205020404" pitchFamily="49" charset="0"/>
              </a:rPr>
              <a:t>print</a:t>
            </a:r>
            <a:r>
              <a:rPr lang="en-GB" sz="2000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("</a:t>
            </a:r>
            <a:r>
              <a:rPr lang="en-GB" sz="2000" dirty="0">
                <a:solidFill>
                  <a:prstClr val="black"/>
                </a:solidFill>
                <a:latin typeface="Courier New" panose="02070309020205020404" pitchFamily="49" charset="0"/>
              </a:rPr>
              <a:t>She </a:t>
            </a:r>
            <a:r>
              <a:rPr lang="en-GB" sz="2000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said</a:t>
            </a:r>
            <a:r>
              <a:rPr lang="en-GB" sz="2000" dirty="0">
                <a:solidFill>
                  <a:prstClr val="black"/>
                </a:solidFill>
                <a:latin typeface="Courier New" panose="02070309020205020404" pitchFamily="49" charset="0"/>
              </a:rPr>
              <a:t>, "Who’s there</a:t>
            </a:r>
            <a:r>
              <a:rPr lang="en-GB" sz="2000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?")</a:t>
            </a:r>
          </a:p>
          <a:p>
            <a:pPr marL="457200" lvl="1" indent="0">
              <a:buNone/>
            </a:pPr>
            <a:endParaRPr lang="en-GB" sz="2000" dirty="0" smtClean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We need a new convention to express this, i.e., more syntax and semantics.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8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9738"/>
            <a:ext cx="8229600" cy="703262"/>
          </a:xfrm>
        </p:spPr>
        <p:txBody>
          <a:bodyPr/>
          <a:lstStyle/>
          <a:p>
            <a:pPr eaLnBrk="1" hangingPunct="1"/>
            <a:r>
              <a:rPr lang="en-US" sz="4000" dirty="0"/>
              <a:t>Escape sequences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GB" b="1" dirty="0" smtClean="0"/>
              <a:t>escape sequence</a:t>
            </a:r>
            <a:r>
              <a:rPr lang="en-GB" dirty="0" smtClean="0"/>
              <a:t>: A sequence of characters used to represent certain special characters in a string.</a:t>
            </a:r>
            <a:br>
              <a:rPr lang="en-GB" dirty="0" smtClean="0"/>
            </a:br>
            <a:endParaRPr lang="en-GB" sz="800" dirty="0"/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\t   </a:t>
            </a:r>
            <a:r>
              <a:rPr lang="en-GB" dirty="0" smtClean="0"/>
              <a:t>tab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\n   </a:t>
            </a:r>
            <a:r>
              <a:rPr lang="en-GB" dirty="0" smtClean="0"/>
              <a:t>new line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\"   </a:t>
            </a:r>
            <a:r>
              <a:rPr lang="en-GB" dirty="0" smtClean="0"/>
              <a:t>quotation mark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\\   </a:t>
            </a:r>
            <a:r>
              <a:rPr lang="en-GB" dirty="0" smtClean="0"/>
              <a:t>backslash character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Example:</a:t>
            </a:r>
            <a:br>
              <a:rPr lang="en-GB" dirty="0" smtClean="0"/>
            </a:b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GB" sz="1800" b="1" dirty="0" smtClean="0">
                <a:latin typeface="Courier New" panose="02070309020205020404" pitchFamily="49" charset="0"/>
              </a:rPr>
              <a:t>\\</a:t>
            </a:r>
            <a:r>
              <a:rPr lang="en-GB" sz="1800" dirty="0">
                <a:latin typeface="Courier New" panose="02070309020205020404" pitchFamily="49" charset="0"/>
              </a:rPr>
              <a:t>hello</a:t>
            </a:r>
            <a:r>
              <a:rPr lang="en-GB" sz="1800" b="1" dirty="0">
                <a:latin typeface="Courier New" panose="02070309020205020404" pitchFamily="49" charset="0"/>
              </a:rPr>
              <a:t>\n</a:t>
            </a:r>
            <a:r>
              <a:rPr lang="en-GB" sz="1800" dirty="0">
                <a:latin typeface="Courier New" panose="02070309020205020404" pitchFamily="49" charset="0"/>
              </a:rPr>
              <a:t>how</a:t>
            </a:r>
            <a:r>
              <a:rPr lang="en-GB" sz="1800" b="1" dirty="0">
                <a:latin typeface="Courier New" panose="02070309020205020404" pitchFamily="49" charset="0"/>
              </a:rPr>
              <a:t>\t</a:t>
            </a:r>
            <a:r>
              <a:rPr lang="en-GB" sz="1800" dirty="0">
                <a:latin typeface="Courier New" panose="02070309020205020404" pitchFamily="49" charset="0"/>
              </a:rPr>
              <a:t>are </a:t>
            </a:r>
            <a:r>
              <a:rPr lang="en-GB" sz="1800" b="1" dirty="0">
                <a:latin typeface="Courier New" panose="02070309020205020404" pitchFamily="49" charset="0"/>
              </a:rPr>
              <a:t>\"</a:t>
            </a:r>
            <a:r>
              <a:rPr lang="en-GB" sz="1800" dirty="0">
                <a:latin typeface="Courier New" panose="02070309020205020404" pitchFamily="49" charset="0"/>
              </a:rPr>
              <a:t>you</a:t>
            </a:r>
            <a:r>
              <a:rPr lang="en-GB" sz="1800" b="1" dirty="0" smtClean="0">
                <a:latin typeface="Courier New" panose="02070309020205020404" pitchFamily="49" charset="0"/>
              </a:rPr>
              <a:t>\"</a:t>
            </a:r>
            <a:r>
              <a:rPr lang="en-GB" sz="1800" dirty="0" smtClean="0">
                <a:latin typeface="Courier New" panose="02070309020205020404" pitchFamily="49" charset="0"/>
              </a:rPr>
              <a:t>?</a:t>
            </a:r>
            <a:r>
              <a:rPr lang="en-GB" sz="1800" b="1" dirty="0" smtClean="0">
                <a:latin typeface="Courier New" panose="02070309020205020404" pitchFamily="49" charset="0"/>
              </a:rPr>
              <a:t>\\\\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  <a:r>
              <a:rPr lang="en-GB" sz="1800" dirty="0">
                <a:latin typeface="Courier New" panose="02070309020205020404" pitchFamily="49" charset="0"/>
              </a:rPr>
              <a:t/>
            </a:r>
            <a:br>
              <a:rPr lang="en-GB" sz="1800" dirty="0">
                <a:latin typeface="Courier New" panose="02070309020205020404" pitchFamily="49" charset="0"/>
              </a:rPr>
            </a:br>
            <a:endParaRPr lang="en-GB" sz="800" dirty="0">
              <a:latin typeface="Courier New" panose="02070309020205020404" pitchFamily="49" charset="0"/>
            </a:endParaRPr>
          </a:p>
          <a:p>
            <a:pPr lvl="1"/>
            <a:r>
              <a:rPr lang="en-GB" dirty="0" smtClean="0"/>
              <a:t>Output:</a:t>
            </a:r>
            <a:br>
              <a:rPr lang="en-GB" dirty="0" smtClean="0"/>
            </a:br>
            <a:r>
              <a:rPr lang="en-GB" dirty="0" smtClean="0">
                <a:latin typeface="Courier New" panose="02070309020205020404" pitchFamily="49" charset="0"/>
              </a:rPr>
              <a:t>\hello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how	are "you"?\\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56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What is the output of the following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statements?</a:t>
            </a:r>
          </a:p>
          <a:p>
            <a:pPr lvl="1">
              <a:lnSpc>
                <a:spcPct val="80000"/>
              </a:lnSpc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print</a:t>
            </a:r>
            <a:r>
              <a:rPr lang="en-US" dirty="0" smtClean="0">
                <a:latin typeface="Courier New" panose="02070309020205020404" pitchFamily="49" charset="0"/>
              </a:rPr>
              <a:t>("She </a:t>
            </a:r>
            <a:r>
              <a:rPr lang="en-US" dirty="0">
                <a:latin typeface="Courier New" panose="02070309020205020404" pitchFamily="49" charset="0"/>
              </a:rPr>
              <a:t>said, </a:t>
            </a:r>
            <a:r>
              <a:rPr lang="en-US" dirty="0" smtClean="0">
                <a:latin typeface="Courier New" panose="02070309020205020404" pitchFamily="49" charset="0"/>
              </a:rPr>
              <a:t>\"</a:t>
            </a:r>
            <a:r>
              <a:rPr lang="en-US" dirty="0">
                <a:latin typeface="Courier New" panose="02070309020205020404" pitchFamily="49" charset="0"/>
              </a:rPr>
              <a:t>Who’s there</a:t>
            </a:r>
            <a:r>
              <a:rPr lang="en-US" dirty="0" smtClean="0">
                <a:latin typeface="Courier New" panose="02070309020205020404" pitchFamily="49" charset="0"/>
              </a:rPr>
              <a:t>?\"")</a:t>
            </a: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print("\\\\")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print("'")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print("\"\"\"")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print("C:\nin\the directory")</a:t>
            </a: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/>
              <a:t>Write a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 to produce this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/ \ // \\ /// \\\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Answers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Output of each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statement: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endParaRPr lang="en-GB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"She said, Who’s </a:t>
            </a:r>
            <a:r>
              <a:rPr lang="en-GB" dirty="0">
                <a:latin typeface="Courier New" panose="02070309020205020404" pitchFamily="49" charset="0"/>
              </a:rPr>
              <a:t>there</a:t>
            </a:r>
            <a:r>
              <a:rPr lang="en-GB" dirty="0" smtClean="0">
                <a:latin typeface="Courier New" panose="02070309020205020404" pitchFamily="49" charset="0"/>
              </a:rPr>
              <a:t>?"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\\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'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"""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C: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in      he directory</a:t>
            </a:r>
          </a:p>
          <a:p>
            <a:pPr lvl="1">
              <a:lnSpc>
                <a:spcPct val="80000"/>
              </a:lnSpc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 to produce the line of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print("/ \\ // \\\\ /// \\\\\\")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</a:t>
            </a:r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What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will generate this output?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This quote is from 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Irish poet Oscar Wilde:</a:t>
            </a:r>
          </a:p>
          <a:p>
            <a:pPr lvl="1">
              <a:lnSpc>
                <a:spcPct val="70000"/>
              </a:lnSpc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"</a:t>
            </a:r>
            <a:r>
              <a:rPr lang="en-US" sz="1800" dirty="0">
                <a:latin typeface="Courier New" panose="02070309020205020404" pitchFamily="49" charset="0"/>
              </a:rPr>
              <a:t>Music makes one feel so romantic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- at least it always gets on one's nerves –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which is the same thing nowadays.</a:t>
            </a:r>
            <a:r>
              <a:rPr lang="en-GB" sz="1800" dirty="0">
                <a:latin typeface="Courier New" panose="02070309020205020404" pitchFamily="49" charset="0"/>
              </a:rPr>
              <a:t>"</a:t>
            </a:r>
          </a:p>
          <a:p>
            <a:pPr lvl="1">
              <a:lnSpc>
                <a:spcPct val="60000"/>
              </a:lnSpc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/>
              <a:t>What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will generate this output?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A "quoted" String is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'much' better if you learn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the rules of "escape sequences."</a:t>
            </a:r>
          </a:p>
          <a:p>
            <a:pPr lvl="1">
              <a:lnSpc>
                <a:spcPct val="70000"/>
              </a:lnSpc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Also, "" represents an empty String.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Don't forget: use \" instead of " !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'' is not the same as "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Answers</a:t>
            </a: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to generate the output: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This quote is from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Irish poet Oscar Wilde:</a:t>
            </a:r>
            <a:r>
              <a:rPr lang="ja-JP" altLang="en-US" sz="1600" dirty="0">
                <a:latin typeface="Courier New" panose="02070309020205020404" pitchFamily="49" charset="0"/>
              </a:rPr>
              <a:t>”</a:t>
            </a:r>
            <a:r>
              <a:rPr lang="en-US" altLang="ja-JP" sz="1600" dirty="0" smtClean="0">
                <a:latin typeface="Courier New" panose="02070309020205020404" pitchFamily="49" charset="0"/>
              </a:rPr>
              <a:t>)</a:t>
            </a:r>
            <a:endParaRPr lang="en-US" altLang="ja-JP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print("\"</a:t>
            </a:r>
            <a:r>
              <a:rPr lang="en-US" sz="1600" dirty="0">
                <a:latin typeface="Courier New" panose="02070309020205020404" pitchFamily="49" charset="0"/>
              </a:rPr>
              <a:t>Music makes one feel so romantic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print("- </a:t>
            </a:r>
            <a:r>
              <a:rPr lang="en-US" sz="1600" dirty="0">
                <a:latin typeface="Courier New" panose="02070309020205020404" pitchFamily="49" charset="0"/>
              </a:rPr>
              <a:t>at least it always gets on one's nerves </a:t>
            </a:r>
            <a:r>
              <a:rPr lang="en-US" sz="1600" dirty="0" smtClean="0">
                <a:latin typeface="Courier New" panose="02070309020205020404" pitchFamily="49" charset="0"/>
              </a:rPr>
              <a:t>-")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which is the same thing nowadays</a:t>
            </a:r>
            <a:r>
              <a:rPr lang="en-US" sz="1600" dirty="0" smtClean="0">
                <a:latin typeface="Courier New" panose="02070309020205020404" pitchFamily="49" charset="0"/>
              </a:rPr>
              <a:t>.\"")</a:t>
            </a:r>
            <a:endParaRPr lang="en-GB" sz="16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to generate the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A \"quoted\" String is</a:t>
            </a:r>
            <a:r>
              <a:rPr lang="en-GB" sz="1700" dirty="0" smtClean="0">
                <a:latin typeface="Courier New" panose="02070309020205020404" pitchFamily="49" charset="0"/>
              </a:rPr>
              <a:t>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'much' better if you learn</a:t>
            </a:r>
            <a:r>
              <a:rPr lang="en-GB" sz="1700" dirty="0" smtClean="0">
                <a:latin typeface="Courier New" panose="02070309020205020404" pitchFamily="49" charset="0"/>
              </a:rPr>
              <a:t>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the rules of \"escape sequences</a:t>
            </a:r>
            <a:r>
              <a:rPr lang="en-GB" sz="1700" dirty="0" smtClean="0">
                <a:latin typeface="Courier New" panose="02070309020205020404" pitchFamily="49" charset="0"/>
              </a:rPr>
              <a:t>.\"")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Also, \"\" represents an empty String</a:t>
            </a:r>
            <a:r>
              <a:rPr lang="en-GB" sz="1700" dirty="0" smtClean="0">
                <a:latin typeface="Courier New" panose="02070309020205020404" pitchFamily="49" charset="0"/>
              </a:rPr>
              <a:t>.")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Don't forget: use \\\" instead of \" </a:t>
            </a:r>
            <a:r>
              <a:rPr lang="en-GB" sz="1700" dirty="0" smtClean="0">
                <a:latin typeface="Courier New" panose="02070309020205020404" pitchFamily="49" charset="0"/>
              </a:rPr>
              <a:t>!")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print("'' </a:t>
            </a:r>
            <a:r>
              <a:rPr lang="en-GB" sz="1700" dirty="0">
                <a:latin typeface="Courier New" panose="02070309020205020404" pitchFamily="49" charset="0"/>
              </a:rPr>
              <a:t>is not the same as </a:t>
            </a:r>
            <a:r>
              <a:rPr lang="en-GB" sz="1700" dirty="0" smtClean="0">
                <a:latin typeface="Courier New" panose="02070309020205020404" pitchFamily="49" charset="0"/>
              </a:rPr>
              <a:t>\"")</a:t>
            </a:r>
            <a:endParaRPr lang="en-US" sz="17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3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ctrTitle"/>
          </p:nvPr>
        </p:nvSpPr>
        <p:spPr>
          <a:xfrm>
            <a:off x="1981200" y="779208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 </a:t>
            </a:r>
            <a:r>
              <a:rPr lang="en-US" sz="5300" dirty="0" err="1" smtClean="0"/>
              <a:t>CSc</a:t>
            </a:r>
            <a:r>
              <a:rPr lang="en-US" sz="5300" dirty="0" smtClean="0"/>
              <a:t> 110: Introduction to Computer Programming I</a:t>
            </a:r>
          </a:p>
        </p:txBody>
      </p:sp>
      <p:pic>
        <p:nvPicPr>
          <p:cNvPr id="614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015" y="2359903"/>
            <a:ext cx="5478537" cy="410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7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Keywords</a:t>
            </a:r>
            <a:endParaRPr lang="en-US" smtClean="0"/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b="1" dirty="0" smtClean="0"/>
              <a:t>keyword</a:t>
            </a:r>
            <a:r>
              <a:rPr lang="en-GB" dirty="0" smtClean="0"/>
              <a:t>: An identifier that you cannot use because it already has a reserved meaning in Python.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GB" sz="800" dirty="0"/>
          </a:p>
          <a:p>
            <a:pPr>
              <a:spcBef>
                <a:spcPts val="400"/>
              </a:spcBef>
              <a:buNone/>
            </a:pPr>
            <a:r>
              <a:rPr lang="en-GB" sz="1800" dirty="0">
                <a:latin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and 		del		from	 	not 		while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as 		</a:t>
            </a: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		global 	or 		with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assert 	else 		if 		pass 		yield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break 		except 	import 	print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class 		exec 		in 		raise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continue 	finally 	is 		return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		for 		lambda 	try </a:t>
            </a:r>
          </a:p>
          <a:p>
            <a:pPr>
              <a:spcBef>
                <a:spcPts val="400"/>
              </a:spcBef>
              <a:buNone/>
            </a:pPr>
            <a:endParaRPr lang="en-GB" sz="10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43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Staff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Allison </a:t>
            </a:r>
            <a:r>
              <a:rPr lang="en-US" dirty="0" err="1" smtClean="0"/>
              <a:t>Obourn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aeobourn@cs.arizona.edu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B.S. M.S. Computer Science and Engineering - University of Washington</a:t>
            </a:r>
          </a:p>
          <a:p>
            <a:pPr lvl="1"/>
            <a:r>
              <a:rPr lang="en-US" dirty="0" smtClean="0"/>
              <a:t>Lecturer - University of Washington </a:t>
            </a:r>
            <a:endParaRPr lang="en-US" dirty="0" smtClean="0"/>
          </a:p>
          <a:p>
            <a:r>
              <a:rPr lang="en-US" dirty="0" err="1" smtClean="0"/>
              <a:t>Janalee</a:t>
            </a:r>
            <a:r>
              <a:rPr lang="en-US" dirty="0" smtClean="0"/>
              <a:t> </a:t>
            </a:r>
            <a:r>
              <a:rPr lang="en-US" dirty="0" err="1" smtClean="0"/>
              <a:t>O’Bagy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jobagy@cs.arizona.edu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B.S. Math, Ph.D. Computer Science – University of Arizona</a:t>
            </a:r>
          </a:p>
          <a:p>
            <a:pPr lvl="1"/>
            <a:r>
              <a:rPr lang="en-US" dirty="0" smtClean="0"/>
              <a:t>Academia – University of Virginia</a:t>
            </a:r>
          </a:p>
          <a:p>
            <a:pPr lvl="1"/>
            <a:r>
              <a:rPr lang="en-US" dirty="0" smtClean="0"/>
              <a:t>Industry</a:t>
            </a:r>
          </a:p>
          <a:p>
            <a:pPr lvl="2"/>
            <a:r>
              <a:rPr lang="en-US" dirty="0" smtClean="0"/>
              <a:t>High Availability Systems Architect (clients such as Apple, Inc.)</a:t>
            </a:r>
          </a:p>
          <a:p>
            <a:pPr lvl="2"/>
            <a:r>
              <a:rPr lang="en-US" dirty="0" smtClean="0"/>
              <a:t>Software Developer (part of a team that implemented a soft real-time version of Java)</a:t>
            </a:r>
          </a:p>
          <a:p>
            <a:pPr lvl="2"/>
            <a:r>
              <a:rPr lang="en-US" dirty="0" smtClean="0"/>
              <a:t>Independent Futures Trader  (S&amp;P mini-Futures)	</a:t>
            </a:r>
          </a:p>
          <a:p>
            <a:r>
              <a:rPr lang="en-US" dirty="0" smtClean="0"/>
              <a:t>Section Leaders</a:t>
            </a:r>
          </a:p>
          <a:p>
            <a:pPr lvl="1"/>
            <a:r>
              <a:rPr lang="en-US" dirty="0" smtClean="0"/>
              <a:t>Your primary point of contact </a:t>
            </a:r>
          </a:p>
          <a:p>
            <a:pPr lvl="1"/>
            <a:r>
              <a:rPr lang="en-US" dirty="0" smtClean="0"/>
              <a:t>Ask them about their experiences in </a:t>
            </a:r>
            <a:r>
              <a:rPr lang="en-US" dirty="0" err="1" smtClean="0"/>
              <a:t>CSc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7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CS is about PROCESS – describing how to accomplish tasks  </a:t>
            </a:r>
          </a:p>
          <a:p>
            <a:pPr lvl="1"/>
            <a:r>
              <a:rPr lang="en-US" dirty="0" smtClean="0"/>
              <a:t>Algorithm: a step-by-step procedure for solving a problem</a:t>
            </a:r>
          </a:p>
          <a:p>
            <a:pPr lvl="1"/>
            <a:r>
              <a:rPr lang="en-US" dirty="0" smtClean="0"/>
              <a:t>Computers are “brainless” machines that execute specific instructions; they have perfect memories</a:t>
            </a:r>
          </a:p>
          <a:p>
            <a:pPr lvl="1"/>
            <a:r>
              <a:rPr lang="en-US" dirty="0" smtClean="0"/>
              <a:t>Our task is to develop those very specific instructions for the problem at hand</a:t>
            </a:r>
          </a:p>
          <a:p>
            <a:r>
              <a:rPr lang="en-US" dirty="0" smtClean="0"/>
              <a:t>Computers are a tool</a:t>
            </a:r>
          </a:p>
          <a:p>
            <a:pPr lvl="1"/>
            <a:r>
              <a:rPr lang="en-US" dirty="0" smtClean="0"/>
              <a:t>Currently the best implementation platform</a:t>
            </a:r>
          </a:p>
          <a:p>
            <a:pPr lvl="1"/>
            <a:r>
              <a:rPr lang="en-US" dirty="0" smtClean="0"/>
              <a:t>What kinds of problems can they solve?</a:t>
            </a:r>
          </a:p>
          <a:p>
            <a:r>
              <a:rPr lang="en-US" dirty="0" smtClean="0"/>
              <a:t>Science?</a:t>
            </a:r>
          </a:p>
          <a:p>
            <a:pPr lvl="1"/>
            <a:r>
              <a:rPr lang="en-US" dirty="0" smtClean="0"/>
              <a:t>More like engineering, art, magic…</a:t>
            </a:r>
          </a:p>
          <a:p>
            <a:pPr lvl="1"/>
            <a:r>
              <a:rPr lang="en-US" dirty="0" smtClean="0"/>
              <a:t>Hypothesis creation, testing, refinement important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4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this course if you…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… like solving problems</a:t>
            </a:r>
          </a:p>
          <a:p>
            <a:endParaRPr lang="en-US" dirty="0" smtClean="0"/>
          </a:p>
          <a:p>
            <a:r>
              <a:rPr lang="en-US" dirty="0" smtClean="0"/>
              <a:t>… like building things</a:t>
            </a:r>
          </a:p>
          <a:p>
            <a:endParaRPr lang="en-US" dirty="0" smtClean="0"/>
          </a:p>
          <a:p>
            <a:r>
              <a:rPr lang="en-US" dirty="0" smtClean="0"/>
              <a:t>… (will) work with data sets or very large data sets</a:t>
            </a:r>
          </a:p>
          <a:p>
            <a:endParaRPr lang="en-US" dirty="0" smtClean="0"/>
          </a:p>
          <a:p>
            <a:r>
              <a:rPr lang="en-US" dirty="0" smtClean="0"/>
              <a:t>… are curious about how Facebook, Google, </a:t>
            </a:r>
            <a:r>
              <a:rPr lang="en-US" dirty="0" err="1" smtClean="0"/>
              <a:t>etc</a:t>
            </a:r>
            <a:r>
              <a:rPr lang="en-US" dirty="0" smtClean="0"/>
              <a:t> work</a:t>
            </a:r>
          </a:p>
          <a:p>
            <a:endParaRPr lang="en-US" dirty="0" smtClean="0"/>
          </a:p>
          <a:p>
            <a:r>
              <a:rPr lang="en-US" dirty="0" smtClean="0"/>
              <a:t>… have never written a computer program before</a:t>
            </a:r>
          </a:p>
          <a:p>
            <a:endParaRPr lang="en-US" dirty="0" smtClean="0"/>
          </a:p>
          <a:p>
            <a:r>
              <a:rPr lang="en-US" dirty="0" smtClean="0"/>
              <a:t>… are shopping around for a major</a:t>
            </a:r>
          </a:p>
          <a:p>
            <a:pPr lvl="1"/>
            <a:r>
              <a:rPr lang="en-US" dirty="0" smtClean="0"/>
              <a:t>110 is a good predictor of who will enjoy and succeed in </a:t>
            </a:r>
            <a:r>
              <a:rPr lang="en-US" dirty="0" err="1" smtClean="0"/>
              <a:t>CSc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5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Programming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b="1" dirty="0" smtClean="0"/>
              <a:t>program</a:t>
            </a:r>
            <a:r>
              <a:rPr lang="en-GB" dirty="0" smtClean="0"/>
              <a:t>: A set of instructions</a:t>
            </a:r>
            <a:br>
              <a:rPr lang="en-GB" dirty="0" smtClean="0"/>
            </a:br>
            <a:r>
              <a:rPr lang="en-GB" dirty="0" smtClean="0"/>
              <a:t>to be carried out by a computer</a:t>
            </a:r>
          </a:p>
          <a:p>
            <a:pPr marL="0" indent="0" eaLnBrk="1" hangingPunct="1">
              <a:buNone/>
            </a:pPr>
            <a:endParaRPr lang="en-GB" dirty="0"/>
          </a:p>
          <a:p>
            <a:pPr eaLnBrk="1" hangingPunct="1"/>
            <a:r>
              <a:rPr lang="en-GB" b="1" dirty="0"/>
              <a:t>p</a:t>
            </a:r>
            <a:r>
              <a:rPr lang="en-GB" b="1" dirty="0" smtClean="0"/>
              <a:t>rogram execution</a:t>
            </a:r>
            <a:r>
              <a:rPr lang="en-GB" dirty="0" smtClean="0"/>
              <a:t>: The act of carrying out the instructions contained in a program.</a:t>
            </a:r>
            <a:endParaRPr lang="en-GB" dirty="0"/>
          </a:p>
          <a:p>
            <a:pPr marL="0" indent="0" eaLnBrk="1" hangingPunct="1">
              <a:buNone/>
            </a:pPr>
            <a:endParaRPr lang="en-GB" b="1" dirty="0" smtClean="0"/>
          </a:p>
          <a:p>
            <a:pPr eaLnBrk="1" hangingPunct="1"/>
            <a:r>
              <a:rPr lang="en-GB" b="1" dirty="0" smtClean="0"/>
              <a:t>programming language</a:t>
            </a:r>
            <a:r>
              <a:rPr lang="en-GB" dirty="0" smtClean="0"/>
              <a:t>: A set of rules used to describe computations in a format that is readable by humans.</a:t>
            </a:r>
          </a:p>
          <a:p>
            <a:pPr marL="0" indent="0" eaLnBrk="1" hangingPunct="1">
              <a:buNone/>
            </a:pPr>
            <a:endParaRPr lang="en-GB" dirty="0"/>
          </a:p>
          <a:p>
            <a:pPr eaLnBrk="1" hangingPunct="1"/>
            <a:endParaRPr lang="en-GB" dirty="0" smtClean="0"/>
          </a:p>
        </p:txBody>
      </p:sp>
      <p:pic>
        <p:nvPicPr>
          <p:cNvPr id="9220" name="Picture 5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" t="812"/>
          <a:stretch>
            <a:fillRect/>
          </a:stretch>
        </p:blipFill>
        <p:spPr bwMode="auto">
          <a:xfrm>
            <a:off x="8399207" y="952500"/>
            <a:ext cx="21209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7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programming language specification</a:t>
            </a:r>
            <a:r>
              <a:rPr lang="en-US" dirty="0" smtClean="0"/>
              <a:t> consists of two parts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800" b="1" dirty="0" smtClean="0"/>
              <a:t>syntax: </a:t>
            </a:r>
            <a:r>
              <a:rPr lang="en-US" sz="2800" dirty="0" smtClean="0"/>
              <a:t>specifies the sequences of symbols that are valid programs in the language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2800" b="1" dirty="0"/>
              <a:t>s</a:t>
            </a:r>
            <a:r>
              <a:rPr lang="en-US" sz="2800" b="1" dirty="0" smtClean="0"/>
              <a:t>emantics: </a:t>
            </a:r>
            <a:r>
              <a:rPr lang="en-US" sz="2800" dirty="0" smtClean="0"/>
              <a:t>specifies the meaning of a sequence of symbols</a:t>
            </a:r>
            <a:endParaRPr lang="en-US" sz="2800" dirty="0">
              <a:latin typeface="Lucida Console" panose="020B0609040504020204" pitchFamily="49" charset="0"/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2800" dirty="0" smtClean="0"/>
              <a:t>Example of syntax and semantics from math:</a:t>
            </a:r>
          </a:p>
          <a:p>
            <a:pPr marL="45720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(3,8)</a:t>
            </a:r>
          </a:p>
          <a:p>
            <a:pPr marL="457200" lvl="1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a point in a coordinate plane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modern languages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2000" i="1" dirty="0"/>
              <a:t>procedural languages</a:t>
            </a:r>
            <a:r>
              <a:rPr lang="en-US" sz="2000" dirty="0"/>
              <a:t>:  programs are a series of commands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Pascal</a:t>
            </a:r>
            <a:r>
              <a:rPr lang="en-US" sz="1800" dirty="0"/>
              <a:t> (1970):	designed for education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C</a:t>
            </a:r>
            <a:r>
              <a:rPr lang="en-US" sz="1800" dirty="0"/>
              <a:t> (1972):	low-level operating systems and device drivers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endParaRPr lang="en-US" sz="600" dirty="0"/>
          </a:p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2000" i="1" dirty="0"/>
              <a:t>functional programming</a:t>
            </a:r>
            <a:r>
              <a:rPr lang="en-US" sz="2000" dirty="0"/>
              <a:t>:  functions map inputs to outputs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Lisp</a:t>
            </a:r>
            <a:r>
              <a:rPr lang="en-US" sz="1800" dirty="0"/>
              <a:t> (1958) / </a:t>
            </a:r>
            <a:r>
              <a:rPr lang="en-US" sz="1800" b="1" dirty="0"/>
              <a:t>Scheme</a:t>
            </a:r>
            <a:r>
              <a:rPr lang="en-US" sz="1800" dirty="0"/>
              <a:t> (1975), </a:t>
            </a:r>
            <a:r>
              <a:rPr lang="en-US" sz="1800" b="1" dirty="0"/>
              <a:t>ML</a:t>
            </a:r>
            <a:r>
              <a:rPr lang="en-US" sz="1800" dirty="0"/>
              <a:t> (1973), </a:t>
            </a:r>
            <a:r>
              <a:rPr lang="en-US" sz="1800" b="1" dirty="0"/>
              <a:t>Haskell</a:t>
            </a:r>
            <a:r>
              <a:rPr lang="en-US" sz="1800" dirty="0"/>
              <a:t> (1990)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endParaRPr lang="en-US" sz="600" dirty="0"/>
          </a:p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2000" i="1" dirty="0"/>
              <a:t>object-oriented languages</a:t>
            </a:r>
            <a:r>
              <a:rPr lang="en-US" sz="2000" dirty="0"/>
              <a:t>:  programs use interacting "objects"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Smalltalk</a:t>
            </a:r>
            <a:r>
              <a:rPr lang="en-US" sz="1800" dirty="0"/>
              <a:t> (1980): first major object-oriented language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C++</a:t>
            </a:r>
            <a:r>
              <a:rPr lang="en-US" sz="1800" dirty="0"/>
              <a:t> (1985):	"object-oriented" improvements to C</a:t>
            </a:r>
          </a:p>
          <a:p>
            <a:pPr marL="1084263" lvl="2" indent="-169863">
              <a:lnSpc>
                <a:spcPct val="114000"/>
              </a:lnSpc>
              <a:tabLst>
                <a:tab pos="2627313" algn="l"/>
              </a:tabLst>
            </a:pPr>
            <a:r>
              <a:rPr lang="en-US" sz="1600" dirty="0"/>
              <a:t>successful in industry; used to build major </a:t>
            </a:r>
            <a:r>
              <a:rPr lang="en-US" sz="1600" dirty="0" err="1"/>
              <a:t>OSes</a:t>
            </a:r>
            <a:r>
              <a:rPr lang="en-US" sz="1600" dirty="0"/>
              <a:t> such as Windows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 smtClean="0"/>
              <a:t>Python </a:t>
            </a:r>
            <a:r>
              <a:rPr lang="en-US" sz="1800" dirty="0" smtClean="0"/>
              <a:t>(1991):</a:t>
            </a:r>
            <a:r>
              <a:rPr lang="en-US" sz="1800" dirty="0"/>
              <a:t>	</a:t>
            </a:r>
          </a:p>
          <a:p>
            <a:pPr marL="1084263" lvl="2" indent="-169863">
              <a:lnSpc>
                <a:spcPct val="114000"/>
              </a:lnSpc>
              <a:tabLst>
                <a:tab pos="2627313" algn="l"/>
              </a:tabLst>
            </a:pPr>
            <a:r>
              <a:rPr lang="en-US" sz="1600" dirty="0" smtClean="0"/>
              <a:t>The </a:t>
            </a:r>
            <a:r>
              <a:rPr lang="en-US" sz="1600" dirty="0"/>
              <a:t>language taught in this </a:t>
            </a:r>
            <a:r>
              <a:rPr lang="en-US" sz="1600" dirty="0" smtClean="0"/>
              <a:t>course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Python?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Expressive language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expresses complex ideas in a simple way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strong philosophy</a:t>
            </a:r>
          </a:p>
          <a:p>
            <a:pPr marL="0" indent="0" eaLnBrk="1" hangingPunct="1">
              <a:buNone/>
            </a:pPr>
            <a:r>
              <a:rPr lang="en-US" dirty="0" smtClean="0"/>
              <a:t>	well-designed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Object-oriented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Pre-written software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Widely used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9012</TotalTime>
  <Words>856</Words>
  <Application>Microsoft Office PowerPoint</Application>
  <PresentationFormat>Widescreen</PresentationFormat>
  <Paragraphs>240</Paragraphs>
  <Slides>20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Lucida Console</vt:lpstr>
      <vt:lpstr>Times New Roman</vt:lpstr>
      <vt:lpstr>Verdana</vt:lpstr>
      <vt:lpstr>Wingdings</vt:lpstr>
      <vt:lpstr>Wingdings 2</vt:lpstr>
      <vt:lpstr>Office Theme</vt:lpstr>
      <vt:lpstr>CSc 110, Spring 2017</vt:lpstr>
      <vt:lpstr> CSc 110: Introduction to Computer Programming I</vt:lpstr>
      <vt:lpstr>Course Staff</vt:lpstr>
      <vt:lpstr>Computer Science</vt:lpstr>
      <vt:lpstr>Take this course if you…</vt:lpstr>
      <vt:lpstr>Programming</vt:lpstr>
      <vt:lpstr>Programming</vt:lpstr>
      <vt:lpstr>Some modern languages</vt:lpstr>
      <vt:lpstr>Why Python?</vt:lpstr>
      <vt:lpstr>A Python program</vt:lpstr>
      <vt:lpstr>print</vt:lpstr>
      <vt:lpstr>PowerPoint Presentation</vt:lpstr>
      <vt:lpstr>Strings</vt:lpstr>
      <vt:lpstr>Problem: What if you want to have both double and single quotes in the output?</vt:lpstr>
      <vt:lpstr>Escape sequences</vt:lpstr>
      <vt:lpstr>Questions</vt:lpstr>
      <vt:lpstr>Answers</vt:lpstr>
      <vt:lpstr>Questions</vt:lpstr>
      <vt:lpstr>Answers</vt:lpstr>
      <vt:lpstr>Keywords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59</cp:revision>
  <cp:lastPrinted>2017-01-11T02:16:28Z</cp:lastPrinted>
  <dcterms:created xsi:type="dcterms:W3CDTF">2016-08-01T21:05:20Z</dcterms:created>
  <dcterms:modified xsi:type="dcterms:W3CDTF">2017-01-11T05:54:55Z</dcterms:modified>
</cp:coreProperties>
</file>