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85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7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9388B-AE35-4859-80A0-AFA76AA45D0E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815D2-0031-49E4-A66E-85989D023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2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8195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819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2F06C9-70C9-4394-A4D9-C83C6C880805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8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0243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24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B4D1651-3017-4B7D-9B87-C9656CDD92A8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3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3315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331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5C83A7-4423-4CD0-9A03-45F754CB4F44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47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638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9ABB84D-E486-4F42-8555-7DD74A2687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73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7E12B1-DB50-4844-876C-38534FD311CF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01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2150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EAF5D6-7BAF-4947-81A0-0AA9150698EF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06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41D9150-16F9-4CD7-BFEC-F1E47EC17A9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39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D2D98B-4F4D-43C3-9627-CBBE7069C13E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1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14C9B7-FB26-44C2-919D-D0C5DCE9B54C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0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455D-3204-4EAB-8B0E-10F24B8A390E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78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6369-AD15-4CC9-BDAD-A5124DB26CA6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9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BAB9-82E2-4AC1-A636-8DF0BA542A30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9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0762-24C6-444F-BB72-7146D376AA2E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4B52-A766-4065-BA03-1547ABB82068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9E1-E118-460A-BAB0-7523B780FB20}" type="datetime1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5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241E-3A6A-48F0-B917-37E654864599}" type="datetime1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9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FA00-C83B-4C45-B869-80F2966E09D9}" type="datetime1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8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CA3F-1DF7-4B0E-8EB8-A00F43C5A644}" type="datetime1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336-4FAD-4C32-B0BC-6191738A7110}" type="datetime1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0994-3932-425C-9E0D-9AC4D0748DF6}" type="datetime1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1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EDD40-4C4B-45AD-8815-71B9D39F83E6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9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800819"/>
            <a:ext cx="9144000" cy="1239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104836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2: </a:t>
            </a:r>
            <a:r>
              <a:rPr lang="en-US" dirty="0" smtClean="0"/>
              <a:t>Functions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305" y="2914022"/>
            <a:ext cx="4791389" cy="359354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functions</a:t>
            </a:r>
            <a:endParaRPr lang="en-US" dirty="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GB" b="1" dirty="0" smtClean="0"/>
              <a:t>function</a:t>
            </a:r>
            <a:r>
              <a:rPr lang="en-GB" dirty="0" smtClean="0"/>
              <a:t>: A named sequence of statements.</a:t>
            </a:r>
          </a:p>
          <a:p>
            <a:pPr lvl="2" eaLnBrk="1" hangingPunct="1">
              <a:lnSpc>
                <a:spcPct val="110000"/>
              </a:lnSpc>
            </a:pPr>
            <a:r>
              <a:rPr lang="en-GB" dirty="0"/>
              <a:t>s</a:t>
            </a:r>
            <a:r>
              <a:rPr lang="en-GB" dirty="0" smtClean="0"/>
              <a:t>upports the creation of </a:t>
            </a:r>
            <a:r>
              <a:rPr lang="en-GB" i="1" dirty="0" smtClean="0"/>
              <a:t>well</a:t>
            </a:r>
            <a:r>
              <a:rPr lang="en-GB" dirty="0" smtClean="0"/>
              <a:t>-</a:t>
            </a:r>
            <a:r>
              <a:rPr lang="en-GB" i="1" dirty="0" smtClean="0"/>
              <a:t>structured</a:t>
            </a:r>
            <a:r>
              <a:rPr lang="en-GB" dirty="0" smtClean="0"/>
              <a:t> programs</a:t>
            </a:r>
          </a:p>
          <a:p>
            <a:pPr lvl="2" eaLnBrk="1" hangingPunct="1">
              <a:lnSpc>
                <a:spcPct val="110000"/>
              </a:lnSpc>
            </a:pPr>
            <a:r>
              <a:rPr lang="en-GB" dirty="0" smtClean="0"/>
              <a:t>eliminates </a:t>
            </a:r>
            <a:r>
              <a:rPr lang="en-GB" i="1" dirty="0" smtClean="0"/>
              <a:t>repetition</a:t>
            </a:r>
            <a:r>
              <a:rPr lang="en-GB" dirty="0" smtClean="0"/>
              <a:t> by code reuse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GB" b="1" dirty="0" smtClean="0"/>
          </a:p>
          <a:p>
            <a:pPr lvl="1" eaLnBrk="1" hangingPunct="1">
              <a:lnSpc>
                <a:spcPct val="110000"/>
              </a:lnSpc>
            </a:pPr>
            <a:r>
              <a:rPr lang="en-GB" b="1" dirty="0" smtClean="0"/>
              <a:t>procedural decomposition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dividing a problem or sequence of statements into functions</a:t>
            </a:r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en-GB" dirty="0"/>
              <a:t>Example:</a:t>
            </a:r>
            <a:br>
              <a:rPr lang="en-GB" dirty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dirty="0" err="1">
                <a:latin typeface="Courier New" panose="02070309020205020404" pitchFamily="49" charset="0"/>
              </a:rPr>
              <a:t>def</a:t>
            </a:r>
            <a:r>
              <a:rPr lang="en-GB" dirty="0">
                <a:latin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</a:rPr>
              <a:t>print_warning</a:t>
            </a:r>
            <a:r>
              <a:rPr lang="en-GB" dirty="0">
                <a:latin typeface="Courier New" panose="02070309020205020404" pitchFamily="49" charset="0"/>
              </a:rPr>
              <a:t>():</a:t>
            </a:r>
            <a:br>
              <a:rPr lang="en-GB" dirty="0">
                <a:latin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</a:rPr>
              <a:t>    print("This product causes cancer")</a:t>
            </a:r>
            <a:br>
              <a:rPr lang="en-GB" dirty="0">
                <a:latin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</a:rPr>
              <a:t>    print("in lab rats and humans.")</a:t>
            </a:r>
            <a:endParaRPr lang="en-GB" dirty="0" smtClean="0"/>
          </a:p>
          <a:p>
            <a:pPr lvl="1" eaLnBrk="1" hangingPunct="1">
              <a:lnSpc>
                <a:spcPct val="110000"/>
              </a:lnSpc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76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body" idx="1"/>
          </p:nvPr>
        </p:nvSpPr>
        <p:spPr>
          <a:xfrm>
            <a:off x="1752601" y="1371600"/>
            <a:ext cx="8918575" cy="5353903"/>
          </a:xfrm>
        </p:spPr>
        <p:txBody>
          <a:bodyPr vert="horz" lIns="90000" tIns="46800" rIns="90000" bIns="46800" rtlCol="0">
            <a:spAutoFit/>
          </a:bodyPr>
          <a:lstStyle/>
          <a:p>
            <a:pPr marL="339725" indent="-339725" algn="ctr" defTabSz="449263"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dirty="0" smtClean="0"/>
              <a:t>Gives your function a name so it can be executed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800" i="1" dirty="0"/>
          </a:p>
          <a:p>
            <a:pPr marL="339725" indent="-339725" defTabSz="449263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Syntax: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b="1" dirty="0" smtClean="0"/>
              <a:t>name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err="1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dirty="0"/>
              <a:t>...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</a:p>
          <a:p>
            <a:pPr marL="339725" indent="-339725" defTabSz="449263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Function names: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400" dirty="0" smtClean="0">
                <a:cs typeface="Calibri Light" panose="020F0302020204030204" pitchFamily="34" charset="0"/>
              </a:rPr>
              <a:t>Consist of upper and lower case letters, "_", and digits 0 through 9.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endParaRPr lang="en-GB" sz="2000" dirty="0">
              <a:latin typeface="Courier New" panose="02070309020205020404" pitchFamily="49" charset="0"/>
            </a:endParaRPr>
          </a:p>
          <a:p>
            <a:pPr marL="339725" indent="-339725" defTabSz="449263">
              <a:spcBef>
                <a:spcPts val="1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dirty="0" err="1" smtClean="0">
                <a:latin typeface="Courier New" panose="02070309020205020404" pitchFamily="49" charset="0"/>
              </a:rPr>
              <a:t>print_warning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br>
              <a:rPr lang="en-GB" sz="2000" dirty="0" smtClean="0">
                <a:latin typeface="Courier New" panose="02070309020205020404" pitchFamily="49" charset="0"/>
              </a:rPr>
            </a:br>
            <a:r>
              <a:rPr lang="en-GB" sz="1900" dirty="0" smtClean="0">
                <a:latin typeface="Courier New" panose="02070309020205020404" pitchFamily="49" charset="0"/>
              </a:rPr>
              <a:t>    print("This product causes cancer")</a:t>
            </a:r>
            <a:br>
              <a:rPr lang="en-GB" sz="1900" dirty="0" smtClean="0">
                <a:latin typeface="Courier New" panose="02070309020205020404" pitchFamily="49" charset="0"/>
              </a:rPr>
            </a:br>
            <a:r>
              <a:rPr lang="en-GB" sz="1900" dirty="0" smtClean="0">
                <a:latin typeface="Courier New" panose="02070309020205020404" pitchFamily="49" charset="0"/>
              </a:rPr>
              <a:t>    print("in lab rats and humans.")</a:t>
            </a:r>
            <a:br>
              <a:rPr lang="en-GB" sz="1900" dirty="0" smtClean="0">
                <a:latin typeface="Courier New" panose="02070309020205020404" pitchFamily="49" charset="0"/>
              </a:rPr>
            </a:br>
            <a:endParaRPr lang="en-GB" sz="2000" dirty="0">
              <a:latin typeface="Courier New" panose="02070309020205020404" pitchFamily="49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Declaring a function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0" y="2409371"/>
            <a:ext cx="32294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Space is part of the syntax.</a:t>
            </a:r>
          </a:p>
          <a:p>
            <a:endParaRPr lang="en-US" dirty="0"/>
          </a:p>
          <a:p>
            <a:r>
              <a:rPr lang="en-US" dirty="0" smtClean="0"/>
              <a:t>Statements in a function</a:t>
            </a:r>
          </a:p>
          <a:p>
            <a:r>
              <a:rPr lang="en-US" dirty="0" smtClean="0"/>
              <a:t>must have the same level of indentation.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78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Calling a function</a:t>
            </a:r>
            <a:endParaRPr lang="en-US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spcBef>
                <a:spcPts val="450"/>
              </a:spcBef>
              <a:buNone/>
            </a:pPr>
            <a:r>
              <a:rPr lang="en-GB" i="1" dirty="0" smtClean="0"/>
              <a:t>Executes the statements within a function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i="1" dirty="0"/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Syntax:</a:t>
            </a:r>
            <a:endParaRPr lang="en-GB" sz="1200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b="1" i="1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b="1" dirty="0" smtClean="0"/>
              <a:t>	name</a:t>
            </a:r>
            <a:r>
              <a:rPr lang="en-GB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dirty="0"/>
          </a:p>
          <a:p>
            <a:pPr lvl="1">
              <a:lnSpc>
                <a:spcPct val="110000"/>
              </a:lnSpc>
              <a:spcBef>
                <a:spcPts val="450"/>
              </a:spcBef>
            </a:pPr>
            <a:r>
              <a:rPr lang="en-GB" dirty="0" smtClean="0"/>
              <a:t>You can call the same function many times if you like.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dirty="0" smtClean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Example:</a:t>
            </a:r>
            <a:endParaRPr lang="en-GB" sz="10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</a:rPr>
              <a:t>print_warning</a:t>
            </a:r>
            <a:r>
              <a:rPr lang="en-GB" dirty="0" smtClean="0">
                <a:latin typeface="Courier New" panose="02070309020205020404" pitchFamily="49" charset="0"/>
              </a:rPr>
              <a:t>()	      </a:t>
            </a:r>
            <a:r>
              <a:rPr lang="en-GB" sz="1900" dirty="0" smtClean="0">
                <a:latin typeface="Courier New" panose="02070309020205020404" pitchFamily="49" charset="0"/>
              </a:rPr>
              <a:t>#using underscores makes names readable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u="sng" dirty="0"/>
          </a:p>
          <a:p>
            <a:pPr lvl="1">
              <a:lnSpc>
                <a:spcPct val="140000"/>
              </a:lnSpc>
              <a:spcBef>
                <a:spcPts val="450"/>
              </a:spcBef>
            </a:pPr>
            <a:r>
              <a:rPr lang="en-GB" dirty="0" smtClean="0"/>
              <a:t>Output: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endParaRPr lang="en-GB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This product causes cancer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in lab rats and humans.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53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Using </a:t>
            </a:r>
            <a:r>
              <a:rPr lang="en-US" sz="4000" dirty="0" smtClean="0"/>
              <a:t>functions</a:t>
            </a:r>
            <a:endParaRPr lang="en-US" sz="4000" dirty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1. </a:t>
            </a:r>
            <a:r>
              <a:rPr lang="en-GB" b="1" dirty="0" smtClean="0"/>
              <a:t>Design </a:t>
            </a:r>
            <a:r>
              <a:rPr lang="en-GB" dirty="0" smtClean="0"/>
              <a:t>(think about) the algorithm.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Look at the structure and identify which statements are repeated.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Decide what are the important overall tasks.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endParaRPr lang="en-GB" dirty="0" smtClean="0"/>
          </a:p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2. </a:t>
            </a:r>
            <a:r>
              <a:rPr lang="en-GB" b="1" dirty="0" smtClean="0"/>
              <a:t>Declare</a:t>
            </a:r>
            <a:r>
              <a:rPr lang="en-GB" dirty="0" smtClean="0"/>
              <a:t> (write down) the functions.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Arrange statements into groups and give each group a name.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endParaRPr lang="en-GB" dirty="0" smtClean="0"/>
          </a:p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3. </a:t>
            </a:r>
            <a:r>
              <a:rPr lang="en-GB" b="1" dirty="0" smtClean="0"/>
              <a:t>Call</a:t>
            </a:r>
            <a:r>
              <a:rPr lang="en-GB" dirty="0" smtClean="0"/>
              <a:t> (run) the function.</a:t>
            </a:r>
          </a:p>
          <a:p>
            <a:pPr marL="457200" lvl="1" indent="0">
              <a:lnSpc>
                <a:spcPct val="110000"/>
              </a:lnSpc>
              <a:buNone/>
              <a:tabLst>
                <a:tab pos="3200400" algn="l"/>
              </a:tabLst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with functions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latin typeface="Courier New" panose="02070309020205020404" pitchFamily="49" charset="0"/>
              </a:rPr>
              <a:t>rap()                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Calling (running) the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rap function</a:t>
            </a:r>
            <a:endParaRPr lang="en-GB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 smtClean="0">
                <a:latin typeface="Courier New" panose="02070309020205020404" pitchFamily="49" charset="0"/>
              </a:rPr>
              <a:t>print()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latin typeface="Courier New" panose="02070309020205020404" pitchFamily="49" charset="0"/>
              </a:rPr>
              <a:t>rap()                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Calling the rap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function again</a:t>
            </a:r>
            <a:endParaRPr lang="en-GB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sz="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function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lyrics to my </a:t>
            </a:r>
            <a:r>
              <a:rPr lang="en-GB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favorite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song.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err="1" smtClean="0">
                <a:latin typeface="Courier New" panose="02070309020205020404" pitchFamily="49" charset="0"/>
              </a:rPr>
              <a:t>def</a:t>
            </a:r>
            <a:r>
              <a:rPr lang="en-GB" sz="1600" b="1" dirty="0" smtClean="0">
                <a:latin typeface="Courier New" panose="02070309020205020404" pitchFamily="49" charset="0"/>
              </a:rPr>
              <a:t> </a:t>
            </a:r>
            <a:r>
              <a:rPr lang="en-GB" sz="1600" b="1" dirty="0">
                <a:latin typeface="Courier New" panose="02070309020205020404" pitchFamily="49" charset="0"/>
              </a:rPr>
              <a:t>rap</a:t>
            </a:r>
            <a:r>
              <a:rPr lang="en-GB" sz="1600" b="1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</a:rPr>
              <a:t>   print("Now this is the story all about how")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</a:rPr>
              <a:t>   print("</a:t>
            </a: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  <a:r>
              <a:rPr lang="en-GB" sz="1600" dirty="0" smtClean="0">
                <a:latin typeface="Courier New" panose="02070309020205020404" pitchFamily="49" charset="0"/>
              </a:rPr>
              <a:t>")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>
                <a:latin typeface="Courier New" panose="02070309020205020404" pitchFamily="49" charset="0"/>
              </a:rPr>
              <a:t>    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1800" dirty="0"/>
              <a:t>Output:</a:t>
            </a:r>
          </a:p>
          <a:p>
            <a:pPr>
              <a:lnSpc>
                <a:spcPct val="80000"/>
              </a:lnSpc>
              <a:spcBef>
                <a:spcPts val="150"/>
              </a:spcBef>
              <a:buNone/>
            </a:pPr>
            <a:endParaRPr lang="en-GB" sz="3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0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Functions calling functions</a:t>
            </a:r>
            <a:endParaRPr lang="en-US" dirty="0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598714" y="201930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message1():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</a:t>
            </a:r>
            <a:r>
              <a:rPr lang="en-GB" sz="1800" dirty="0">
                <a:latin typeface="Courier New" panose="02070309020205020404" pitchFamily="49" charset="0"/>
              </a:rPr>
              <a:t>This is message1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</a:rPr>
              <a:t>message2</a:t>
            </a:r>
            <a:r>
              <a:rPr lang="en-GB" sz="1800" dirty="0" smtClean="0">
                <a:latin typeface="Courier New" panose="02070309020205020404" pitchFamily="49" charset="0"/>
              </a:rPr>
              <a:t>():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  </a:t>
            </a:r>
            <a:r>
              <a:rPr lang="en-GB" sz="1800" dirty="0" smtClean="0">
                <a:latin typeface="Courier New" panose="02070309020205020404" pitchFamily="49" charset="0"/>
              </a:rPr>
              <a:t> print("</a:t>
            </a:r>
            <a:r>
              <a:rPr lang="en-GB" sz="1800" dirty="0">
                <a:latin typeface="Courier New" panose="02070309020205020404" pitchFamily="49" charset="0"/>
              </a:rPr>
              <a:t>This is message2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    </a:t>
            </a:r>
            <a:r>
              <a:rPr lang="en-GB" sz="1800" b="1" dirty="0" smtClean="0">
                <a:latin typeface="Courier New" panose="02070309020205020404" pitchFamily="49" charset="0"/>
              </a:rPr>
              <a:t>message1()</a:t>
            </a:r>
            <a:endParaRPr lang="en-GB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   </a:t>
            </a: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dirty="0">
                <a:latin typeface="Courier New" panose="02070309020205020404" pitchFamily="49" charset="0"/>
              </a:rPr>
              <a:t>Done with message2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message1()</a:t>
            </a:r>
          </a:p>
          <a:p>
            <a:pPr lvl="1">
              <a:lnSpc>
                <a:spcPct val="65000"/>
              </a:lnSpc>
              <a:buNone/>
            </a:pPr>
            <a:r>
              <a:rPr lang="en-GB" sz="1800" b="1" dirty="0">
                <a:latin typeface="Courier New" panose="02070309020205020404" pitchFamily="49" charset="0"/>
              </a:rPr>
              <a:t>message2()</a:t>
            </a:r>
          </a:p>
          <a:p>
            <a:pPr lvl="1">
              <a:lnSpc>
                <a:spcPct val="65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print</a:t>
            </a:r>
            <a:r>
              <a:rPr lang="en-GB" sz="1800" dirty="0" smtClean="0">
                <a:latin typeface="Courier New" panose="02070309020205020404" pitchFamily="49" charset="0"/>
              </a:rPr>
              <a:t>("All done.")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GB" dirty="0" smtClean="0"/>
              <a:t>Output: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message1.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message2.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message1.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Done with message2.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All done.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9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When a function is called, the program's execution...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"jumps" into that function, executing its statements, then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"jumps" back to the point where the function was called.</a:t>
            </a:r>
          </a:p>
          <a:p>
            <a:pPr>
              <a:spcBef>
                <a:spcPts val="450"/>
              </a:spcBef>
              <a:buNone/>
            </a:pPr>
            <a:endParaRPr lang="en-GB" sz="15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b="1" dirty="0" smtClean="0">
                <a:latin typeface="Courier New" panose="02070309020205020404" pitchFamily="49" charset="0"/>
              </a:rPr>
              <a:t>            message1()</a:t>
            </a:r>
            <a:endParaRPr lang="en-GB" sz="1700" b="1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             </a:t>
            </a: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</a:t>
            </a:r>
            <a:r>
              <a:rPr lang="en-GB" sz="1700" dirty="0" smtClean="0">
                <a:latin typeface="Courier New" panose="02070309020205020404" pitchFamily="49" charset="0"/>
              </a:rPr>
              <a:t>          </a:t>
            </a:r>
            <a:r>
              <a:rPr lang="en-GB" sz="1700" b="1" dirty="0" smtClean="0">
                <a:latin typeface="Courier New" panose="02070309020205020404" pitchFamily="49" charset="0"/>
              </a:rPr>
              <a:t>message2()</a:t>
            </a:r>
            <a:endParaRPr lang="en-GB" sz="1700" b="1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endParaRPr lang="en-GB" sz="17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endParaRPr lang="en-GB" sz="17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</a:t>
            </a:r>
            <a:r>
              <a:rPr lang="en-GB" sz="1700" dirty="0" smtClean="0">
                <a:latin typeface="Courier New" panose="02070309020205020404" pitchFamily="49" charset="0"/>
              </a:rPr>
              <a:t>          print("All done.")</a:t>
            </a:r>
          </a:p>
          <a:p>
            <a:pPr>
              <a:spcBef>
                <a:spcPts val="450"/>
              </a:spcBef>
              <a:buNone/>
            </a:pPr>
            <a:endParaRPr lang="en-GB" sz="1700" dirty="0" smtClean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            ...</a:t>
            </a:r>
            <a:endParaRPr lang="en-GB" sz="1700" dirty="0">
              <a:latin typeface="Courier New" panose="02070309020205020404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24300" y="3244848"/>
            <a:ext cx="6667500" cy="501650"/>
            <a:chOff x="1416" y="2135"/>
            <a:chExt cx="4200" cy="316"/>
          </a:xfrm>
        </p:grpSpPr>
        <p:sp>
          <p:nvSpPr>
            <p:cNvPr id="28685" name="Text Box 4"/>
            <p:cNvSpPr txBox="1">
              <a:spLocks noChangeArrowheads="1"/>
            </p:cNvSpPr>
            <p:nvPr/>
          </p:nvSpPr>
          <p:spPr bwMode="auto">
            <a:xfrm>
              <a:off x="2410" y="2135"/>
              <a:ext cx="3206" cy="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message1():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smtClean="0">
                  <a:latin typeface="Courier New" panose="02070309020205020404" pitchFamily="49" charset="0"/>
                </a:rPr>
                <a:t>    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message1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6" name="Line 5"/>
            <p:cNvSpPr>
              <a:spLocks noChangeShapeType="1"/>
            </p:cNvSpPr>
            <p:nvPr/>
          </p:nvSpPr>
          <p:spPr bwMode="auto">
            <a:xfrm flipV="1">
              <a:off x="1416" y="2197"/>
              <a:ext cx="984" cy="66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7" name="Line 6"/>
            <p:cNvSpPr>
              <a:spLocks noChangeShapeType="1"/>
            </p:cNvSpPr>
            <p:nvPr/>
          </p:nvSpPr>
          <p:spPr bwMode="auto">
            <a:xfrm flipH="1" flipV="1">
              <a:off x="1416" y="2380"/>
              <a:ext cx="943" cy="71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038600" y="4160838"/>
            <a:ext cx="6553200" cy="1447800"/>
            <a:chOff x="1488" y="2736"/>
            <a:chExt cx="4128" cy="912"/>
          </a:xfrm>
        </p:grpSpPr>
        <p:sp>
          <p:nvSpPr>
            <p:cNvPr id="28682" name="Text Box 8"/>
            <p:cNvSpPr txBox="1">
              <a:spLocks noChangeArrowheads="1"/>
            </p:cNvSpPr>
            <p:nvPr/>
          </p:nvSpPr>
          <p:spPr bwMode="auto">
            <a:xfrm>
              <a:off x="2402" y="2736"/>
              <a:ext cx="3214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message2():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>
                  <a:latin typeface="Courier New" panose="02070309020205020404" pitchFamily="49" charset="0"/>
                </a:rPr>
                <a:t>    </a:t>
              </a:r>
              <a:r>
                <a:rPr lang="en-GB" sz="1400" dirty="0" smtClean="0">
                  <a:latin typeface="Courier New" panose="02070309020205020404" pitchFamily="49" charset="0"/>
                </a:rPr>
                <a:t>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message2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b="1" dirty="0">
                  <a:latin typeface="Courier New" panose="02070309020205020404" pitchFamily="49" charset="0"/>
                </a:rPr>
                <a:t>    message1</a:t>
              </a:r>
              <a:r>
                <a:rPr lang="en-GB" sz="1400" b="1" dirty="0" smtClean="0">
                  <a:latin typeface="Courier New" panose="02070309020205020404" pitchFamily="49" charset="0"/>
                </a:rPr>
                <a:t>()</a:t>
              </a:r>
              <a:endParaRPr lang="en-GB" sz="1400" b="1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>
                  <a:latin typeface="Courier New" panose="02070309020205020404" pitchFamily="49" charset="0"/>
                </a:rPr>
                <a:t>    </a:t>
              </a:r>
              <a:r>
                <a:rPr lang="en-GB" sz="1400" dirty="0" smtClean="0">
                  <a:latin typeface="Courier New" panose="02070309020205020404" pitchFamily="49" charset="0"/>
                </a:rPr>
                <a:t>print("</a:t>
              </a:r>
              <a:r>
                <a:rPr lang="en-GB" sz="1400" dirty="0">
                  <a:latin typeface="Courier New" panose="02070309020205020404" pitchFamily="49" charset="0"/>
                </a:rPr>
                <a:t>Done with message2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1536" y="2784"/>
              <a:ext cx="823" cy="48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960" cy="6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845175" y="4827590"/>
            <a:ext cx="4746625" cy="1376363"/>
            <a:chOff x="2626" y="3132"/>
            <a:chExt cx="2990" cy="867"/>
          </a:xfrm>
        </p:grpSpPr>
        <p:sp>
          <p:nvSpPr>
            <p:cNvPr id="28679" name="Text Box 12"/>
            <p:cNvSpPr txBox="1">
              <a:spLocks noChangeArrowheads="1"/>
            </p:cNvSpPr>
            <p:nvPr/>
          </p:nvSpPr>
          <p:spPr bwMode="auto">
            <a:xfrm>
              <a:off x="2626" y="3683"/>
              <a:ext cx="2990" cy="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message1():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smtClean="0">
                  <a:latin typeface="Courier New" panose="02070309020205020404" pitchFamily="49" charset="0"/>
                </a:rPr>
                <a:t>    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message1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0" name="Line 13"/>
            <p:cNvSpPr>
              <a:spLocks noChangeShapeType="1"/>
            </p:cNvSpPr>
            <p:nvPr/>
          </p:nvSpPr>
          <p:spPr bwMode="auto">
            <a:xfrm flipH="1">
              <a:off x="2760" y="3132"/>
              <a:ext cx="212" cy="577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1" name="Line 14"/>
            <p:cNvSpPr>
              <a:spLocks noChangeShapeType="1"/>
            </p:cNvSpPr>
            <p:nvPr/>
          </p:nvSpPr>
          <p:spPr bwMode="auto">
            <a:xfrm flipV="1">
              <a:off x="2626" y="3161"/>
              <a:ext cx="134" cy="52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678" name="Rectang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Control flow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86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Structure of a program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647700" y="1515382"/>
            <a:ext cx="10515600" cy="1053646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Best practice for well-structured programs: all code should be placed inside a function. 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6536873" y="2951702"/>
            <a:ext cx="5208814" cy="280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</a:t>
            </a:r>
            <a:r>
              <a:rPr lang="en-GB" sz="1800" dirty="0" smtClean="0">
                <a:latin typeface="Courier New" panose="02070309020205020404" pitchFamily="49" charset="0"/>
              </a:rPr>
              <a:t>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b="1" dirty="0" smtClean="0">
                <a:latin typeface="Courier New" panose="02070309020205020404" pitchFamily="49" charset="0"/>
              </a:rPr>
              <a:t>    </a:t>
            </a:r>
            <a:r>
              <a:rPr lang="en-GB" sz="1800" dirty="0" smtClean="0">
                <a:latin typeface="Courier New" panose="02070309020205020404" pitchFamily="49" charset="0"/>
              </a:rPr>
              <a:t>message2()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all.")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message1():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message1.")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message2():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main()</a:t>
            </a:r>
          </a:p>
          <a:p>
            <a:pPr lvl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0727" y="2726871"/>
            <a:ext cx="448491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message1():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print("This is message1.")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message2():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print("This is message2.")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message1()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print("Done with message2.")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essage1()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essage2()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rint("Done with all.")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7186" y="5818414"/>
            <a:ext cx="6580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a function called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02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to use functions (besides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)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Place statements into a function if: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related structurally, and/or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repeated.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You should not create functions for: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An individual </a:t>
            </a:r>
            <a:r>
              <a:rPr lang="en-US" dirty="0" smtClean="0">
                <a:latin typeface="Courier New" panose="02070309020205020404" pitchFamily="49" charset="0"/>
              </a:rPr>
              <a:t>print</a:t>
            </a:r>
            <a:r>
              <a:rPr lang="en-US" dirty="0" smtClean="0"/>
              <a:t> statement.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Unrelated or weakly related statements.</a:t>
            </a:r>
            <a:br>
              <a:rPr lang="en-US" dirty="0" smtClean="0"/>
            </a:br>
            <a:r>
              <a:rPr lang="en-US" dirty="0" smtClean="0"/>
              <a:t>(Consider splitting them into two smaller functions.)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52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complex figures with functions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98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791606" y="151111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From last lecture: print, strings, escape sequences.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is the output of the following statement?</a:t>
            </a:r>
          </a:p>
          <a:p>
            <a:pPr lvl="1">
              <a:lnSpc>
                <a:spcPct val="12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print("Who said,\"To thine own self be true.\"?")</a:t>
            </a:r>
          </a:p>
          <a:p>
            <a:pPr lvl="1">
              <a:lnSpc>
                <a:spcPct val="8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Write a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this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/ \ // \\ /// \\\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Write a program to print these figures using functions.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91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Development strategy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86200" y="1905000"/>
            <a:ext cx="6477000" cy="275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 smtClean="0"/>
              <a:t>Approach – simply get this to print correctly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 smtClean="0"/>
              <a:t>First </a:t>
            </a:r>
            <a:r>
              <a:rPr lang="en-US" sz="2000" u="sng" dirty="0"/>
              <a:t>version (unstructured):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smtClean="0"/>
              <a:t>Start IDLE. File-&gt;open -&gt; new</a:t>
            </a:r>
            <a:endParaRPr lang="en-US" sz="2000" dirty="0"/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Copy the expected output into it, surrounding each line with </a:t>
            </a:r>
            <a:r>
              <a:rPr lang="en-US" sz="2000" dirty="0" smtClean="0">
                <a:latin typeface="Courier New" panose="02070309020205020404" pitchFamily="49" charset="0"/>
              </a:rPr>
              <a:t>print</a:t>
            </a:r>
            <a:r>
              <a:rPr lang="en-US" sz="2000" dirty="0" smtClean="0"/>
              <a:t> </a:t>
            </a:r>
            <a:r>
              <a:rPr lang="en-US" sz="2000" dirty="0"/>
              <a:t>syntax.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Run it to verify the output.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16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version 1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1507253"/>
            <a:ext cx="10515600" cy="4669710"/>
          </a:xfrm>
        </p:spPr>
        <p:txBody>
          <a:bodyPr>
            <a:normAutofit/>
          </a:bodyPr>
          <a:lstStyle/>
          <a:p>
            <a:pPr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/      \\")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print("|  </a:t>
            </a:r>
            <a:r>
              <a:rPr lang="en-US" sz="1300" dirty="0">
                <a:latin typeface="Courier New" panose="02070309020205020404" pitchFamily="49" charset="0"/>
              </a:rPr>
              <a:t>STOP  </a:t>
            </a:r>
            <a:r>
              <a:rPr lang="en-US" sz="1300" dirty="0" smtClean="0">
                <a:latin typeface="Courier New" panose="02070309020205020404" pitchFamily="49" charset="0"/>
              </a:rPr>
              <a:t>|")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marL="0"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main()</a:t>
            </a:r>
            <a:endParaRPr lang="en-US" sz="13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53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2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20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 smtClean="0"/>
              <a:t>Second </a:t>
            </a:r>
            <a:r>
              <a:rPr lang="en-US" sz="2000" u="sng" dirty="0"/>
              <a:t>version (structured, </a:t>
            </a:r>
            <a:r>
              <a:rPr lang="en-US" sz="2000" u="sng" dirty="0" smtClean="0"/>
              <a:t>with repetition):</a:t>
            </a:r>
            <a:endParaRPr lang="en-US" sz="20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the structure of the output.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 </a:t>
            </a:r>
            <a:r>
              <a:rPr lang="en-US" sz="2000" dirty="0" smtClean="0"/>
              <a:t>the code into functions </a:t>
            </a:r>
            <a:r>
              <a:rPr lang="en-US" sz="2000" dirty="0"/>
              <a:t>based on this structure.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25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structure</a:t>
            </a:r>
          </a:p>
        </p:txBody>
      </p:sp>
      <p:sp>
        <p:nvSpPr>
          <p:cNvPr id="36868" name="Rectangle 8"/>
          <p:cNvSpPr>
            <a:spLocks noGrp="1"/>
          </p:cNvSpPr>
          <p:nvPr>
            <p:ph type="body" idx="1"/>
          </p:nvPr>
        </p:nvSpPr>
        <p:spPr>
          <a:xfrm>
            <a:off x="838200" y="1469571"/>
            <a:ext cx="10515600" cy="470739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3886200" y="1905001"/>
            <a:ext cx="6477000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structure of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initial "egg"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second "teacup"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third "stop sign"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fourth "hat"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structure can be represented by </a:t>
            </a:r>
            <a:r>
              <a:rPr lang="en-US" sz="2000" dirty="0" smtClean="0"/>
              <a:t>functions:</a:t>
            </a: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egg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tea_cup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stop_sign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hat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265464" y="1901599"/>
            <a:ext cx="1219200" cy="4156301"/>
            <a:chOff x="432" y="1344"/>
            <a:chExt cx="768" cy="2688"/>
          </a:xfrm>
          <a:solidFill>
            <a:srgbClr val="FFFF00">
              <a:alpha val="44000"/>
            </a:srgbClr>
          </a:solidFill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432" y="3600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432" y="2688"/>
              <a:ext cx="768" cy="7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432" y="2016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432" y="1344"/>
              <a:ext cx="768" cy="5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9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version 2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egg()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print("\\        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\\______/")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print("\\        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\\______/")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print("+--------+")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5564" y="3012621"/>
            <a:ext cx="5086350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</a:rPr>
              <a:t>stop_sign</a:t>
            </a:r>
            <a:r>
              <a:rPr lang="en-US" b="1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print("|  STOP  |")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print("\\        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\\______/")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hat():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print("+--------+")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47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3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Third version (structured, without </a:t>
            </a:r>
            <a:r>
              <a:rPr lang="en-US" sz="2000" u="sng" dirty="0" smtClean="0"/>
              <a:t>repetition):</a:t>
            </a:r>
            <a:endParaRPr lang="en-US" sz="20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</a:t>
            </a:r>
            <a:r>
              <a:rPr lang="en-US" sz="2000" dirty="0" smtClean="0"/>
              <a:t>repetition </a:t>
            </a:r>
            <a:r>
              <a:rPr lang="en-US" sz="2000" dirty="0"/>
              <a:t>in the output, and create </a:t>
            </a:r>
            <a:r>
              <a:rPr lang="en-US" sz="2000" dirty="0" smtClean="0"/>
              <a:t>functions to </a:t>
            </a:r>
            <a:r>
              <a:rPr lang="en-US" sz="2000" dirty="0"/>
              <a:t>eliminate as much as possible.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Add comments to the program.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49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1295400" y="1845469"/>
            <a:ext cx="1066800" cy="4410075"/>
            <a:chOff x="492" y="1248"/>
            <a:chExt cx="672" cy="2778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492" y="3930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492" y="2328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492" y="312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492" y="204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492" y="1632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492" y="2592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492" y="3552"/>
              <a:ext cx="672" cy="372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92" y="1248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4096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Repetition in the output</a:t>
            </a:r>
          </a:p>
        </p:txBody>
      </p:sp>
      <p:sp>
        <p:nvSpPr>
          <p:cNvPr id="40964" name="Text Box 12"/>
          <p:cNvSpPr txBox="1">
            <a:spLocks noChangeArrowheads="1"/>
          </p:cNvSpPr>
          <p:nvPr/>
        </p:nvSpPr>
        <p:spPr bwMode="auto">
          <a:xfrm>
            <a:off x="3886200" y="2286001"/>
            <a:ext cx="64008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redundancy in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top:	reused on stop sign,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bottom:	reused on teacup, stop sign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divider line:	used on teacup,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redundancy can be fixed by </a:t>
            </a:r>
            <a:r>
              <a:rPr lang="en-US" sz="2000" dirty="0" smtClean="0"/>
              <a:t>functions</a:t>
            </a:r>
            <a:r>
              <a:rPr lang="en-US" sz="2000" dirty="0"/>
              <a:t>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egg_top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egg_bottom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line</a:t>
            </a:r>
          </a:p>
        </p:txBody>
      </p:sp>
      <p:sp>
        <p:nvSpPr>
          <p:cNvPr id="40965" name="Rectangle 13"/>
          <p:cNvSpPr>
            <a:spLocks noGrp="1"/>
          </p:cNvSpPr>
          <p:nvPr>
            <p:ph type="body" idx="1"/>
          </p:nvPr>
        </p:nvSpPr>
        <p:spPr>
          <a:xfrm>
            <a:off x="742950" y="1845469"/>
            <a:ext cx="10610850" cy="455533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</a:rPr>
              <a:t>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</a:t>
            </a:r>
            <a:r>
              <a:rPr lang="en-US" sz="1400" dirty="0" smtClean="0">
                <a:latin typeface="Courier New" panose="02070309020205020404" pitchFamily="49" charset="0"/>
              </a:rPr>
              <a:t>  \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17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version 3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Suzy Student,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CSc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110,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Spring 2094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figures, with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functions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for structure and redundancy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egg()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top half of an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an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bottom half of an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print("\\        /")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 \\______/")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a complete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8099" y="1499840"/>
            <a:ext cx="4985657" cy="500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endParaRPr lang="en-US" sz="1100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teacup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tea_cup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stop sign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stop_sign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eggTop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print("|  STOP  |")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figure that looks sort of like a hat.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hat():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line of dashes.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line():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print("+--------+")</a:t>
            </a:r>
          </a:p>
          <a:p>
            <a:endParaRPr lang="en-US" sz="1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9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Comments</a:t>
            </a:r>
            <a:endParaRPr lang="en-US" dirty="0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729343" y="1470025"/>
            <a:ext cx="10515600" cy="495980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b="1" dirty="0" smtClean="0"/>
              <a:t>comment</a:t>
            </a:r>
            <a:r>
              <a:rPr lang="en-GB" dirty="0" smtClean="0"/>
              <a:t>: A note written in source code by the programmer to describe or clarify the code.</a:t>
            </a:r>
          </a:p>
          <a:p>
            <a:pPr lvl="1" eaLnBrk="1" hangingPunct="1"/>
            <a:r>
              <a:rPr lang="en-GB" dirty="0" smtClean="0"/>
              <a:t>Comments are not executed when your program runs.</a:t>
            </a:r>
          </a:p>
          <a:p>
            <a:pPr lvl="1" eaLnBrk="1" hangingPunct="1"/>
            <a:endParaRPr lang="en-GB" sz="800" dirty="0"/>
          </a:p>
          <a:p>
            <a:pPr eaLnBrk="1" hangingPunct="1"/>
            <a:r>
              <a:rPr lang="en-GB" dirty="0" smtClean="0"/>
              <a:t>Syntax: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sz="2000" dirty="0"/>
              <a:t>	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#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b="1" dirty="0"/>
              <a:t>comment </a:t>
            </a:r>
            <a:r>
              <a:rPr lang="en-GB" sz="2000" b="1" dirty="0" smtClean="0"/>
              <a:t>text</a:t>
            </a:r>
          </a:p>
          <a:p>
            <a:pPr>
              <a:buNone/>
            </a:pPr>
            <a:r>
              <a:rPr lang="en-GB" sz="2000" b="1" dirty="0"/>
              <a:t> </a:t>
            </a:r>
            <a:r>
              <a:rPr lang="en-GB" sz="2000" b="1" dirty="0" smtClean="0"/>
              <a:t>    Python </a:t>
            </a:r>
            <a:r>
              <a:rPr lang="en-GB" sz="2000" b="1" dirty="0"/>
              <a:t>statement                         </a:t>
            </a:r>
            <a:r>
              <a:rPr lang="en-GB" sz="2400" b="1" dirty="0"/>
              <a:t> </a:t>
            </a: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#</a:t>
            </a:r>
            <a:r>
              <a:rPr lang="en-GB" sz="2000" b="1" dirty="0"/>
              <a:t> comment text</a:t>
            </a:r>
            <a:br>
              <a:rPr lang="en-GB" sz="2000" b="1" dirty="0"/>
            </a:br>
            <a:r>
              <a:rPr lang="en-GB" sz="2000" b="1" i="1" dirty="0"/>
              <a:t>	</a:t>
            </a:r>
            <a:r>
              <a:rPr lang="en-GB" sz="800" dirty="0"/>
              <a:t>	</a:t>
            </a:r>
          </a:p>
          <a:p>
            <a:pPr eaLnBrk="1" hangingPunct="1"/>
            <a:r>
              <a:rPr lang="en-GB" dirty="0" smtClean="0"/>
              <a:t>Examples: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This is a one-line comment.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GB" sz="800" b="1" dirty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This is a very long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multi-line comment.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</a:rPr>
              <a:t>p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</a:rPr>
              <a:t>rint("Hello!")                 </a:t>
            </a: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Output a greeting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GB" b="1" dirty="0" smtClean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GB" b="1" dirty="0" smtClean="0">
              <a:solidFill>
                <a:srgbClr val="006666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49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Comments example</a:t>
            </a:r>
            <a:endParaRPr lang="en-US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Suzy 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Student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 err="1" smtClean="0">
                <a:solidFill>
                  <a:srgbClr val="006666"/>
                </a:solidFill>
                <a:latin typeface="Courier New" panose="02070309020205020404" pitchFamily="49" charset="0"/>
              </a:rPr>
              <a:t>CSc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110</a:t>
            </a:r>
            <a:endParaRPr lang="en-GB" sz="1800" b="1" dirty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Displays 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lyrics</a:t>
            </a:r>
            <a:endParaRPr lang="en-GB" sz="1800" b="1" dirty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first 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part</a:t>
            </a:r>
            <a:endParaRPr lang="en-GB" sz="1800" b="1" dirty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When I first got into magic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it was an underground phenomenon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second 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part</a:t>
            </a:r>
            <a:endParaRPr lang="en-GB" sz="1800" b="1" dirty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Now everybody's like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pick a card, any card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56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functions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549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ugar_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 t="2396" r="3035" b="1958"/>
          <a:stretch>
            <a:fillRect/>
          </a:stretch>
        </p:blipFill>
        <p:spPr bwMode="auto">
          <a:xfrm>
            <a:off x="8001001" y="2876550"/>
            <a:ext cx="2365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Algorithms</a:t>
            </a:r>
            <a:endParaRPr lang="en-US" smtClean="0"/>
          </a:p>
        </p:txBody>
      </p:sp>
      <p:sp>
        <p:nvSpPr>
          <p:cNvPr id="12292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b="1" dirty="0" smtClean="0"/>
              <a:t>algorithm</a:t>
            </a:r>
            <a:r>
              <a:rPr lang="en-GB" dirty="0" smtClean="0"/>
              <a:t>: A list of steps for solving a problem.</a:t>
            </a:r>
          </a:p>
          <a:p>
            <a:pPr>
              <a:spcBef>
                <a:spcPts val="150"/>
              </a:spcBef>
              <a:buNone/>
            </a:pPr>
            <a:endParaRPr lang="en-GB" sz="800" dirty="0"/>
          </a:p>
          <a:p>
            <a:pPr>
              <a:spcBef>
                <a:spcPts val="600"/>
              </a:spcBef>
            </a:pPr>
            <a:r>
              <a:rPr lang="en-GB" dirty="0" smtClean="0"/>
              <a:t>Example algorithm: "Bake sugar cookies"</a:t>
            </a:r>
          </a:p>
          <a:p>
            <a:pPr lvl="1"/>
            <a:r>
              <a:rPr lang="en-GB" dirty="0" smtClean="0">
                <a:solidFill>
                  <a:srgbClr val="404040"/>
                </a:solidFill>
              </a:rPr>
              <a:t>Mix the dry ingredients.</a:t>
            </a:r>
          </a:p>
          <a:p>
            <a:pPr lvl="1"/>
            <a:r>
              <a:rPr lang="en-GB" dirty="0" smtClean="0">
                <a:solidFill>
                  <a:srgbClr val="404040"/>
                </a:solidFill>
              </a:rPr>
              <a:t>Cream the butter and sugar.</a:t>
            </a:r>
          </a:p>
          <a:p>
            <a:pPr lvl="1"/>
            <a:r>
              <a:rPr lang="en-GB" dirty="0" smtClean="0">
                <a:solidFill>
                  <a:srgbClr val="404040"/>
                </a:solidFill>
              </a:rPr>
              <a:t>Beat in the eggs.</a:t>
            </a:r>
          </a:p>
          <a:p>
            <a:pPr lvl="1"/>
            <a:r>
              <a:rPr lang="en-GB" dirty="0" smtClean="0">
                <a:solidFill>
                  <a:srgbClr val="404040"/>
                </a:solidFill>
              </a:rPr>
              <a:t>Stir in the dry ingredients.</a:t>
            </a:r>
          </a:p>
          <a:p>
            <a:pPr lvl="1"/>
            <a:r>
              <a:rPr lang="en-GB" dirty="0" smtClean="0">
                <a:solidFill>
                  <a:srgbClr val="404040"/>
                </a:solidFill>
              </a:rPr>
              <a:t>Set the oven temperature.</a:t>
            </a:r>
          </a:p>
          <a:p>
            <a:pPr lvl="1"/>
            <a:r>
              <a:rPr lang="en-GB" dirty="0" smtClean="0">
                <a:solidFill>
                  <a:srgbClr val="404040"/>
                </a:solidFill>
              </a:rPr>
              <a:t>Set the timer for 10 minutes.</a:t>
            </a:r>
          </a:p>
          <a:p>
            <a:pPr lvl="1"/>
            <a:r>
              <a:rPr lang="en-GB" dirty="0" smtClean="0">
                <a:solidFill>
                  <a:srgbClr val="404040"/>
                </a:solidFill>
              </a:rPr>
              <a:t>Place the cookies into the oven.</a:t>
            </a:r>
          </a:p>
          <a:p>
            <a:pPr lvl="1"/>
            <a:r>
              <a:rPr lang="en-GB" dirty="0" smtClean="0">
                <a:solidFill>
                  <a:srgbClr val="404040"/>
                </a:solidFill>
              </a:rPr>
              <a:t>Allow the cookies to bake.</a:t>
            </a:r>
          </a:p>
          <a:p>
            <a:pPr lvl="1"/>
            <a:r>
              <a:rPr lang="en-GB" dirty="0" smtClean="0">
                <a:solidFill>
                  <a:srgbClr val="404040"/>
                </a:solidFill>
              </a:rPr>
              <a:t>Mix ingredients for frosting.</a:t>
            </a:r>
          </a:p>
          <a:p>
            <a:pPr lvl="1"/>
            <a:r>
              <a:rPr lang="en-GB" dirty="0" smtClean="0">
                <a:solidFill>
                  <a:srgbClr val="404040"/>
                </a:solidFill>
              </a:rPr>
              <a:t>Spread frosting and sprinkles onto the cookies.</a:t>
            </a:r>
            <a:endParaRPr lang="en-US" dirty="0" smtClean="0">
              <a:solidFill>
                <a:srgbClr val="40404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42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Problems with this algorithm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i="1" dirty="0" smtClean="0"/>
              <a:t>lack of structure</a:t>
            </a:r>
            <a:r>
              <a:rPr lang="en-US" dirty="0" smtClean="0"/>
              <a:t>: Many steps; tough to follow at a glance.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 What if there is batter for 24 cookies and the baking sheet fits only 12?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404040"/>
                </a:solidFill>
              </a:rPr>
              <a:t>Mix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404040"/>
                </a:solidFill>
              </a:rPr>
              <a:t>Cream the butter and sugar.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404040"/>
                </a:solidFill>
              </a:rPr>
              <a:t>Beat in the eggs.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404040"/>
                </a:solidFill>
              </a:rPr>
              <a:t>Stir in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003399"/>
                </a:solidFill>
              </a:rPr>
              <a:t>Set the oven temperature.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003399"/>
                </a:solidFill>
              </a:rPr>
              <a:t>Set the timer for 10 minutes.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003399"/>
                </a:solidFill>
              </a:rPr>
              <a:t>Place the first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003399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800000"/>
                </a:solidFill>
              </a:rPr>
              <a:t>Set the </a:t>
            </a:r>
            <a:r>
              <a:rPr lang="en-GB" sz="1800" dirty="0" smtClean="0">
                <a:solidFill>
                  <a:srgbClr val="800000"/>
                </a:solidFill>
              </a:rPr>
              <a:t>oven temperature.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>
                <a:solidFill>
                  <a:srgbClr val="800000"/>
                </a:solidFill>
              </a:rPr>
              <a:t>Set the timer for 10 minutes.</a:t>
            </a:r>
            <a:endParaRPr lang="en-GB" sz="1800" dirty="0">
              <a:solidFill>
                <a:srgbClr val="8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800000"/>
                </a:solidFill>
              </a:rPr>
              <a:t>Place the second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800000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>
                <a:solidFill>
                  <a:srgbClr val="404040"/>
                </a:solidFill>
              </a:rPr>
              <a:t>Mix ingredients for frosting</a:t>
            </a:r>
            <a:r>
              <a:rPr lang="en-GB" sz="1800" dirty="0" smtClean="0">
                <a:solidFill>
                  <a:srgbClr val="404040"/>
                </a:solidFill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>
                <a:solidFill>
                  <a:srgbClr val="404040"/>
                </a:solidFill>
              </a:rPr>
              <a:t>Spread frosting and sprinkles on the cookies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GB" sz="1800" dirty="0">
              <a:solidFill>
                <a:srgbClr val="40404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800" i="1" dirty="0" smtClean="0">
                <a:solidFill>
                  <a:srgbClr val="404040"/>
                </a:solidFill>
              </a:rPr>
              <a:t>Repetition</a:t>
            </a:r>
            <a:r>
              <a:rPr lang="en-GB" sz="2800" dirty="0" smtClean="0">
                <a:solidFill>
                  <a:srgbClr val="404040"/>
                </a:solidFill>
              </a:rPr>
              <a:t>: Steps are listed twice</a:t>
            </a:r>
            <a:endParaRPr lang="en-US" sz="2800" dirty="0">
              <a:solidFill>
                <a:srgbClr val="40404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20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Structured algorithms</a:t>
            </a:r>
            <a:endParaRPr lang="en-US" dirty="0" smtClean="0"/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b="1" dirty="0" smtClean="0"/>
              <a:t>structured algorithm</a:t>
            </a:r>
            <a:r>
              <a:rPr lang="en-GB" dirty="0" smtClean="0"/>
              <a:t>: Decomposed into related tasks.</a:t>
            </a:r>
          </a:p>
          <a:p>
            <a:pPr lvl="1">
              <a:buNone/>
            </a:pPr>
            <a:r>
              <a:rPr lang="en-GB" sz="1800" b="1" u="sng" dirty="0"/>
              <a:t>1</a:t>
            </a:r>
            <a:r>
              <a:rPr lang="en-GB" sz="1800" u="sng" dirty="0"/>
              <a:t>	Make the batter.</a:t>
            </a:r>
          </a:p>
          <a:p>
            <a:pPr lvl="1">
              <a:spcBef>
                <a:spcPts val="450"/>
              </a:spcBef>
            </a:pPr>
            <a:r>
              <a:rPr lang="en-GB" sz="1800" dirty="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sz="1800" dirty="0">
                <a:solidFill>
                  <a:srgbClr val="404040"/>
                </a:solidFill>
              </a:rPr>
              <a:t>Cream the butter and sugar.</a:t>
            </a:r>
          </a:p>
          <a:p>
            <a:pPr lvl="1">
              <a:spcBef>
                <a:spcPts val="450"/>
              </a:spcBef>
            </a:pPr>
            <a:r>
              <a:rPr lang="en-GB" sz="1800" dirty="0">
                <a:solidFill>
                  <a:srgbClr val="404040"/>
                </a:solidFill>
              </a:rPr>
              <a:t>Beat in the eggs.</a:t>
            </a:r>
          </a:p>
          <a:p>
            <a:pPr lvl="1">
              <a:spcBef>
                <a:spcPts val="450"/>
              </a:spcBef>
            </a:pPr>
            <a:r>
              <a:rPr lang="en-GB" sz="1800" dirty="0">
                <a:solidFill>
                  <a:srgbClr val="404040"/>
                </a:solidFill>
              </a:rPr>
              <a:t>Stir in the dry ingredients.</a:t>
            </a:r>
          </a:p>
          <a:p>
            <a:pPr lvl="2">
              <a:spcBef>
                <a:spcPts val="450"/>
              </a:spcBef>
            </a:pPr>
            <a:endParaRPr lang="en-GB" sz="800" dirty="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 b="1" u="sng" dirty="0"/>
              <a:t>2</a:t>
            </a:r>
            <a:r>
              <a:rPr lang="en-GB" sz="1800" u="sng" dirty="0"/>
              <a:t>	Bake the cookies.</a:t>
            </a:r>
          </a:p>
          <a:p>
            <a:pPr lvl="1">
              <a:spcBef>
                <a:spcPts val="450"/>
              </a:spcBef>
            </a:pPr>
            <a:r>
              <a:rPr lang="en-GB" sz="1800" dirty="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sz="1800" dirty="0">
                <a:solidFill>
                  <a:srgbClr val="404040"/>
                </a:solidFill>
              </a:rPr>
              <a:t>Set the timer for 10 minutes.</a:t>
            </a:r>
          </a:p>
          <a:p>
            <a:pPr lvl="1">
              <a:spcBef>
                <a:spcPts val="450"/>
              </a:spcBef>
            </a:pPr>
            <a:r>
              <a:rPr lang="en-GB" sz="1800" dirty="0">
                <a:solidFill>
                  <a:srgbClr val="404040"/>
                </a:solidFill>
              </a:rPr>
              <a:t>Place the cookies into the oven.</a:t>
            </a:r>
          </a:p>
          <a:p>
            <a:pPr lvl="1">
              <a:spcBef>
                <a:spcPts val="450"/>
              </a:spcBef>
            </a:pPr>
            <a:r>
              <a:rPr lang="en-GB" sz="1800" dirty="0">
                <a:solidFill>
                  <a:srgbClr val="404040"/>
                </a:solidFill>
              </a:rPr>
              <a:t>Allow the cookies to bake.</a:t>
            </a:r>
          </a:p>
          <a:p>
            <a:pPr lvl="2">
              <a:spcBef>
                <a:spcPts val="450"/>
              </a:spcBef>
            </a:pPr>
            <a:endParaRPr lang="en-GB" sz="800" dirty="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 b="1" u="sng" dirty="0"/>
              <a:t>3</a:t>
            </a:r>
            <a:r>
              <a:rPr lang="en-GB" sz="1800" u="sng" dirty="0"/>
              <a:t>	Decorate the cookies.</a:t>
            </a:r>
          </a:p>
          <a:p>
            <a:pPr lvl="1">
              <a:spcBef>
                <a:spcPts val="450"/>
              </a:spcBef>
            </a:pPr>
            <a:r>
              <a:rPr lang="en-GB" sz="1800" dirty="0">
                <a:solidFill>
                  <a:srgbClr val="404040"/>
                </a:solidFill>
              </a:rPr>
              <a:t>Mix the ingredients for the frosting.</a:t>
            </a:r>
          </a:p>
          <a:p>
            <a:pPr lvl="1">
              <a:spcBef>
                <a:spcPts val="450"/>
              </a:spcBef>
            </a:pPr>
            <a:r>
              <a:rPr lang="en-GB" sz="1800" dirty="0">
                <a:solidFill>
                  <a:srgbClr val="404040"/>
                </a:solidFill>
              </a:rPr>
              <a:t>Spread frosting and sprinkles onto the cookies.</a:t>
            </a:r>
            <a:endParaRPr lang="en-GB" sz="900" dirty="0">
              <a:solidFill>
                <a:srgbClr val="404040"/>
              </a:solidFill>
            </a:endParaRPr>
          </a:p>
          <a:p>
            <a:pPr lvl="1">
              <a:buNone/>
            </a:pPr>
            <a:endParaRPr lang="en-US" sz="1800" dirty="0">
              <a:solidFill>
                <a:srgbClr val="40404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34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Removing repetition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A well-structured algorithm can describe repeated steps easily.</a:t>
            </a:r>
          </a:p>
          <a:p>
            <a:pPr lvl="1">
              <a:spcBef>
                <a:spcPts val="450"/>
              </a:spcBef>
            </a:pPr>
            <a:endParaRPr lang="en-GB" sz="800" dirty="0"/>
          </a:p>
          <a:p>
            <a:pPr lvl="1">
              <a:buNone/>
            </a:pPr>
            <a:r>
              <a:rPr lang="en-GB" b="1" u="sng" dirty="0" smtClean="0"/>
              <a:t>1</a:t>
            </a:r>
            <a:r>
              <a:rPr lang="en-GB" u="sng" dirty="0" smtClean="0"/>
              <a:t> Make the batter.</a:t>
            </a:r>
          </a:p>
          <a:p>
            <a:pPr lvl="1">
              <a:spcBef>
                <a:spcPts val="450"/>
              </a:spcBef>
            </a:pPr>
            <a:r>
              <a:rPr lang="en-GB" dirty="0" smtClean="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dirty="0" smtClean="0">
                <a:solidFill>
                  <a:srgbClr val="404040"/>
                </a:solidFill>
              </a:rPr>
              <a:t>...</a:t>
            </a:r>
            <a:endParaRPr lang="en-GB" sz="800" dirty="0">
              <a:solidFill>
                <a:srgbClr val="404040"/>
              </a:solidFill>
            </a:endParaRPr>
          </a:p>
          <a:p>
            <a:pPr lvl="1">
              <a:spcBef>
                <a:spcPts val="450"/>
              </a:spcBef>
            </a:pPr>
            <a:endParaRPr lang="en-GB" sz="800" dirty="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b="1" u="sng" dirty="0" smtClean="0">
                <a:solidFill>
                  <a:srgbClr val="003399"/>
                </a:solidFill>
              </a:rPr>
              <a:t>2a</a:t>
            </a:r>
            <a:r>
              <a:rPr lang="en-GB" u="sng" dirty="0" smtClean="0">
                <a:solidFill>
                  <a:srgbClr val="003399"/>
                </a:solidFill>
              </a:rPr>
              <a:t> Bake the cookies (first batch).</a:t>
            </a:r>
          </a:p>
          <a:p>
            <a:pPr lvl="1">
              <a:spcBef>
                <a:spcPts val="450"/>
              </a:spcBef>
            </a:pPr>
            <a:r>
              <a:rPr lang="en-GB" dirty="0" smtClean="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dirty="0" smtClean="0">
                <a:solidFill>
                  <a:srgbClr val="404040"/>
                </a:solidFill>
              </a:rPr>
              <a:t>Set the timer for 10 minutes.</a:t>
            </a:r>
          </a:p>
          <a:p>
            <a:pPr lvl="1">
              <a:spcBef>
                <a:spcPts val="450"/>
              </a:spcBef>
            </a:pPr>
            <a:r>
              <a:rPr lang="en-GB" dirty="0" smtClean="0">
                <a:solidFill>
                  <a:srgbClr val="404040"/>
                </a:solidFill>
              </a:rPr>
              <a:t>...</a:t>
            </a:r>
          </a:p>
          <a:p>
            <a:pPr lvl="2">
              <a:spcBef>
                <a:spcPts val="450"/>
              </a:spcBef>
            </a:pPr>
            <a:endParaRPr lang="en-GB" sz="900" dirty="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b="1" u="sng" dirty="0" smtClean="0">
                <a:solidFill>
                  <a:srgbClr val="003399"/>
                </a:solidFill>
              </a:rPr>
              <a:t>2b</a:t>
            </a:r>
            <a:r>
              <a:rPr lang="en-GB" u="sng" dirty="0" smtClean="0">
                <a:solidFill>
                  <a:srgbClr val="003399"/>
                </a:solidFill>
              </a:rPr>
              <a:t> Bake the cookies (second batch).</a:t>
            </a:r>
          </a:p>
          <a:p>
            <a:pPr lvl="1"/>
            <a:r>
              <a:rPr lang="en-GB" dirty="0" smtClean="0">
                <a:solidFill>
                  <a:srgbClr val="404040"/>
                </a:solidFill>
              </a:rPr>
              <a:t>Repeat Step 2a</a:t>
            </a:r>
          </a:p>
          <a:p>
            <a:pPr lvl="1">
              <a:spcBef>
                <a:spcPts val="450"/>
              </a:spcBef>
            </a:pPr>
            <a:endParaRPr lang="en-GB" sz="800" dirty="0"/>
          </a:p>
          <a:p>
            <a:pPr lvl="1">
              <a:buNone/>
            </a:pPr>
            <a:r>
              <a:rPr lang="en-GB" b="1" u="sng" dirty="0" smtClean="0"/>
              <a:t>3</a:t>
            </a:r>
            <a:r>
              <a:rPr lang="en-GB" u="sng" dirty="0" smtClean="0"/>
              <a:t> Decorate the cookies.</a:t>
            </a:r>
          </a:p>
          <a:p>
            <a:pPr lvl="1">
              <a:spcBef>
                <a:spcPts val="450"/>
              </a:spcBef>
            </a:pPr>
            <a:r>
              <a:rPr lang="en-GB" dirty="0" smtClean="0">
                <a:solidFill>
                  <a:srgbClr val="404040"/>
                </a:solidFill>
              </a:rPr>
              <a:t>Mix the ingredients for the frosting.</a:t>
            </a:r>
          </a:p>
          <a:p>
            <a:pPr lvl="1">
              <a:spcBef>
                <a:spcPts val="450"/>
              </a:spcBef>
            </a:pPr>
            <a:r>
              <a:rPr lang="en-GB" dirty="0" smtClean="0">
                <a:solidFill>
                  <a:srgbClr val="404040"/>
                </a:solidFill>
              </a:rPr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028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1783</Words>
  <Application>Microsoft Office PowerPoint</Application>
  <PresentationFormat>Widescreen</PresentationFormat>
  <Paragraphs>572</Paragraphs>
  <Slides>28</Slides>
  <Notes>9</Notes>
  <HiddenSlides>3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2017</vt:lpstr>
      <vt:lpstr>Review</vt:lpstr>
      <vt:lpstr>Comments</vt:lpstr>
      <vt:lpstr>Comments example</vt:lpstr>
      <vt:lpstr>functions</vt:lpstr>
      <vt:lpstr>Algorithms</vt:lpstr>
      <vt:lpstr>Problems with this algorithm</vt:lpstr>
      <vt:lpstr>Structured algorithms</vt:lpstr>
      <vt:lpstr>Removing repetition</vt:lpstr>
      <vt:lpstr>functions</vt:lpstr>
      <vt:lpstr>Declaring a function</vt:lpstr>
      <vt:lpstr>Calling a function</vt:lpstr>
      <vt:lpstr>Using functions</vt:lpstr>
      <vt:lpstr>Program with functions</vt:lpstr>
      <vt:lpstr>Functions calling functions</vt:lpstr>
      <vt:lpstr>Control flow</vt:lpstr>
      <vt:lpstr>Structure of a program</vt:lpstr>
      <vt:lpstr>When to use functions (besides main)</vt:lpstr>
      <vt:lpstr>Drawing complex figures with functions</vt:lpstr>
      <vt:lpstr>Problem</vt:lpstr>
      <vt:lpstr>Development strategy</vt:lpstr>
      <vt:lpstr>Program version 1</vt:lpstr>
      <vt:lpstr>Development strategy 2</vt:lpstr>
      <vt:lpstr>Output structure</vt:lpstr>
      <vt:lpstr>Program version 2</vt:lpstr>
      <vt:lpstr>Development strategy 3</vt:lpstr>
      <vt:lpstr>Repetition in the output</vt:lpstr>
      <vt:lpstr>Program version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61</cp:revision>
  <dcterms:created xsi:type="dcterms:W3CDTF">2016-08-01T23:56:41Z</dcterms:created>
  <dcterms:modified xsi:type="dcterms:W3CDTF">2017-01-13T07:30:32Z</dcterms:modified>
</cp:coreProperties>
</file>