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300" r:id="rId13"/>
    <p:sldId id="274" r:id="rId14"/>
    <p:sldId id="275" r:id="rId15"/>
    <p:sldId id="278" r:id="rId16"/>
    <p:sldId id="279" r:id="rId17"/>
    <p:sldId id="281" r:id="rId18"/>
    <p:sldId id="284" r:id="rId19"/>
    <p:sldId id="285" r:id="rId20"/>
    <p:sldId id="286" r:id="rId21"/>
    <p:sldId id="290" r:id="rId22"/>
    <p:sldId id="292" r:id="rId23"/>
    <p:sldId id="291" r:id="rId24"/>
    <p:sldId id="293" r:id="rId25"/>
    <p:sldId id="294" r:id="rId26"/>
    <p:sldId id="295" r:id="rId27"/>
    <p:sldId id="296" r:id="rId28"/>
    <p:sldId id="297" r:id="rId29"/>
    <p:sldId id="299" r:id="rId3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42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B9E407A-6B4C-4240-BEAA-B95B99020A93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AA07B39-61E6-417C-9810-E2A3C844F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1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891749C-2930-4E63-BB3E-A3B2B9E608C5}" type="slidenum">
              <a:rPr lang="en-US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300">
              <a:latin typeface="Times New Roman" panose="02020603050405020304" pitchFamily="18" charset="0"/>
            </a:endParaRPr>
          </a:p>
        </p:txBody>
      </p:sp>
      <p:sp>
        <p:nvSpPr>
          <p:cNvPr id="614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3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related to book exercise 1.10 about printing 1000 copies of "All work and no play makes Jack a dull boy"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179FEB-7E39-485F-960C-6606A17A221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1/17/2017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2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E2EACFA-F85A-4E3A-9763-E9D077E5D194}" type="slidenum">
              <a:rPr lang="en-US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latin typeface="Times New Roman" panose="02020603050405020304" pitchFamily="18" charset="0"/>
            </a:endParaRPr>
          </a:p>
        </p:txBody>
      </p:sp>
      <p:sp>
        <p:nvSpPr>
          <p:cNvPr id="1024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7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229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682566F-D318-4FCE-8B92-3234A9C9E7F6}" type="slidenum">
              <a:rPr lang="en-US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300">
              <a:latin typeface="Times New Roman" panose="02020603050405020304" pitchFamily="18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434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9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9678DEA-0BBA-4D13-87E2-373982C7E6D5}" type="slidenum">
              <a:rPr lang="en-US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300">
              <a:latin typeface="Times New Roman" panose="02020603050405020304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9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3555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F0FA292-C3FD-46C4-A948-1B80E5D36E85}" type="slidenum">
              <a:rPr lang="en-US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300">
              <a:latin typeface="Times New Roman" panose="02020603050405020304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Answers:</a:t>
            </a:r>
          </a:p>
          <a:p>
            <a:r>
              <a:rPr lang="en-US" smtClean="0">
                <a:latin typeface="Arial" panose="020B0604020202020204" pitchFamily="34" charset="0"/>
              </a:rPr>
              <a:t>1</a:t>
            </a:r>
          </a:p>
          <a:p>
            <a:r>
              <a:rPr lang="en-US" smtClean="0">
                <a:latin typeface="Arial" panose="020B0604020202020204" pitchFamily="34" charset="0"/>
              </a:rPr>
              <a:t>15</a:t>
            </a:r>
          </a:p>
          <a:p>
            <a:r>
              <a:rPr lang="en-US" smtClean="0">
                <a:latin typeface="Arial" panose="020B0604020202020204" pitchFamily="34" charset="0"/>
              </a:rPr>
              <a:t>37</a:t>
            </a:r>
          </a:p>
          <a:p>
            <a:r>
              <a:rPr lang="en-US" smtClean="0">
                <a:latin typeface="Arial" panose="020B0604020202020204" pitchFamily="34" charset="0"/>
              </a:rPr>
              <a:t>47</a:t>
            </a:r>
          </a:p>
          <a:p>
            <a:r>
              <a:rPr lang="en-US" smtClean="0">
                <a:latin typeface="Arial" panose="020B0604020202020204" pitchFamily="34" charset="0"/>
              </a:rPr>
              <a:t>9</a:t>
            </a:r>
          </a:p>
          <a:p>
            <a:r>
              <a:rPr lang="en-US" smtClean="0">
                <a:latin typeface="Arial" panose="020B0604020202020204" pitchFamily="34" charset="0"/>
              </a:rPr>
              <a:t>16</a:t>
            </a:r>
          </a:p>
          <a:p>
            <a:r>
              <a:rPr lang="en-US" smtClean="0">
                <a:latin typeface="Arial" panose="020B0604020202020204" pitchFamily="34" charset="0"/>
              </a:rPr>
              <a:t>-8</a:t>
            </a:r>
          </a:p>
          <a:p>
            <a:r>
              <a:rPr lang="en-US" smtClean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560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5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29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32CD163-046A-4B8D-86D9-84477669B8B4}" type="slidenum">
              <a:rPr lang="en-US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300">
              <a:latin typeface="Times New Roman" panose="02020603050405020304" pitchFamily="18" charset="0"/>
            </a:endParaRP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1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24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AEC25BE-08EE-4459-AB5D-EE0194A85508}" type="slidenum">
              <a:rPr lang="en-US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300">
              <a:latin typeface="Times New Roman" panose="02020603050405020304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85372" indent="-302066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208265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91571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174878" indent="-241653" eaLnBrk="0" hangingPunct="0"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658184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141490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624796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4108102" indent="-241653" eaLnBrk="0" fontAlgn="base" hangingPunct="0">
              <a:spcBef>
                <a:spcPts val="529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7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5DD9-7F0D-46D4-9CDA-BF5069A99D44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3EDB-7154-44B0-9F9D-2D482DB63EA2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7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4A3E-5A90-41B2-B60D-12479612D1EB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07E-4583-4516-A019-17F2801C5DB9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57D8-02E1-4D38-8BFF-634DD68C6FC5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1270-2528-4C52-81F2-824061EC2C1A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E81F4-0BB4-4F28-96B0-2932FBF38E84}" type="datetime1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EE41-8895-454B-96CB-E613A4937093}" type="datetime1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9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B800-F6FD-462E-9F50-10E86E8CAD3E}" type="datetime1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7393-1077-4FA9-AA7B-A21B4C1E5C24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BB7D-B643-48F3-8CF0-F879351CC49C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7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A820-B606-4BEA-BA0C-3A29D95109E9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85239" y="410481"/>
            <a:ext cx="7946570" cy="2256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err="1">
                <a:solidFill>
                  <a:prstClr val="black"/>
                </a:solidFill>
                <a:latin typeface="Calibri Light" panose="020F0302020204030204"/>
              </a:rPr>
              <a:t>CSc</a:t>
            </a:r>
            <a:r>
              <a:rPr lang="en-US" sz="6000" dirty="0">
                <a:solidFill>
                  <a:prstClr val="black"/>
                </a:solidFill>
                <a:latin typeface="Calibri Light" panose="020F0302020204030204"/>
              </a:rPr>
              <a:t> 110, Spring </a:t>
            </a:r>
            <a:r>
              <a:rPr lang="en-US" sz="6000" dirty="0" smtClean="0">
                <a:solidFill>
                  <a:prstClr val="black"/>
                </a:solidFill>
                <a:latin typeface="Calibri Light" panose="020F0302020204030204"/>
              </a:rPr>
              <a:t>2017</a:t>
            </a:r>
          </a:p>
          <a:p>
            <a:pPr marL="0" indent="0" algn="ctr">
              <a:buNone/>
            </a:pPr>
            <a:r>
              <a:rPr lang="en-US" sz="2400" dirty="0" smtClean="0"/>
              <a:t>Lecture 3: Expressions, Variables and Loops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2" descr="cartoon3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524" y="3032578"/>
            <a:ext cx="9144000" cy="332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70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examples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0" y="1752600"/>
            <a:ext cx="43434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latin typeface="Courier New" panose="02070309020205020404" pitchFamily="49" charset="0"/>
              </a:rPr>
              <a:t>1 * </a:t>
            </a:r>
            <a:r>
              <a:rPr lang="en-US" sz="2400" dirty="0" smtClean="0">
                <a:latin typeface="Courier New" panose="02070309020205020404" pitchFamily="49" charset="0"/>
              </a:rPr>
              <a:t>2.0 </a:t>
            </a:r>
            <a:r>
              <a:rPr lang="en-US" sz="2400" dirty="0">
                <a:latin typeface="Courier New" panose="02070309020205020404" pitchFamily="49" charset="0"/>
              </a:rPr>
              <a:t>+ 3 * 5 %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2.0</a:t>
            </a:r>
            <a:r>
              <a:rPr lang="en-US" sz="2400" dirty="0" smtClean="0">
                <a:latin typeface="Courier New" panose="02070309020205020404" pitchFamily="49" charset="0"/>
              </a:rPr>
              <a:t>   </a:t>
            </a:r>
            <a:r>
              <a:rPr lang="en-US" sz="2400" dirty="0">
                <a:latin typeface="Courier New" panose="02070309020205020404" pitchFamily="49" charset="0"/>
              </a:rPr>
              <a:t>+ 3 * 5 %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\_/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</a:rPr>
              <a:t>2.0   </a:t>
            </a:r>
            <a:r>
              <a:rPr lang="en-US" sz="2400" dirty="0">
                <a:latin typeface="Courier New" panose="02070309020205020404" pitchFamily="49" charset="0"/>
              </a:rPr>
              <a:t>+  </a:t>
            </a:r>
            <a:r>
              <a:rPr 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15</a:t>
            </a:r>
            <a:r>
              <a:rPr lang="en-US" sz="2400" dirty="0">
                <a:latin typeface="Courier New" panose="02070309020205020404" pitchFamily="49" charset="0"/>
              </a:rPr>
              <a:t>  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\___/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</a:rPr>
              <a:t>2.0   </a:t>
            </a:r>
            <a:r>
              <a:rPr lang="en-US" sz="2400" dirty="0">
                <a:latin typeface="Courier New" panose="02070309020205020404" pitchFamily="49" charset="0"/>
              </a:rPr>
              <a:t>+      </a:t>
            </a:r>
            <a:r>
              <a:rPr 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\________/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| 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5.0</a:t>
            </a:r>
            <a:endParaRPr lang="en-US" sz="24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419268" name="Rectangle 4"/>
          <p:cNvSpPr>
            <a:spLocks noChangeArrowheads="1"/>
          </p:cNvSpPr>
          <p:nvPr/>
        </p:nvSpPr>
        <p:spPr bwMode="auto">
          <a:xfrm>
            <a:off x="6324600" y="1752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latin typeface="Courier New" panose="02070309020205020404" pitchFamily="49" charset="0"/>
              </a:rPr>
              <a:t>1 + 8 % 3 * 2 - 9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\_/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1 +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sz="2400">
                <a:latin typeface="Courier New" panose="02070309020205020404" pitchFamily="49" charset="0"/>
              </a:rPr>
              <a:t>   * 2 - 9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\___/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1 + 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 4</a:t>
            </a:r>
            <a:r>
              <a:rPr lang="en-US" sz="2400">
                <a:latin typeface="Courier New" panose="02070309020205020404" pitchFamily="49" charset="0"/>
              </a:rPr>
              <a:t>   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\______/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5</a:t>
            </a:r>
            <a:r>
              <a:rPr lang="en-US" sz="2400">
                <a:latin typeface="Courier New" panose="02070309020205020404" pitchFamily="49" charset="0"/>
              </a:rPr>
              <a:t>        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\_________/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   | 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      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-4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79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7" grpId="0" build="p" autoUpdateAnimBg="0"/>
      <p:bldP spid="1419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questions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values result from the following expressions?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9 //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695 % 20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7 + 6 *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7 * 6 + 5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248 % 100 /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 * 3 - 9 // 4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(5 - 7) * </a:t>
            </a:r>
            <a:r>
              <a:rPr lang="en-US" dirty="0">
                <a:latin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</a:rPr>
              <a:t> ** 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 + (18 % (17 - 12))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7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String concatenation</a:t>
            </a:r>
            <a:r>
              <a:rPr lang="en-US" dirty="0" smtClean="0"/>
              <a:t>:  + operator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"Hello," + " world!"      </a:t>
            </a:r>
            <a:r>
              <a:rPr lang="en-US" dirty="0" smtClean="0"/>
              <a:t>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"Hello, world!"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 using print statement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print("Hello," + " world!")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249993" y="254558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5400" dirty="0"/>
              <a:t>Variables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72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053516" y="4518386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930786" y="4508338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733676" y="4518386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60896" y="3913678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60896" y="3284310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03532" y="2693412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5203" name="Rectangle 3"/>
          <p:cNvSpPr>
            <a:spLocks noGrp="1"/>
          </p:cNvSpPr>
          <p:nvPr>
            <p:ph type="body" idx="1"/>
          </p:nvPr>
        </p:nvSpPr>
        <p:spPr>
          <a:xfrm>
            <a:off x="838200" y="169400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print("Tax:")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print((38 + 40 + 30) * .08)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print("Tip:")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print((38 + 40 + 30) * .15)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print("Total:")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 + (38 + 40 + 30) * .15 + (38 + 40 + 30) * .08)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The subtotal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(38 + 40 + 30)</a:t>
            </a:r>
            <a:r>
              <a:rPr lang="en-US" dirty="0" smtClean="0">
                <a:cs typeface="Courier New" panose="02070309020205020404" pitchFamily="49" charset="0"/>
              </a:rPr>
              <a:t> is repeated</a:t>
            </a:r>
          </a:p>
          <a:p>
            <a:pPr lvl="1" eaLnBrk="1" hangingPunct="1"/>
            <a:r>
              <a:rPr lang="en-US" dirty="0" smtClean="0"/>
              <a:t>So many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 statements</a:t>
            </a:r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Receipt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7370" y="436605"/>
            <a:ext cx="10255423" cy="733719"/>
          </a:xfrm>
        </p:spPr>
        <p:txBody>
          <a:bodyPr/>
          <a:lstStyle/>
          <a:p>
            <a:pPr eaLnBrk="1" hangingPunct="1"/>
            <a:r>
              <a:rPr lang="en-US" dirty="0" smtClean="0"/>
              <a:t>Variables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93914" y="1170324"/>
            <a:ext cx="10515600" cy="52716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/>
              <a:t> </a:t>
            </a:r>
            <a:r>
              <a:rPr lang="en-US" sz="3800" b="1" dirty="0" smtClean="0"/>
              <a:t>Variable </a:t>
            </a:r>
            <a:r>
              <a:rPr lang="en-US" sz="3800" dirty="0" smtClean="0"/>
              <a:t>:  A named location in the computer's memory that 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               holds a value</a:t>
            </a:r>
            <a:r>
              <a:rPr lang="en-US" sz="2000" dirty="0" smtClean="0"/>
              <a:t>.</a:t>
            </a:r>
          </a:p>
          <a:p>
            <a:pPr lvl="1"/>
            <a:r>
              <a:rPr lang="en-US" dirty="0" smtClean="0"/>
              <a:t>Variables must be initialized</a:t>
            </a:r>
            <a:r>
              <a:rPr lang="en-US" i="1" dirty="0" smtClean="0"/>
              <a:t> </a:t>
            </a:r>
            <a:r>
              <a:rPr lang="en-US" dirty="0" smtClean="0"/>
              <a:t>before they can be used.</a:t>
            </a:r>
          </a:p>
          <a:p>
            <a:pPr lvl="1" eaLnBrk="1" hangingPunct="1"/>
            <a:r>
              <a:rPr lang="en-US" dirty="0" smtClean="0"/>
              <a:t>The value can be an expression; the variable stores its result.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 for variable assignment: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b="1" dirty="0"/>
              <a:t>name</a:t>
            </a:r>
            <a:r>
              <a:rPr lang="en-US" dirty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/>
          </a:p>
          <a:p>
            <a:pPr eaLnBrk="1" hangingPunct="1"/>
            <a:r>
              <a:rPr lang="en-US" dirty="0" smtClean="0"/>
              <a:t>The rules for </a:t>
            </a:r>
            <a:r>
              <a:rPr lang="en-US" b="1" dirty="0" smtClean="0"/>
              <a:t>name</a:t>
            </a:r>
            <a:r>
              <a:rPr lang="en-US" dirty="0" smtClean="0"/>
              <a:t> are the same as for function names:</a:t>
            </a:r>
          </a:p>
          <a:p>
            <a:pPr marL="0" indent="0">
              <a:buNone/>
            </a:pPr>
            <a:r>
              <a:rPr lang="en-GB" dirty="0" smtClean="0">
                <a:cs typeface="Calibri Light" panose="020F0302020204030204" pitchFamily="34" charset="0"/>
              </a:rPr>
              <a:t>                Consist </a:t>
            </a:r>
            <a:r>
              <a:rPr lang="en-GB" dirty="0">
                <a:cs typeface="Calibri Light" panose="020F0302020204030204" pitchFamily="34" charset="0"/>
              </a:rPr>
              <a:t>of upper and lower case letters, "_", and digits 0 through </a:t>
            </a:r>
            <a:r>
              <a:rPr lang="en-GB" dirty="0" smtClean="0">
                <a:cs typeface="Calibri Light" panose="020F0302020204030204" pitchFamily="34" charset="0"/>
              </a:rPr>
              <a:t>9</a:t>
            </a:r>
            <a:endParaRPr lang="en-US" dirty="0"/>
          </a:p>
          <a:p>
            <a:r>
              <a:rPr lang="en-US" sz="3800" dirty="0" smtClean="0">
                <a:latin typeface="+mj-lt"/>
                <a:cs typeface="Courier New" panose="02070309020205020404" pitchFamily="49" charset="0"/>
              </a:rPr>
              <a:t>Examples: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zipcode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90210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1.0 + 2.25</a:t>
            </a:r>
          </a:p>
        </p:txBody>
      </p:sp>
      <p:graphicFrame>
        <p:nvGraphicFramePr>
          <p:cNvPr id="439303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9798"/>
              </p:ext>
            </p:extLst>
          </p:nvPr>
        </p:nvGraphicFramePr>
        <p:xfrm>
          <a:off x="6934200" y="4802855"/>
          <a:ext cx="3048000" cy="563153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3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zipcode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90210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39311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199995"/>
              </p:ext>
            </p:extLst>
          </p:nvPr>
        </p:nvGraphicFramePr>
        <p:xfrm>
          <a:off x="6934200" y="5572493"/>
          <a:ext cx="3048000" cy="50437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total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7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variables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Once given a value, a variable can be used in expressions: 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is 3</a:t>
            </a: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5 *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now y is 15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 assign a value more than once: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 here</a:t>
            </a: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</a:rPr>
              <a:t>x = 4 + 7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now x is 11</a:t>
            </a:r>
          </a:p>
        </p:txBody>
      </p:sp>
      <p:graphicFrame>
        <p:nvGraphicFramePr>
          <p:cNvPr id="440328" name="Group 8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40336" name="Group 16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9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1215850" y="5559493"/>
            <a:ext cx="1983713" cy="2986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and algebra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1557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Assignment uses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dirty="0" smtClean="0"/>
              <a:t> , but it is not an algebraic equation.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=</a:t>
            </a:r>
            <a:r>
              <a:rPr lang="en-US" dirty="0" smtClean="0"/>
              <a:t>	means,  </a:t>
            </a:r>
            <a:r>
              <a:rPr lang="en-US" i="1" dirty="0" smtClean="0"/>
              <a:t>"store the value at right in variable at left"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i="1" dirty="0" smtClean="0"/>
          </a:p>
          <a:p>
            <a:pPr lvl="2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The right side expression is evaluated first,</a:t>
            </a:r>
            <a:br>
              <a:rPr lang="en-US" dirty="0" smtClean="0"/>
            </a:br>
            <a:r>
              <a:rPr lang="en-US" dirty="0" smtClean="0"/>
              <a:t>and then its result is stored in the variable at left.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What happens here?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 lvl="1">
              <a:buNone/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+ 2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???</a:t>
            </a:r>
          </a:p>
        </p:txBody>
      </p:sp>
      <p:graphicFrame>
        <p:nvGraphicFramePr>
          <p:cNvPr id="442374" name="Group 6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42382" name="Group 14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3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ChangeArrowheads="1"/>
          </p:cNvSpPr>
          <p:nvPr/>
        </p:nvSpPr>
        <p:spPr bwMode="auto">
          <a:xfrm>
            <a:off x="2627985" y="2583173"/>
            <a:ext cx="5102851" cy="45097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Printing a variable's value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Use  </a:t>
            </a:r>
            <a:r>
              <a:rPr lang="en-US" dirty="0" smtClean="0">
                <a:latin typeface="Courier New" panose="02070309020205020404" pitchFamily="49" charset="0"/>
              </a:rPr>
              <a:t>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value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/>
              <a:t> to print a string and a variable's value on one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grade = (95.1 + 71.9 + 82.6) / 3.0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"Your grade was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grade</a:t>
            </a:r>
            <a:r>
              <a:rPr lang="en-US" dirty="0" smtClean="0">
                <a:latin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students = 11 + 17 + 4 + 19 + 14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"There are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students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       " students in the course."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Your grade was 83.2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There are 65 students in the course.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59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question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dirty="0" smtClean="0">
                <a:cs typeface="Courier New" panose="02070309020205020404" pitchFamily="49" charset="0"/>
              </a:rPr>
              <a:t>Improve the receipt program using variables.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+ 40 + 30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307771" y="2174422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/>
              <a:t>Data and expressions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9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Receipt answer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Calculate total owed, </a:t>
            </a:r>
            <a:r>
              <a:rPr lang="en-US" sz="1800" b="1" dirty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assuming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38 + 40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err="1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+ tax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Subtotal: 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Tax: 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Tip: 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Total: 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with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</a:t>
            </a:r>
          </a:p>
        </p:txBody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So far, repeating an action results in redundant code: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/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makeBatter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bakeCookies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frostCookies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Python's </a:t>
            </a:r>
            <a:r>
              <a:rPr lang="en-US" b="1" dirty="0" smtClean="0">
                <a:latin typeface="Courier New" panose="02070309020205020404" pitchFamily="49" charset="0"/>
              </a:rPr>
              <a:t>for</a:t>
            </a:r>
            <a:r>
              <a:rPr lang="en-US" b="1" dirty="0" smtClean="0"/>
              <a:t> loop</a:t>
            </a:r>
            <a:r>
              <a:rPr lang="en-US" dirty="0" smtClean="0"/>
              <a:t> statement performs a task many times.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mixBatter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for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range(1, 6):   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repeat 5 times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bakeCookies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frostCookies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630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structures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Control structure</a:t>
            </a:r>
            <a:r>
              <a:rPr lang="en-US" smtClean="0"/>
              <a:t>: a programming construct that affects the flow of a program's execution</a:t>
            </a:r>
          </a:p>
          <a:p>
            <a:endParaRPr lang="en-US" smtClean="0"/>
          </a:p>
          <a:p>
            <a:r>
              <a:rPr lang="en-US" smtClean="0"/>
              <a:t>Controlled code may include one or more statements</a:t>
            </a:r>
          </a:p>
          <a:p>
            <a:endParaRPr lang="en-US" smtClean="0"/>
          </a:p>
          <a:p>
            <a:r>
              <a:rPr lang="en-US" smtClean="0"/>
              <a:t>The for loop is an example of a looping control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4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syntax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b="1" dirty="0" smtClean="0">
                <a:cs typeface="Courier New" panose="02070309020205020404" pitchFamily="49" charset="0"/>
              </a:rPr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 </a:t>
            </a:r>
            <a:r>
              <a:rPr lang="en-US" b="1" dirty="0" smtClean="0">
                <a:cs typeface="Courier New" panose="02070309020205020404" pitchFamily="49" charset="0"/>
              </a:rPr>
              <a:t>(start, stop)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smtClean="0"/>
              <a:t>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Set the variable equal to the start value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Repeat the following: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Check if the </a:t>
            </a:r>
            <a:r>
              <a:rPr lang="en-US" b="1" dirty="0" smtClean="0"/>
              <a:t>variable </a:t>
            </a:r>
            <a:r>
              <a:rPr lang="en-US" dirty="0" smtClean="0"/>
              <a:t>is less than the stop.  If not, stop.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Execute the </a:t>
            </a:r>
            <a:r>
              <a:rPr lang="en-US" b="1" dirty="0" smtClean="0"/>
              <a:t>statement</a:t>
            </a:r>
            <a:r>
              <a:rPr lang="en-US" dirty="0" smtClean="0"/>
              <a:t>s.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Increase the variable's value by 1.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245510" y="1825625"/>
            <a:ext cx="457200" cy="1661153"/>
            <a:chOff x="4512" y="1632"/>
            <a:chExt cx="288" cy="1056"/>
          </a:xfrm>
        </p:grpSpPr>
        <p:sp>
          <p:nvSpPr>
            <p:cNvPr id="10245" name="AutoShape 5"/>
            <p:cNvSpPr>
              <a:spLocks/>
            </p:cNvSpPr>
            <p:nvPr/>
          </p:nvSpPr>
          <p:spPr bwMode="auto">
            <a:xfrm>
              <a:off x="4512" y="1920"/>
              <a:ext cx="288" cy="768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body</a:t>
              </a:r>
            </a:p>
          </p:txBody>
        </p:sp>
        <p:sp>
          <p:nvSpPr>
            <p:cNvPr id="10246" name="AutoShape 6"/>
            <p:cNvSpPr>
              <a:spLocks/>
            </p:cNvSpPr>
            <p:nvPr/>
          </p:nvSpPr>
          <p:spPr bwMode="auto">
            <a:xfrm>
              <a:off x="4512" y="1632"/>
              <a:ext cx="288" cy="2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header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02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uses indentation to show that lines of code are inside control structures</a:t>
            </a:r>
          </a:p>
          <a:p>
            <a:r>
              <a:rPr lang="en-US" dirty="0" smtClean="0"/>
              <a:t>Always use only spaces </a:t>
            </a:r>
            <a:r>
              <a:rPr lang="en-US" b="1" dirty="0" smtClean="0"/>
              <a:t>or</a:t>
            </a:r>
            <a:r>
              <a:rPr lang="en-US" dirty="0" smtClean="0"/>
              <a:t> only tabs, otherwise you will get very confusing errors!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9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over a range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squared 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1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(2 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(3 * 3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(4 * 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(5 * 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 squared = " +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(6 * 6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Intuition: "I want to print a line for each number from 1 to 6"</a:t>
            </a:r>
          </a:p>
          <a:p>
            <a:pPr lvl="1" eaLnBrk="1" hangingPunct="1">
              <a:lnSpc>
                <a:spcPct val="160000"/>
              </a:lnSpc>
              <a:spcBef>
                <a:spcPct val="0"/>
              </a:spcBef>
            </a:pPr>
            <a:endParaRPr lang="en-US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cs typeface="Courier New" panose="02070309020205020404" pitchFamily="49" charset="0"/>
              </a:rPr>
              <a:t> loop does exactly that!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7):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	  </a:t>
            </a:r>
            <a:r>
              <a:rPr lang="en-US" sz="1800" dirty="0" smtClean="0">
                <a:latin typeface="Courier New" panose="02070309020205020404" pitchFamily="49" charset="0"/>
              </a:rPr>
              <a:t> 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 + </a:t>
            </a:r>
            <a:r>
              <a:rPr lang="en-US" sz="1800" dirty="0">
                <a:latin typeface="Courier New" panose="02070309020205020404" pitchFamily="49" charset="0"/>
              </a:rPr>
              <a:t>" squared =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8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sz="18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lvl="1" eaLnBrk="1" hangingPunct="1"/>
            <a:r>
              <a:rPr lang="en-US" dirty="0" smtClean="0"/>
              <a:t>"For each integer </a:t>
            </a:r>
            <a:r>
              <a:rPr lang="en-US" b="1" dirty="0" err="1" smtClean="0"/>
              <a:t>i</a:t>
            </a:r>
            <a:r>
              <a:rPr lang="en-US" dirty="0" smtClean="0"/>
              <a:t> from 1 through 6, print ..."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6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walkthrough</a:t>
            </a:r>
          </a:p>
        </p:txBody>
      </p:sp>
      <p:sp>
        <p:nvSpPr>
          <p:cNvPr id="1459204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5):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 squared =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print("</a:t>
            </a:r>
            <a:r>
              <a:rPr lang="en-US" dirty="0" err="1" smtClean="0">
                <a:latin typeface="Courier New" panose="02070309020205020404" pitchFamily="49" charset="0"/>
              </a:rPr>
              <a:t>Whoo</a:t>
            </a:r>
            <a:r>
              <a:rPr lang="en-US" dirty="0" smtClean="0">
                <a:latin typeface="Courier New" panose="02070309020205020404" pitchFamily="49" charset="0"/>
              </a:rPr>
              <a:t>!")</a:t>
            </a:r>
            <a:endParaRPr lang="en-US" sz="900" dirty="0"/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342900" indent="-342900">
              <a:buNone/>
              <a:tabLst>
                <a:tab pos="5943600" algn="l"/>
              </a:tabLst>
            </a:pPr>
            <a:r>
              <a:rPr lang="en-US" sz="2000" dirty="0"/>
              <a:t>	Output:</a:t>
            </a:r>
            <a:br>
              <a:rPr lang="en-US" sz="2000" dirty="0"/>
            </a:br>
            <a:endParaRPr lang="en-US" sz="800" dirty="0"/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1 squared = 1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2 squared = 4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3 squared = 9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4 squared = 16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</a:rPr>
              <a:t>Whoo</a:t>
            </a:r>
            <a:r>
              <a:rPr lang="en-US" sz="2000" dirty="0">
                <a:latin typeface="Courier New" panose="02070309020205020404" pitchFamily="49" charset="0"/>
              </a:rPr>
              <a:t>!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8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004541" y="2317036"/>
            <a:ext cx="3079925" cy="609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Multi-statement loop body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4):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print("\\    /")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print("/    \\")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for counter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= 5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b="1" dirty="0" smtClean="0">
                <a:latin typeface="Courier New" panose="02070309020205020404" pitchFamily="49" charset="0"/>
              </a:rPr>
              <a:t>range(-3, </a:t>
            </a:r>
            <a:r>
              <a:rPr lang="en-US" b="1" dirty="0" err="1" smtClean="0">
                <a:latin typeface="Courier New" panose="02070309020205020404" pitchFamily="49" charset="0"/>
              </a:rPr>
              <a:t>high_temp</a:t>
            </a:r>
            <a:r>
              <a:rPr lang="en-US" b="1" dirty="0" smtClean="0">
                <a:latin typeface="Courier New" panose="02070309020205020404" pitchFamily="49" charset="0"/>
              </a:rPr>
              <a:t> // 2 + 1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26.6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28.4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30.2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33.8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35.6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25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(' ', end='')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765335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Adding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,end='' </a:t>
            </a:r>
            <a:r>
              <a:rPr lang="en-US" dirty="0" smtClean="0"/>
              <a:t>allows you to print without moving to the next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allows you to print partial messages on the same line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highTemp</a:t>
            </a:r>
            <a:r>
              <a:rPr lang="en-US" dirty="0" smtClean="0">
                <a:latin typeface="Courier New" panose="02070309020205020404" pitchFamily="49" charset="0"/>
              </a:rPr>
              <a:t> = 5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range(-3,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highTemp</a:t>
            </a:r>
            <a:r>
              <a:rPr lang="en-US" dirty="0" smtClean="0">
                <a:latin typeface="Courier New" panose="02070309020205020404" pitchFamily="49" charset="0"/>
              </a:rPr>
              <a:t> / 2 + 1)):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+ 32, end=' 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26.6  28.4  30.2  32.0  33.8  35.6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Tx/>
              <a:buChar char="•"/>
            </a:pPr>
            <a:r>
              <a:rPr lang="en-US" dirty="0" smtClean="0"/>
              <a:t>Either concatenate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  ' </a:t>
            </a:r>
            <a:r>
              <a:rPr lang="en-US" dirty="0" smtClean="0"/>
              <a:t>to separate the numbers or set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end='  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4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Internally</a:t>
            </a:r>
            <a:r>
              <a:rPr lang="en-US" dirty="0">
                <a:ea typeface="ＭＳ Ｐゴシック" charset="0"/>
                <a:cs typeface="ＭＳ Ｐゴシック" charset="0"/>
              </a:rPr>
              <a:t>, computers store everything as 1s and 0s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</a:rPr>
              <a:t>		</a:t>
            </a:r>
            <a:r>
              <a:rPr lang="en-US" dirty="0">
                <a:latin typeface="Courier New" charset="0"/>
                <a:ea typeface="ＭＳ Ｐゴシック" charset="0"/>
              </a:rPr>
              <a:t>104</a:t>
            </a: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ea typeface="ＭＳ Ｐゴシック" charset="0"/>
              </a:rPr>
              <a:t>01101000</a:t>
            </a:r>
            <a:endParaRPr lang="en-US" dirty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r>
              <a:rPr lang="en-US" dirty="0">
                <a:ea typeface="ＭＳ Ｐゴシック" charset="0"/>
              </a:rPr>
              <a:t>		</a:t>
            </a:r>
            <a:r>
              <a:rPr lang="en-US" dirty="0" smtClean="0">
                <a:latin typeface="Courier New" charset="0"/>
                <a:ea typeface="ＭＳ Ｐゴシック" charset="0"/>
              </a:rPr>
              <a:t>'h'</a:t>
            </a: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sym typeface="Wingdings" charset="0"/>
              </a:rPr>
              <a:t> </a:t>
            </a:r>
            <a:r>
              <a:rPr lang="en-US" dirty="0" smtClean="0">
                <a:latin typeface="Courier New" charset="0"/>
                <a:ea typeface="ＭＳ Ｐゴシック" charset="0"/>
              </a:rPr>
              <a:t>01101000</a:t>
            </a:r>
          </a:p>
          <a:p>
            <a:pPr lvl="1" eaLnBrk="1" hangingPunct="1"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</a:t>
            </a:r>
            <a:r>
              <a:rPr lang="en-US" dirty="0" smtClean="0">
                <a:latin typeface="Courier New" charset="0"/>
                <a:ea typeface="ＭＳ Ｐゴシック" charset="0"/>
              </a:rPr>
              <a:t>	'hi'	</a:t>
            </a:r>
            <a:r>
              <a:rPr lang="en-US" dirty="0" smtClean="0">
                <a:ea typeface="ＭＳ Ｐゴシック" charset="0"/>
                <a:sym typeface="Wingdings" charset="0"/>
              </a:rPr>
              <a:t> </a:t>
            </a:r>
            <a:r>
              <a:rPr lang="en-US" dirty="0" smtClean="0">
                <a:latin typeface="Courier New" charset="0"/>
                <a:ea typeface="ＭＳ Ｐゴシック" charset="0"/>
              </a:rPr>
              <a:t>0110100001101001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are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104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and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h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differentiated?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type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A category of data values.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Constrains the operations that can be performed on data</a:t>
            </a:r>
          </a:p>
          <a:p>
            <a:pPr marL="457200" lvl="1" indent="0" eaLnBrk="1" hangingPunct="1">
              <a:buNone/>
              <a:defRPr/>
            </a:pPr>
            <a:r>
              <a:rPr lang="en-US" dirty="0" smtClean="0">
                <a:ea typeface="ＭＳ Ｐゴシック" charset="0"/>
              </a:rPr>
              <a:t>Examples: integer, real number, string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8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Python number types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b="1" dirty="0"/>
              <a:t>	Name	Description	</a:t>
            </a:r>
            <a:r>
              <a:rPr lang="en-US" sz="1800" b="1" dirty="0" smtClean="0"/>
              <a:t>Examples</a:t>
            </a:r>
            <a:endParaRPr lang="en-US" sz="1800" b="1" dirty="0"/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 err="1">
                <a:latin typeface="Courier New" panose="02070309020205020404" pitchFamily="49" charset="0"/>
              </a:rPr>
              <a:t>int</a:t>
            </a:r>
            <a:r>
              <a:rPr lang="en-US" sz="1800" dirty="0"/>
              <a:t>	integers	</a:t>
            </a:r>
            <a:r>
              <a:rPr lang="en-US" sz="1800" dirty="0" smtClean="0">
                <a:latin typeface="Courier New" panose="02070309020205020404" pitchFamily="49" charset="0"/>
              </a:rPr>
              <a:t>42 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  -3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   0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   92634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   1267650600228229401496703205376</a:t>
            </a:r>
            <a:endParaRPr lang="en-US" sz="1800" dirty="0">
              <a:latin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float</a:t>
            </a:r>
            <a:r>
              <a:rPr lang="en-US" sz="1800" dirty="0"/>
              <a:t>	real numbers	</a:t>
            </a:r>
            <a:r>
              <a:rPr lang="en-US" sz="1800" dirty="0" smtClean="0">
                <a:latin typeface="Courier New" panose="02070309020205020404" pitchFamily="49" charset="0"/>
              </a:rPr>
              <a:t>3.1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 1.4142135623730951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>
                <a:solidFill>
                  <a:srgbClr val="909090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solidFill>
                  <a:srgbClr val="909090"/>
                </a:solidFill>
                <a:latin typeface="Courier New" panose="02070309020205020404" pitchFamily="49" charset="0"/>
              </a:rPr>
              <a:t>                       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-0.25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endParaRPr lang="en-US" sz="1800" dirty="0" smtClean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1800" dirty="0">
                <a:solidFill>
                  <a:srgbClr val="909090"/>
                </a:solidFill>
              </a:rPr>
              <a:t>		</a:t>
            </a:r>
            <a:endParaRPr lang="en-US" sz="1800" dirty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sz="1800" dirty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sz="1800" dirty="0" smtClean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sz="1800" dirty="0">
              <a:solidFill>
                <a:srgbClr val="90909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5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Expressions</a:t>
            </a:r>
          </a:p>
        </p:txBody>
      </p:sp>
      <p:sp>
        <p:nvSpPr>
          <p:cNvPr id="16386" name="Rectangle 4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1376363" algn="l"/>
                <a:tab pos="2514600" algn="l"/>
              </a:tabLst>
            </a:pPr>
            <a:r>
              <a:rPr lang="en-US" b="1" dirty="0" smtClean="0"/>
              <a:t>expression</a:t>
            </a:r>
            <a:r>
              <a:rPr lang="en-US" dirty="0" smtClean="0"/>
              <a:t>: A value, or operation that produces a value.</a:t>
            </a:r>
          </a:p>
          <a:p>
            <a:pPr lvl="1">
              <a:tabLst>
                <a:tab pos="1376363" algn="l"/>
                <a:tab pos="2514600" algn="l"/>
              </a:tabLst>
            </a:pPr>
            <a:endParaRPr lang="en-US" sz="800" dirty="0"/>
          </a:p>
          <a:p>
            <a:pPr lvl="1">
              <a:buFontTx/>
              <a:buChar char="•"/>
              <a:tabLst>
                <a:tab pos="1376363" algn="l"/>
                <a:tab pos="2514600" algn="l"/>
              </a:tabLst>
            </a:pPr>
            <a:r>
              <a:rPr lang="en-US" dirty="0" smtClean="0"/>
              <a:t>Examples:	</a:t>
            </a:r>
          </a:p>
          <a:p>
            <a:pPr marL="457200" lvl="1" indent="0">
              <a:buNone/>
              <a:tabLst>
                <a:tab pos="1376363" algn="l"/>
                <a:tab pos="2514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         42</a:t>
            </a:r>
          </a:p>
          <a:p>
            <a:pPr marL="457200" lvl="1" indent="0">
              <a:buNone/>
              <a:tabLst>
                <a:tab pos="1376363" algn="l"/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1 + 4 * 5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	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(7 + 2) * 6 / 3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"Hello, world!"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</a:t>
            </a:r>
          </a:p>
          <a:p>
            <a:pPr lvl="1">
              <a:tabLst>
                <a:tab pos="1376363" algn="l"/>
                <a:tab pos="2514600" algn="l"/>
              </a:tabLst>
            </a:pPr>
            <a:endParaRPr lang="en-US" sz="800" dirty="0"/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The simplest expression is a </a:t>
            </a:r>
            <a:r>
              <a:rPr lang="en-US" i="1" dirty="0" smtClean="0"/>
              <a:t>literal value</a:t>
            </a:r>
            <a:r>
              <a:rPr lang="en-US" dirty="0" smtClean="0"/>
              <a:t>.</a:t>
            </a:r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A complex expression can use operators and parentheses.</a:t>
            </a:r>
          </a:p>
          <a:p>
            <a:pPr marL="457200" lvl="1" indent="0">
              <a:buNone/>
              <a:tabLst>
                <a:tab pos="1376363" algn="l"/>
                <a:tab pos="2514600" algn="l"/>
              </a:tabLst>
            </a:pPr>
            <a:r>
              <a:rPr lang="en-US" dirty="0" smtClean="0"/>
              <a:t> </a:t>
            </a:r>
          </a:p>
          <a:p>
            <a:pPr marL="457200" lvl="1" indent="0">
              <a:buNone/>
              <a:tabLst>
                <a:tab pos="1376363" algn="l"/>
                <a:tab pos="2514600" algn="l"/>
              </a:tabLst>
            </a:pPr>
            <a:r>
              <a:rPr lang="en-US" dirty="0" smtClean="0"/>
              <a:t>As a program runs, its expressions are </a:t>
            </a:r>
            <a:r>
              <a:rPr lang="en-US" i="1" dirty="0" smtClean="0"/>
              <a:t>evaluated</a:t>
            </a:r>
            <a:r>
              <a:rPr lang="en-US" dirty="0" smtClean="0"/>
              <a:t> to produce values.</a:t>
            </a:r>
          </a:p>
          <a:p>
            <a:pPr marL="457200" lvl="1" indent="0">
              <a:buNone/>
              <a:tabLst>
                <a:tab pos="1376363" algn="l"/>
                <a:tab pos="2514600" algn="l"/>
              </a:tabLst>
            </a:pPr>
            <a:endParaRPr lang="en-US" dirty="0" smtClean="0"/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What value does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 smtClean="0"/>
              <a:t> produce?            </a:t>
            </a:r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What value does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1+5</a:t>
            </a:r>
            <a:r>
              <a:rPr lang="en-US" dirty="0" smtClean="0"/>
              <a:t> produce?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1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502508" y="427099"/>
            <a:ext cx="10698892" cy="1028020"/>
          </a:xfrm>
        </p:spPr>
        <p:txBody>
          <a:bodyPr/>
          <a:lstStyle/>
          <a:p>
            <a:pPr eaLnBrk="1" hangingPunct="1"/>
            <a:r>
              <a:rPr lang="en-US" dirty="0" smtClean="0"/>
              <a:t>Arithmetic operators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31091"/>
            <a:ext cx="10515600" cy="3812899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1376363" algn="l"/>
              </a:tabLst>
            </a:pPr>
            <a:r>
              <a:rPr lang="en-US" b="1" dirty="0" smtClean="0"/>
              <a:t>operator</a:t>
            </a:r>
            <a:r>
              <a:rPr lang="en-US" dirty="0" smtClean="0"/>
              <a:t>: Combines multiple values or expressions.</a:t>
            </a:r>
          </a:p>
          <a:p>
            <a:pPr lvl="1">
              <a:buNone/>
              <a:tabLst>
                <a:tab pos="1376363" algn="l"/>
              </a:tabLst>
            </a:pPr>
            <a:endParaRPr lang="en-US" sz="800" dirty="0"/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dirty="0" smtClean="0"/>
              <a:t>	addition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-</a:t>
            </a:r>
            <a:r>
              <a:rPr lang="en-US" dirty="0" smtClean="0"/>
              <a:t> 	subtraction (or negation)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*</a:t>
            </a:r>
            <a:r>
              <a:rPr lang="en-US" dirty="0" smtClean="0"/>
              <a:t>	multiplication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smtClean="0"/>
              <a:t> 	division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/>
              <a:t>// 	integer division (a.k.a. leave off any remainder)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	modulus (a.k.a. remainder)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/>
              <a:t>** 	exponent</a:t>
            </a:r>
          </a:p>
          <a:p>
            <a:pPr lvl="1">
              <a:buClr>
                <a:schemeClr val="bg1"/>
              </a:buClr>
              <a:buNone/>
              <a:tabLst>
                <a:tab pos="1376363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376363" algn="l"/>
              </a:tabLst>
            </a:pPr>
            <a:r>
              <a:rPr lang="en-US" dirty="0"/>
              <a:t> </a:t>
            </a:r>
            <a:r>
              <a:rPr lang="en-US" dirty="0" smtClean="0"/>
              <a:t>An </a:t>
            </a:r>
            <a:r>
              <a:rPr lang="en-US" dirty="0" err="1" smtClean="0"/>
              <a:t>arithemetic</a:t>
            </a:r>
            <a:r>
              <a:rPr lang="en-US" dirty="0" smtClean="0"/>
              <a:t> operator can be used with mixed number types </a:t>
            </a:r>
          </a:p>
          <a:p>
            <a:pPr marL="0" indent="0">
              <a:lnSpc>
                <a:spcPct val="110000"/>
              </a:lnSpc>
              <a:buNone/>
              <a:tabLst>
                <a:tab pos="1376363" algn="l"/>
              </a:tabLst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/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5.2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1.5384615384615383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10000"/>
              </a:lnSpc>
              <a:buNone/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 + 3.5 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dirty="0" smtClean="0">
                <a:latin typeface="Courier New" panose="02070309020205020404" pitchFamily="49" charset="0"/>
              </a:rPr>
              <a:t> 4.5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Integer division with </a:t>
            </a:r>
            <a:r>
              <a:rPr lang="en-US" dirty="0" smtClean="0">
                <a:latin typeface="Courier New" panose="02070309020205020404" pitchFamily="49" charset="0"/>
              </a:rPr>
              <a:t>//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2286000" algn="l"/>
              </a:tabLst>
            </a:pPr>
            <a:r>
              <a:rPr lang="en-US" dirty="0" smtClean="0"/>
              <a:t>When we divide integers with //, the quotient is also an integer.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14 // 4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3</a:t>
            </a:r>
            <a:r>
              <a:rPr lang="en-US" dirty="0" smtClean="0"/>
              <a:t>, not </a:t>
            </a:r>
            <a:r>
              <a:rPr lang="en-US" dirty="0" smtClean="0">
                <a:latin typeface="Courier New" panose="02070309020205020404" pitchFamily="49" charset="0"/>
              </a:rPr>
              <a:t>3.5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b="1" dirty="0">
                <a:latin typeface="Courier New" panose="02070309020205020404" pitchFamily="49" charset="0"/>
              </a:rPr>
              <a:t>     </a:t>
            </a:r>
            <a:r>
              <a:rPr lang="en-US" sz="2000" b="1" u="sng" dirty="0">
                <a:latin typeface="Courier New" panose="02070309020205020404" pitchFamily="49" charset="0"/>
              </a:rPr>
              <a:t>   3</a:t>
            </a:r>
            <a:r>
              <a:rPr lang="en-US" sz="2000" b="1" dirty="0">
                <a:latin typeface="Courier New" panose="02070309020205020404" pitchFamily="49" charset="0"/>
              </a:rPr>
              <a:t>              </a:t>
            </a:r>
            <a:r>
              <a:rPr lang="en-US" sz="2000" b="1" u="sng" dirty="0">
                <a:latin typeface="Courier New" panose="02070309020205020404" pitchFamily="49" charset="0"/>
              </a:rPr>
              <a:t>   4</a:t>
            </a:r>
            <a:r>
              <a:rPr lang="en-US" sz="2000" b="1" dirty="0">
                <a:latin typeface="Courier New" panose="02070309020205020404" pitchFamily="49" charset="0"/>
              </a:rPr>
              <a:t>                  </a:t>
            </a:r>
            <a:r>
              <a:rPr lang="en-US" sz="2000" b="1" u="sng" dirty="0">
                <a:latin typeface="Courier New" panose="02070309020205020404" pitchFamily="49" charset="0"/>
              </a:rPr>
              <a:t>    52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4 ) 14           10 ) 45               27 ) 1425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</a:t>
            </a:r>
            <a:r>
              <a:rPr lang="en-US" sz="2000" u="sng" dirty="0">
                <a:latin typeface="Courier New" panose="02070309020205020404" pitchFamily="49" charset="0"/>
              </a:rPr>
              <a:t>12</a:t>
            </a:r>
            <a:r>
              <a:rPr lang="en-US" sz="2000" dirty="0">
                <a:latin typeface="Courier New" panose="02070309020205020404" pitchFamily="49" charset="0"/>
              </a:rPr>
              <a:t>                </a:t>
            </a:r>
            <a:r>
              <a:rPr lang="en-US" sz="2000" u="sng" dirty="0">
                <a:latin typeface="Courier New" panose="02070309020205020404" pitchFamily="49" charset="0"/>
              </a:rPr>
              <a:t>40</a:t>
            </a:r>
            <a:r>
              <a:rPr lang="en-US" sz="2000" dirty="0">
                <a:latin typeface="Courier New" panose="02070309020205020404" pitchFamily="49" charset="0"/>
              </a:rPr>
              <a:t>                    </a:t>
            </a:r>
            <a:r>
              <a:rPr lang="en-US" sz="2000" u="sng" dirty="0">
                <a:latin typeface="Courier New" panose="02070309020205020404" pitchFamily="49" charset="0"/>
              </a:rPr>
              <a:t>135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2                 5                      75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                                         </a:t>
            </a:r>
            <a:r>
              <a:rPr lang="en-US" sz="2000" u="sng" dirty="0">
                <a:latin typeface="Courier New" panose="02070309020205020404" pitchFamily="49" charset="0"/>
              </a:rPr>
              <a:t>54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                                         21</a:t>
            </a:r>
            <a:endParaRPr lang="en-US" sz="800" dirty="0">
              <a:latin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dirty="0" smtClean="0"/>
              <a:t>More examples:	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32 // 5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6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84 // 10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8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156 // 100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1</a:t>
            </a:r>
          </a:p>
          <a:p>
            <a:pPr marL="457200" lvl="1" indent="0">
              <a:buNone/>
              <a:tabLst>
                <a:tab pos="2286000" algn="l"/>
              </a:tabLst>
            </a:pPr>
            <a:endParaRPr lang="en-US" dirty="0"/>
          </a:p>
          <a:p>
            <a:pPr marL="457200" lvl="1" indent="0">
              <a:buNone/>
              <a:tabLst>
                <a:tab pos="2286000" algn="l"/>
              </a:tabLst>
            </a:pPr>
            <a:r>
              <a:rPr lang="en-US" sz="2800" dirty="0" smtClean="0"/>
              <a:t>What happens when you divide by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800" dirty="0"/>
              <a:t>?</a:t>
            </a: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remainder with </a:t>
            </a:r>
            <a:r>
              <a:rPr lang="en-US" smtClean="0">
                <a:latin typeface="Courier New" panose="02070309020205020404" pitchFamily="49" charset="0"/>
              </a:rPr>
              <a:t>%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290763" algn="l"/>
                <a:tab pos="4799013" algn="l"/>
              </a:tabLst>
            </a:pPr>
            <a:r>
              <a:rPr lang="en-US" sz="2000"/>
              <a:t>The </a:t>
            </a:r>
            <a:r>
              <a:rPr lang="en-US" sz="2000">
                <a:latin typeface="Courier New" panose="02070309020205020404" pitchFamily="49" charset="0"/>
              </a:rPr>
              <a:t>%</a:t>
            </a:r>
            <a:r>
              <a:rPr lang="en-US" sz="2000"/>
              <a:t> operator computes the remainder from integer division.</a:t>
            </a:r>
          </a:p>
          <a:p>
            <a:pPr lvl="1">
              <a:tabLst>
                <a:tab pos="2290763" algn="l"/>
                <a:tab pos="4799013" algn="l"/>
              </a:tabLst>
            </a:pPr>
            <a:r>
              <a:rPr lang="en-US" smtClean="0">
                <a:latin typeface="Courier New" panose="02070309020205020404" pitchFamily="49" charset="0"/>
              </a:rPr>
              <a:t>14 % 4</a:t>
            </a:r>
            <a:r>
              <a:rPr lang="en-US" smtClean="0"/>
              <a:t>	is  </a:t>
            </a:r>
            <a:r>
              <a:rPr lang="en-US" smtClean="0">
                <a:latin typeface="Courier New" panose="02070309020205020404" pitchFamily="49" charset="0"/>
              </a:rPr>
              <a:t>2</a:t>
            </a:r>
          </a:p>
          <a:p>
            <a:pPr lvl="1">
              <a:tabLst>
                <a:tab pos="2290763" algn="l"/>
                <a:tab pos="4799013" algn="l"/>
              </a:tabLst>
            </a:pPr>
            <a:r>
              <a:rPr lang="en-US" smtClean="0">
                <a:latin typeface="Courier New" panose="02070309020205020404" pitchFamily="49" charset="0"/>
              </a:rPr>
              <a:t>218 % 5</a:t>
            </a:r>
            <a:r>
              <a:rPr lang="en-US" smtClean="0"/>
              <a:t>	is  </a:t>
            </a:r>
            <a:r>
              <a:rPr lang="en-US" smtClean="0">
                <a:latin typeface="Courier New" panose="02070309020205020404" pitchFamily="49" charset="0"/>
              </a:rPr>
              <a:t>3</a:t>
            </a:r>
            <a:r>
              <a:rPr lang="en-US" sz="700">
                <a:latin typeface="Courier New" panose="02070309020205020404" pitchFamily="49" charset="0"/>
              </a:rPr>
              <a:t/>
            </a:r>
            <a:br>
              <a:rPr lang="en-US" sz="700">
                <a:latin typeface="Courier New" panose="02070309020205020404" pitchFamily="49" charset="0"/>
              </a:rPr>
            </a:br>
            <a:r>
              <a:rPr lang="en-US" sz="700">
                <a:latin typeface="Courier New" panose="02070309020205020404" pitchFamily="49" charset="0"/>
              </a:rPr>
              <a:t> </a:t>
            </a:r>
            <a:br>
              <a:rPr lang="en-US" sz="7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</a:t>
            </a:r>
            <a:r>
              <a:rPr lang="en-US" sz="1800" u="sng">
                <a:latin typeface="Courier New" panose="02070309020205020404" pitchFamily="49" charset="0"/>
              </a:rPr>
              <a:t>   3</a:t>
            </a:r>
            <a:r>
              <a:rPr lang="en-US" sz="1800">
                <a:latin typeface="Courier New" panose="02070309020205020404" pitchFamily="49" charset="0"/>
              </a:rPr>
              <a:t>                </a:t>
            </a:r>
            <a:r>
              <a:rPr lang="en-US" sz="1800" u="sng">
                <a:latin typeface="Courier New" panose="02070309020205020404" pitchFamily="49" charset="0"/>
              </a:rPr>
              <a:t>   43</a:t>
            </a:r>
            <a:br>
              <a:rPr lang="en-US" sz="1800" u="sng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4 ) 14              5 ) 218</a:t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</a:t>
            </a:r>
            <a:r>
              <a:rPr lang="en-US" sz="1800" u="sng">
                <a:latin typeface="Courier New" panose="02070309020205020404" pitchFamily="49" charset="0"/>
              </a:rPr>
              <a:t>12</a:t>
            </a:r>
            <a:r>
              <a:rPr lang="en-US" sz="1800">
                <a:latin typeface="Courier New" panose="02070309020205020404" pitchFamily="49" charset="0"/>
              </a:rPr>
              <a:t>                  </a:t>
            </a:r>
            <a:r>
              <a:rPr lang="en-US" sz="1800" u="sng">
                <a:latin typeface="Courier New" panose="02070309020205020404" pitchFamily="49" charset="0"/>
              </a:rPr>
              <a:t>20</a:t>
            </a:r>
            <a:r>
              <a:rPr lang="en-US" sz="1800">
                <a:latin typeface="Courier New" panose="02070309020205020404" pitchFamily="49" charset="0"/>
              </a:rPr>
              <a:t/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</a:t>
            </a:r>
            <a:r>
              <a:rPr lang="en-US" sz="1800" b="1">
                <a:latin typeface="Courier New" panose="02070309020205020404" pitchFamily="49" charset="0"/>
              </a:rPr>
              <a:t>2</a:t>
            </a:r>
            <a:r>
              <a:rPr lang="en-US" sz="1800">
                <a:latin typeface="Courier New" panose="02070309020205020404" pitchFamily="49" charset="0"/>
              </a:rPr>
              <a:t>                   18</a:t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                    </a:t>
            </a:r>
            <a:r>
              <a:rPr lang="en-US" sz="1800" u="sng">
                <a:latin typeface="Courier New" panose="02070309020205020404" pitchFamily="49" charset="0"/>
              </a:rPr>
              <a:t>15</a:t>
            </a:r>
            <a:br>
              <a:rPr lang="en-US" sz="1800" u="sng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                     </a:t>
            </a:r>
            <a:r>
              <a:rPr lang="en-US" sz="1800" b="1">
                <a:latin typeface="Courier New" panose="02070309020205020404" pitchFamily="49" charset="0"/>
              </a:rPr>
              <a:t>3</a:t>
            </a:r>
          </a:p>
          <a:p>
            <a:pPr>
              <a:buNone/>
              <a:tabLst>
                <a:tab pos="2290763" algn="l"/>
                <a:tab pos="4799013" algn="l"/>
              </a:tabLst>
            </a:pPr>
            <a:endParaRPr lang="en-US" sz="800"/>
          </a:p>
          <a:p>
            <a:pPr>
              <a:buNone/>
              <a:tabLst>
                <a:tab pos="2290763" algn="l"/>
                <a:tab pos="4799013" algn="l"/>
              </a:tabLst>
            </a:pPr>
            <a:endParaRPr lang="en-US" sz="800"/>
          </a:p>
          <a:p>
            <a:pPr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Applications of </a:t>
            </a:r>
            <a:r>
              <a:rPr lang="en-US" smtClean="0">
                <a:latin typeface="Courier New" panose="02070309020205020404" pitchFamily="49" charset="0"/>
              </a:rPr>
              <a:t>%</a:t>
            </a:r>
            <a:r>
              <a:rPr lang="en-US" smtClean="0"/>
              <a:t> operator: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Obtain last digit of a number:</a:t>
            </a:r>
            <a:r>
              <a:rPr lang="en-US" i="1" smtClean="0"/>
              <a:t>	</a:t>
            </a:r>
            <a:r>
              <a:rPr lang="en-US" smtClean="0">
                <a:latin typeface="Courier New" panose="02070309020205020404" pitchFamily="49" charset="0"/>
              </a:rPr>
              <a:t>230857 % 10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7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Obtain last 4 digits:	</a:t>
            </a:r>
            <a:r>
              <a:rPr lang="en-US" smtClean="0">
                <a:latin typeface="Courier New" panose="02070309020205020404" pitchFamily="49" charset="0"/>
              </a:rPr>
              <a:t>658236489 % 10000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6489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See whether a number is odd:	</a:t>
            </a:r>
            <a:r>
              <a:rPr lang="en-US" smtClean="0">
                <a:latin typeface="Courier New" panose="02070309020205020404" pitchFamily="49" charset="0"/>
              </a:rPr>
              <a:t>7 % 2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1</a:t>
            </a:r>
            <a:r>
              <a:rPr lang="en-US" smtClean="0"/>
              <a:t>,  </a:t>
            </a:r>
            <a:r>
              <a:rPr lang="en-US" smtClean="0">
                <a:latin typeface="Courier New" panose="02070309020205020404" pitchFamily="49" charset="0"/>
              </a:rPr>
              <a:t>42 % 2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7620000" y="2006600"/>
            <a:ext cx="2819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/>
              <a:t>What is the result?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45 %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2 %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8 % 20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11 % 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24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2550825" y="3768849"/>
            <a:ext cx="1106487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167444" y="3555225"/>
            <a:ext cx="936625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140457" y="3118374"/>
            <a:ext cx="9906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Precedence</a:t>
            </a:r>
          </a:p>
        </p:txBody>
      </p:sp>
      <p:sp>
        <p:nvSpPr>
          <p:cNvPr id="4229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1165114" cy="4351338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3657600" algn="l"/>
              </a:tabLst>
            </a:pPr>
            <a:r>
              <a:rPr lang="en-US" b="1" dirty="0" smtClean="0"/>
              <a:t>precedence</a:t>
            </a:r>
            <a:r>
              <a:rPr lang="en-US" dirty="0" smtClean="0"/>
              <a:t>: Order in which operators are evaluated.</a:t>
            </a:r>
            <a:endParaRPr lang="en-US" sz="900" dirty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Generally operators evaluate left-to-right.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1 - 2 - 3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(1 - 2) - 3</a:t>
            </a:r>
            <a:r>
              <a:rPr lang="en-US" dirty="0" smtClean="0"/>
              <a:t>  which is  </a:t>
            </a:r>
            <a:r>
              <a:rPr lang="en-US" dirty="0" smtClean="0">
                <a:latin typeface="Courier New" panose="02070309020205020404" pitchFamily="49" charset="0"/>
              </a:rPr>
              <a:t>-4</a:t>
            </a:r>
            <a:endParaRPr lang="en-US" dirty="0" smtClean="0"/>
          </a:p>
          <a:p>
            <a:pPr lvl="1">
              <a:tabLst>
                <a:tab pos="3657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tabLst>
                <a:tab pos="3657600" algn="l"/>
              </a:tabLst>
            </a:pPr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</a:rPr>
              <a:t>*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smtClean="0"/>
              <a:t>  // </a:t>
            </a: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have a higher level of precedence than </a:t>
            </a: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dirty="0" smtClean="0">
                <a:latin typeface="Courier New" panose="02070309020205020404" pitchFamily="49" charset="0"/>
              </a:rPr>
              <a:t>1 + </a:t>
            </a:r>
            <a:r>
              <a:rPr lang="en-US" b="1" dirty="0" smtClean="0">
                <a:latin typeface="Courier New" panose="02070309020205020404" pitchFamily="49" charset="0"/>
              </a:rPr>
              <a:t>3 * 4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13</a:t>
            </a: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sz="800" dirty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6 + </a:t>
            </a:r>
            <a:r>
              <a:rPr lang="en-US" b="1" dirty="0" smtClean="0">
                <a:latin typeface="Courier New" panose="02070309020205020404" pitchFamily="49" charset="0"/>
              </a:rPr>
              <a:t>8 // 2</a:t>
            </a:r>
            <a:r>
              <a:rPr lang="en-US" dirty="0" smtClean="0">
                <a:latin typeface="Courier New" panose="02070309020205020404" pitchFamily="49" charset="0"/>
              </a:rPr>
              <a:t> * 3</a:t>
            </a: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6 +   </a:t>
            </a:r>
            <a:r>
              <a:rPr lang="en-US" b="1" dirty="0" smtClean="0">
                <a:latin typeface="Courier New" panose="02070309020205020404" pitchFamily="49" charset="0"/>
              </a:rPr>
              <a:t>4   * 3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6 +     12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18</a:t>
            </a:r>
          </a:p>
          <a:p>
            <a:pPr lvl="1">
              <a:lnSpc>
                <a:spcPct val="70000"/>
              </a:lnSpc>
              <a:tabLst>
                <a:tab pos="36576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Parentheses can force a certain order of evaluation: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(1 + 3) * 4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16</a:t>
            </a:r>
            <a:endParaRPr lang="en-US" dirty="0" smtClean="0"/>
          </a:p>
          <a:p>
            <a:pPr lvl="1"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Spacing does not affect order of evaluation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1+3 * 4-2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10171" y="2218390"/>
            <a:ext cx="2881086" cy="184665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Operator precedence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neg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% // 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-</a:t>
            </a:r>
          </a:p>
        </p:txBody>
      </p:sp>
    </p:spTree>
    <p:extLst>
      <p:ext uri="{BB962C8B-B14F-4D97-AF65-F5344CB8AC3E}">
        <p14:creationId xmlns:p14="http://schemas.microsoft.com/office/powerpoint/2010/main" val="699075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8" grpId="0" build="p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912</Words>
  <Application>Microsoft Office PowerPoint</Application>
  <PresentationFormat>Widescreen</PresentationFormat>
  <Paragraphs>412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PowerPoint Presentation</vt:lpstr>
      <vt:lpstr>Data and expressions</vt:lpstr>
      <vt:lpstr>Data types</vt:lpstr>
      <vt:lpstr>Some Python number types</vt:lpstr>
      <vt:lpstr>Expressions</vt:lpstr>
      <vt:lpstr>Arithmetic operators</vt:lpstr>
      <vt:lpstr>Integer division with //</vt:lpstr>
      <vt:lpstr>Integer remainder with %</vt:lpstr>
      <vt:lpstr>Precedence</vt:lpstr>
      <vt:lpstr>Precedence examples</vt:lpstr>
      <vt:lpstr>Precedence questions</vt:lpstr>
      <vt:lpstr>Operation on strings</vt:lpstr>
      <vt:lpstr>Variables</vt:lpstr>
      <vt:lpstr>Receipt example</vt:lpstr>
      <vt:lpstr>Variables</vt:lpstr>
      <vt:lpstr>Using variables</vt:lpstr>
      <vt:lpstr>Assignment and algebra</vt:lpstr>
      <vt:lpstr>Printing a variable's value</vt:lpstr>
      <vt:lpstr>Receipt question</vt:lpstr>
      <vt:lpstr>Receipt answer</vt:lpstr>
      <vt:lpstr>Repetition with for loops</vt:lpstr>
      <vt:lpstr>Control structures</vt:lpstr>
      <vt:lpstr>for loop syntax</vt:lpstr>
      <vt:lpstr>Indentation </vt:lpstr>
      <vt:lpstr>Repetition over a range</vt:lpstr>
      <vt:lpstr>Loop walkthrough</vt:lpstr>
      <vt:lpstr>Multi-statement loop body</vt:lpstr>
      <vt:lpstr>Expressions for counter</vt:lpstr>
      <vt:lpstr>print (' ', end='')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55</cp:revision>
  <cp:lastPrinted>2017-01-18T04:10:22Z</cp:lastPrinted>
  <dcterms:created xsi:type="dcterms:W3CDTF">2016-08-02T23:56:15Z</dcterms:created>
  <dcterms:modified xsi:type="dcterms:W3CDTF">2017-01-18T04:19:30Z</dcterms:modified>
</cp:coreProperties>
</file>