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slideLayouts/slideLayout19.xml" ContentType="application/vnd.openxmlformats-officedocument.presentationml.slideLayout+xml"/>
  <Override PartName="/ppt/theme/theme9.xml" ContentType="application/vnd.openxmlformats-officedocument.theme+xml"/>
  <Override PartName="/ppt/slideLayouts/slideLayout2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  <p:sldMasterId id="2147483664" r:id="rId3"/>
    <p:sldMasterId id="2147483666" r:id="rId4"/>
    <p:sldMasterId id="2147483668" r:id="rId5"/>
    <p:sldMasterId id="2147483670" r:id="rId6"/>
    <p:sldMasterId id="2147483672" r:id="rId7"/>
    <p:sldMasterId id="2147483674" r:id="rId8"/>
    <p:sldMasterId id="2147483676" r:id="rId9"/>
    <p:sldMasterId id="2147483678" r:id="rId10"/>
  </p:sldMasterIdLst>
  <p:notesMasterIdLst>
    <p:notesMasterId r:id="rId41"/>
  </p:notesMasterIdLst>
  <p:sldIdLst>
    <p:sldId id="293" r:id="rId11"/>
    <p:sldId id="305" r:id="rId12"/>
    <p:sldId id="270" r:id="rId13"/>
    <p:sldId id="304" r:id="rId14"/>
    <p:sldId id="272" r:id="rId15"/>
    <p:sldId id="273" r:id="rId16"/>
    <p:sldId id="274" r:id="rId17"/>
    <p:sldId id="275" r:id="rId18"/>
    <p:sldId id="276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slide" Target="slides/slide29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slide" Target="slides/slide30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20" Type="http://schemas.openxmlformats.org/officeDocument/2006/relationships/slide" Target="slides/slide10.xml"/><Relationship Id="rId4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76BA9-0364-49A9-B7CC-4DE135132D5A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4E853-B408-4C09-8553-FE1B655F9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85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AE4D6A-AB9C-4FE0-B5E2-FCB0F3FB554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49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C662F-DE8B-402C-AA6C-86E47BD146C6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7508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How would we print a multiplication table?</a:t>
            </a:r>
          </a:p>
          <a:p>
            <a:r>
              <a:rPr lang="en-US" smtClean="0">
                <a:latin typeface="Arial" panose="020B0604020202020204" pitchFamily="34" charset="0"/>
              </a:rPr>
              <a:t>try printing each of the following inside the inner loop:</a:t>
            </a:r>
          </a:p>
          <a:p>
            <a:r>
              <a:rPr lang="en-US" smtClean="0">
                <a:latin typeface="Arial" panose="020B0604020202020204" pitchFamily="34" charset="0"/>
              </a:rPr>
              <a:t>System.out.print(i + " ");</a:t>
            </a:r>
          </a:p>
          <a:p>
            <a:r>
              <a:rPr lang="en-US" smtClean="0">
                <a:latin typeface="Arial" panose="020B0604020202020204" pitchFamily="34" charset="0"/>
              </a:rPr>
              <a:t>System.out.print(j + " ");</a:t>
            </a:r>
          </a:p>
          <a:p>
            <a:r>
              <a:rPr lang="en-US" smtClean="0">
                <a:latin typeface="Arial" panose="020B0604020202020204" pitchFamily="34" charset="0"/>
              </a:rPr>
              <a:t>System.out.print((i * j) + " ");</a:t>
            </a:r>
          </a:p>
        </p:txBody>
      </p:sp>
      <p:sp>
        <p:nvSpPr>
          <p:cNvPr id="26628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DC68133-6268-4BA5-8B35-80ABF4444DF6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1/19/2017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376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How would we print a multiplication table?</a:t>
            </a:r>
          </a:p>
          <a:p>
            <a:r>
              <a:rPr lang="en-US" smtClean="0">
                <a:latin typeface="Arial" panose="020B0604020202020204" pitchFamily="34" charset="0"/>
              </a:rPr>
              <a:t>try printing each of the following inside the inner loop:</a:t>
            </a:r>
          </a:p>
          <a:p>
            <a:r>
              <a:rPr lang="en-US" smtClean="0">
                <a:latin typeface="Arial" panose="020B0604020202020204" pitchFamily="34" charset="0"/>
              </a:rPr>
              <a:t>System.out.print(i + " ");</a:t>
            </a:r>
          </a:p>
          <a:p>
            <a:r>
              <a:rPr lang="en-US" smtClean="0">
                <a:latin typeface="Arial" panose="020B0604020202020204" pitchFamily="34" charset="0"/>
              </a:rPr>
              <a:t>System.out.print(j + " ");</a:t>
            </a:r>
          </a:p>
          <a:p>
            <a:r>
              <a:rPr lang="en-US" smtClean="0">
                <a:latin typeface="Arial" panose="020B0604020202020204" pitchFamily="34" charset="0"/>
              </a:rPr>
              <a:t>System.out.print((i * j) + " ");</a:t>
            </a:r>
          </a:p>
        </p:txBody>
      </p:sp>
      <p:sp>
        <p:nvSpPr>
          <p:cNvPr id="26628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DC68133-6268-4BA5-8B35-80ABF4444DF6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1/19/2017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87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44036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D4F9AF5-D3B6-474B-A1EE-EA295AEA0B54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1/19/2017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48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D1C9-0F3A-495D-ABE6-3155632117CA}" type="datetime1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19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1E90-28ED-4586-ACC4-6D548AC1DE1B}" type="datetime1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7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ADB0-ACEA-459E-9AFF-E9A1A8E8347C}" type="datetime1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72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5D8F41-1BEB-4DDB-89DD-D0BB270899C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7BA33-96C8-4D8E-8776-08E234AB5E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9531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121C60-836C-44A9-9BD4-6C00FADC65B8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7BA33-96C8-4D8E-8776-08E234AB5E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5081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BA2A5B-7C5D-4E6E-90C1-25C3D51FB17A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7BA33-96C8-4D8E-8776-08E234AB5E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5423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307ADE-F0F6-4C8B-B829-2BAC0652CBD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7BA33-96C8-4D8E-8776-08E234AB5E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854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D6A1F2-CB46-4B69-B097-A777525CD4F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7BA33-96C8-4D8E-8776-08E234AB5E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11010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1A0829-0CAF-4000-AC40-FED614C1098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7BA33-96C8-4D8E-8776-08E234AB5E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67217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C5CC45-FFA8-42E9-BAA8-3591AE782AA3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7BA33-96C8-4D8E-8776-08E234AB5E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0111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39F45B-93BA-4438-902A-6673AA8EB9E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7BA33-96C8-4D8E-8776-08E234AB5E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874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7CED-5025-49EE-AB0D-D6C0AC6A4AE0}" type="datetime1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414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720E22-8ABC-49D6-890C-CCC45994DC6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7BA33-96C8-4D8E-8776-08E234AB5E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188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2856-D774-44EB-89C9-1FA63043608A}" type="datetime1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0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D300-664B-406F-9586-2805B5ACEA18}" type="datetime1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03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FB9A-E1C9-480C-9EDD-68D85E8049D3}" type="datetime1">
              <a:rPr lang="en-US" smtClean="0"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5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0C684-ADD2-4A5B-9390-C3F45E4779A0}" type="datetime1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05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07A-62D9-4023-BFA0-5C9D572A8A42}" type="datetime1">
              <a:rPr lang="en-US" smtClean="0"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3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9C90D-2D87-4A58-97E9-AB17F85A80AC}" type="datetime1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23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B890-F0F4-46DA-AAC3-49210B2A37A1}" type="datetime1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42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0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3AF99-9F5D-40BC-B766-95A09450DD89}" type="datetime1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0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1963BA-E09F-4C48-AF90-F988B67BCF62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7BA33-96C8-4D8E-8776-08E234AB5E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841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853AFC-DD05-4E89-86B7-5F261C21525D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7BA33-96C8-4D8E-8776-08E234AB5E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5342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3B8480-8943-4849-8EDD-237FA4BD98CF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7BA33-96C8-4D8E-8776-08E234AB5E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661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45EB15-B79E-4218-86FF-182D7B2E76D6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7BA33-96C8-4D8E-8776-08E234AB5E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946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10BC9B-B9C1-4625-900D-4A5CA13E8EF3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7BA33-96C8-4D8E-8776-08E234AB5E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6115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ECE7AA-A8AD-45BD-8FC6-81317DC1C90B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7BA33-96C8-4D8E-8776-08E234AB5E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307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359F0D-6486-4BF7-B396-A108C82C8B9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7BA33-96C8-4D8E-8776-08E234AB5E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002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B5523-702C-45BC-BF71-8558AEB8B375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7BA33-96C8-4D8E-8776-08E234AB5E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823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79F707-D829-4DEE-8DC5-EF716F8C7F9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1/19/2017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7BA33-96C8-4D8E-8776-08E234AB5E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122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2170113" y="366382"/>
            <a:ext cx="7772400" cy="14700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6000" dirty="0" err="1" smtClean="0"/>
              <a:t>CSc</a:t>
            </a:r>
            <a:r>
              <a:rPr lang="en-US" sz="6000" dirty="0" smtClean="0"/>
              <a:t> 110, Spring 2017</a:t>
            </a:r>
            <a:endParaRPr lang="en-US" sz="6000" dirty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2136775" y="1434473"/>
            <a:ext cx="7839075" cy="1851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Lecture 4: Nested Loops and Loop Figures</a:t>
            </a:r>
          </a:p>
          <a:p>
            <a:pPr marL="0" lvl="0" indent="0" algn="ctr">
              <a:buNone/>
            </a:pPr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4" name="Picture 3" descr="14y9uzb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2" y="3457784"/>
            <a:ext cx="914400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-244683" y="2904498"/>
            <a:ext cx="7839075" cy="1851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 you write this in Python?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670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Complex lines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What nested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loops produce the following output?</a:t>
            </a:r>
            <a:br>
              <a:rPr lang="en-US" dirty="0" smtClean="0"/>
            </a:br>
            <a:r>
              <a:rPr lang="en-US" sz="800" dirty="0"/>
              <a:t/>
            </a:r>
            <a:br>
              <a:rPr lang="en-US" sz="800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....1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...2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..3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.4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5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We must build multiple complex lines of output using:</a:t>
            </a:r>
          </a:p>
          <a:p>
            <a:pPr lvl="1" eaLnBrk="1" hangingPunct="1"/>
            <a:r>
              <a:rPr lang="en-US" dirty="0" smtClean="0"/>
              <a:t>an </a:t>
            </a:r>
            <a:r>
              <a:rPr lang="en-US" i="1" dirty="0" smtClean="0"/>
              <a:t>outer "vertical" loop</a:t>
            </a:r>
            <a:r>
              <a:rPr lang="en-US" dirty="0" smtClean="0"/>
              <a:t> for each of the lines</a:t>
            </a:r>
          </a:p>
          <a:p>
            <a:pPr lvl="1" eaLnBrk="1" hangingPunct="1"/>
            <a:r>
              <a:rPr lang="en-US" i="1" dirty="0" smtClean="0"/>
              <a:t>inner "horizontal" loop(s)</a:t>
            </a:r>
            <a:r>
              <a:rPr lang="en-US" dirty="0" smtClean="0"/>
              <a:t> for the patterns within each line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44072" y="2591742"/>
            <a:ext cx="1524000" cy="1828800"/>
            <a:chOff x="336" y="1488"/>
            <a:chExt cx="960" cy="1440"/>
          </a:xfrm>
        </p:grpSpPr>
        <p:sp>
          <p:nvSpPr>
            <p:cNvPr id="31749" name="AutoShape 5"/>
            <p:cNvSpPr>
              <a:spLocks/>
            </p:cNvSpPr>
            <p:nvPr/>
          </p:nvSpPr>
          <p:spPr bwMode="auto">
            <a:xfrm>
              <a:off x="960" y="2016"/>
              <a:ext cx="336" cy="912"/>
            </a:xfrm>
            <a:prstGeom prst="rightBrace">
              <a:avLst>
                <a:gd name="adj1" fmla="val 22619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i="1">
                  <a:solidFill>
                    <a:srgbClr val="808080"/>
                  </a:solidFill>
                </a:rPr>
                <a:t>        outer loop (loops 5 times because there are 5 lines)</a:t>
              </a:r>
            </a:p>
          </p:txBody>
        </p:sp>
        <p:sp>
          <p:nvSpPr>
            <p:cNvPr id="31750" name="AutoShape 6"/>
            <p:cNvSpPr>
              <a:spLocks/>
            </p:cNvSpPr>
            <p:nvPr/>
          </p:nvSpPr>
          <p:spPr bwMode="auto">
            <a:xfrm rot="-5400000">
              <a:off x="408" y="1416"/>
              <a:ext cx="336" cy="480"/>
            </a:xfrm>
            <a:prstGeom prst="rightBrace">
              <a:avLst>
                <a:gd name="adj1" fmla="val 11905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i="1" dirty="0">
                  <a:solidFill>
                    <a:srgbClr val="808080"/>
                  </a:solidFill>
                </a:rPr>
                <a:t>inner loop (repeated characters on each line)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i="1" dirty="0">
                <a:solidFill>
                  <a:srgbClr val="808080"/>
                </a:solidFill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000" dirty="0">
                <a:latin typeface="Tahoma" panose="020B060403050404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000" dirty="0">
                <a:latin typeface="Tahoma" panose="020B060403050404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000" dirty="0">
                <a:latin typeface="Tahoma" panose="020B0604030504040204" pitchFamily="34" charset="0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20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4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74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74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Outer and inner loop</a:t>
            </a:r>
          </a:p>
        </p:txBody>
      </p:sp>
      <p:sp>
        <p:nvSpPr>
          <p:cNvPr id="475139" name="Rectangle 2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First write the outer loop, from 1 to the number of lines.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for line in range(1, 6):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b="1" dirty="0" smtClean="0"/>
              <a:t>...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</a:rPr>
            </a:b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Now look at the line contents.  Each line has a pattern: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Zero or more dots,  then a number</a:t>
            </a:r>
          </a:p>
          <a:p>
            <a:pPr lvl="1" eaLnBrk="1" hangingPunct="1">
              <a:lnSpc>
                <a:spcPct val="90000"/>
              </a:lnSpc>
            </a:pPr>
            <a:endParaRPr lang="en-US" sz="800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....1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...2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..3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.4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5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Observation: the number of dots is related to the line number.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632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5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75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75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75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75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5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751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751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Mapping loops to numbers</a:t>
            </a:r>
          </a:p>
        </p:txBody>
      </p:sp>
      <p:sp>
        <p:nvSpPr>
          <p:cNvPr id="146637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for count in range(1, 6):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 </a:t>
            </a:r>
            <a:r>
              <a:rPr lang="en-US" b="1" dirty="0" smtClean="0"/>
              <a:t>...</a:t>
            </a:r>
            <a:r>
              <a:rPr lang="en-US" dirty="0" smtClean="0">
                <a:latin typeface="Courier New" panose="02070309020205020404" pitchFamily="49" charset="0"/>
              </a:rPr>
              <a:t> )</a:t>
            </a:r>
            <a:endParaRPr lang="en-US" b="1" dirty="0" smtClean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What statement in the body would cause the loop to print: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4 7 10 13 16</a:t>
            </a:r>
            <a:br>
              <a:rPr lang="en-US" dirty="0" smtClean="0">
                <a:latin typeface="Courier New" panose="02070309020205020404" pitchFamily="49" charset="0"/>
              </a:rPr>
            </a:b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for count in range(1, 6):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3 * count + 1</a:t>
            </a:r>
            <a:r>
              <a:rPr lang="en-US" dirty="0" smtClean="0">
                <a:latin typeface="Courier New" panose="02070309020205020404" pitchFamily="49" charset="0"/>
              </a:rPr>
              <a:t>, end=' ');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596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820" y="292101"/>
            <a:ext cx="9416980" cy="703263"/>
          </a:xfrm>
        </p:spPr>
        <p:txBody>
          <a:bodyPr/>
          <a:lstStyle/>
          <a:p>
            <a:pPr eaLnBrk="1" hangingPunct="1"/>
            <a:r>
              <a:rPr lang="en-US" dirty="0" smtClean="0"/>
              <a:t>Loop tables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93820" y="990600"/>
            <a:ext cx="9874180" cy="55626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 in range(1, 6):</a:t>
            </a:r>
          </a:p>
          <a:p>
            <a:pPr marL="0" indent="0">
              <a:buNone/>
              <a:defRPr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print(…)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What statement in the body would cause the loop to print: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Courier New" panose="02070309020205020404" pitchFamily="49" charset="0"/>
              </a:rPr>
              <a:t>2 7 12 17 22</a:t>
            </a:r>
          </a:p>
          <a:p>
            <a:pPr eaLnBrk="1" hangingPunct="1">
              <a:defRPr/>
            </a:pPr>
            <a:r>
              <a:rPr lang="en-US" dirty="0" smtClean="0"/>
              <a:t>To see patterns, make a table of </a:t>
            </a:r>
            <a:r>
              <a:rPr lang="en-US" dirty="0" smtClean="0">
                <a:latin typeface="Courier New" panose="02070309020205020404" pitchFamily="49" charset="0"/>
              </a:rPr>
              <a:t>count</a:t>
            </a:r>
            <a:r>
              <a:rPr lang="en-US" dirty="0" smtClean="0"/>
              <a:t> and the numbers.</a:t>
            </a:r>
          </a:p>
          <a:p>
            <a:pPr lvl="1" eaLnBrk="1" hangingPunct="1">
              <a:defRPr/>
            </a:pPr>
            <a:r>
              <a:rPr lang="en-US" dirty="0" smtClean="0"/>
              <a:t>Each time count goes up by 1, the number should go up by 5.</a:t>
            </a:r>
          </a:p>
          <a:p>
            <a:pPr lvl="1" eaLnBrk="1" hangingPunct="1">
              <a:defRPr/>
            </a:pPr>
            <a:r>
              <a:rPr lang="en-US" dirty="0" smtClean="0"/>
              <a:t>But </a:t>
            </a:r>
            <a:r>
              <a:rPr lang="en-US" dirty="0" smtClean="0">
                <a:latin typeface="Courier New" panose="02070309020205020404" pitchFamily="49" charset="0"/>
              </a:rPr>
              <a:t>count * 5</a:t>
            </a:r>
            <a:r>
              <a:rPr lang="en-US" dirty="0" smtClean="0"/>
              <a:t> is too great by 3, so we subtract 3.</a:t>
            </a:r>
          </a:p>
        </p:txBody>
      </p:sp>
      <p:graphicFrame>
        <p:nvGraphicFramePr>
          <p:cNvPr id="488452" name="Group 4"/>
          <p:cNvGraphicFramePr>
            <a:graphicFrameLocks noGrp="1"/>
          </p:cNvGraphicFramePr>
          <p:nvPr/>
        </p:nvGraphicFramePr>
        <p:xfrm>
          <a:off x="2590800" y="3886200"/>
          <a:ext cx="4279900" cy="2362200"/>
        </p:xfrm>
        <a:graphic>
          <a:graphicData uri="http://schemas.openxmlformats.org/drawingml/2006/table">
            <a:tbl>
              <a:tblPr/>
              <a:tblGrid>
                <a:gridCol w="8667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28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count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number to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5 * 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488482" name="Group 34"/>
          <p:cNvGraphicFramePr>
            <a:graphicFrameLocks noGrp="1"/>
          </p:cNvGraphicFramePr>
          <p:nvPr/>
        </p:nvGraphicFramePr>
        <p:xfrm>
          <a:off x="6878638" y="3889375"/>
          <a:ext cx="2417762" cy="2359026"/>
        </p:xfrm>
        <a:graphic>
          <a:graphicData uri="http://schemas.openxmlformats.org/drawingml/2006/table">
            <a:tbl>
              <a:tblPr/>
              <a:tblGrid>
                <a:gridCol w="24177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5 * count - 3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441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8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 tables question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04562"/>
            <a:ext cx="1051560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What statement in the body would cause the loop to print: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17 13 9 5 1</a:t>
            </a: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dirty="0" smtClean="0"/>
              <a:t>Let's create the loop table together.</a:t>
            </a:r>
          </a:p>
          <a:p>
            <a:pPr lvl="1" eaLnBrk="1" hangingPunct="1"/>
            <a:r>
              <a:rPr lang="en-US" dirty="0" smtClean="0"/>
              <a:t>Each time </a:t>
            </a:r>
            <a:r>
              <a:rPr lang="en-US" dirty="0" smtClean="0">
                <a:latin typeface="Courier New" panose="02070309020205020404" pitchFamily="49" charset="0"/>
              </a:rPr>
              <a:t>count</a:t>
            </a:r>
            <a:r>
              <a:rPr lang="en-US" dirty="0" smtClean="0"/>
              <a:t> goes up 1, the number printed should ...</a:t>
            </a:r>
          </a:p>
          <a:p>
            <a:pPr lvl="1" eaLnBrk="1" hangingPunct="1"/>
            <a:r>
              <a:rPr lang="en-US" dirty="0" smtClean="0"/>
              <a:t>But this multiple is off by a margin of ...</a:t>
            </a:r>
          </a:p>
        </p:txBody>
      </p:sp>
      <p:graphicFrame>
        <p:nvGraphicFramePr>
          <p:cNvPr id="489476" name="Group 4"/>
          <p:cNvGraphicFramePr>
            <a:graphicFrameLocks noGrp="1"/>
          </p:cNvGraphicFramePr>
          <p:nvPr/>
        </p:nvGraphicFramePr>
        <p:xfrm>
          <a:off x="2619376" y="3886200"/>
          <a:ext cx="2867025" cy="2362200"/>
        </p:xfrm>
        <a:graphic>
          <a:graphicData uri="http://schemas.openxmlformats.org/drawingml/2006/table">
            <a:tbl>
              <a:tblPr/>
              <a:tblGrid>
                <a:gridCol w="8667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count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number to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489499" name="Group 27"/>
          <p:cNvGraphicFramePr>
            <a:graphicFrameLocks noGrp="1"/>
          </p:cNvGraphicFramePr>
          <p:nvPr/>
        </p:nvGraphicFramePr>
        <p:xfrm>
          <a:off x="5486400" y="3886200"/>
          <a:ext cx="4495800" cy="23622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-4 * 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-4 * count + 21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489522" name="Group 50"/>
          <p:cNvGraphicFramePr>
            <a:graphicFrameLocks noGrp="1"/>
          </p:cNvGraphicFramePr>
          <p:nvPr/>
        </p:nvGraphicFramePr>
        <p:xfrm>
          <a:off x="5486400" y="3886200"/>
          <a:ext cx="4495800" cy="23622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-4 * 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489545" name="Group 73"/>
          <p:cNvGraphicFramePr>
            <a:graphicFrameLocks noGrp="1"/>
          </p:cNvGraphicFramePr>
          <p:nvPr/>
        </p:nvGraphicFramePr>
        <p:xfrm>
          <a:off x="5486400" y="3886200"/>
          <a:ext cx="4495800" cy="23622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673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39738"/>
            <a:ext cx="8458200" cy="703262"/>
          </a:xfrm>
        </p:spPr>
        <p:txBody>
          <a:bodyPr/>
          <a:lstStyle/>
          <a:p>
            <a:pPr eaLnBrk="1" hangingPunct="1"/>
            <a:r>
              <a:rPr lang="en-US" smtClean="0"/>
              <a:t>Another view: Slope-intercept</a:t>
            </a:r>
          </a:p>
        </p:txBody>
      </p:sp>
      <p:sp>
        <p:nvSpPr>
          <p:cNvPr id="36867" name="Content Placeholder 9"/>
          <p:cNvSpPr>
            <a:spLocks noGrp="1"/>
          </p:cNvSpPr>
          <p:nvPr>
            <p:ph idx="1"/>
          </p:nvPr>
        </p:nvSpPr>
        <p:spPr>
          <a:xfrm>
            <a:off x="1752600" y="1371600"/>
            <a:ext cx="8915400" cy="914400"/>
          </a:xfrm>
        </p:spPr>
        <p:txBody>
          <a:bodyPr/>
          <a:lstStyle/>
          <a:p>
            <a:pPr eaLnBrk="1" hangingPunct="1"/>
            <a:r>
              <a:rPr lang="en-US" smtClean="0"/>
              <a:t>The next three slides present the mathematical basis for the loop tables.  Feel free to skip it.</a:t>
            </a:r>
          </a:p>
        </p:txBody>
      </p:sp>
      <p:graphicFrame>
        <p:nvGraphicFramePr>
          <p:cNvPr id="36868" name="Object 2"/>
          <p:cNvGraphicFramePr>
            <a:graphicFrameLocks noChangeAspect="1"/>
          </p:cNvGraphicFramePr>
          <p:nvPr/>
        </p:nvGraphicFramePr>
        <p:xfrm>
          <a:off x="2133600" y="2833688"/>
          <a:ext cx="3581400" cy="2576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Chart" r:id="rId3" imgW="4114800" imgH="2959100" progId="Excel.Chart.8">
                  <p:embed/>
                </p:oleObj>
              </mc:Choice>
              <mc:Fallback>
                <p:oleObj name="Chart" r:id="rId3" imgW="4114800" imgH="29591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833688"/>
                        <a:ext cx="3581400" cy="2576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Group 37"/>
          <p:cNvGraphicFramePr>
            <a:graphicFrameLocks/>
          </p:cNvGraphicFramePr>
          <p:nvPr/>
        </p:nvGraphicFramePr>
        <p:xfrm>
          <a:off x="5943600" y="2743201"/>
          <a:ext cx="4267200" cy="2743201"/>
        </p:xfrm>
        <a:graphic>
          <a:graphicData uri="http://schemas.openxmlformats.org/drawingml/2006/table">
            <a:tbl>
              <a:tblPr/>
              <a:tblGrid>
                <a:gridCol w="19319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352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count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 to print (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0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39738"/>
            <a:ext cx="8458200" cy="703262"/>
          </a:xfrm>
        </p:spPr>
        <p:txBody>
          <a:bodyPr/>
          <a:lstStyle/>
          <a:p>
            <a:pPr eaLnBrk="1" hangingPunct="1"/>
            <a:r>
              <a:rPr lang="en-US" smtClean="0"/>
              <a:t>Another view: Slope-intercept</a:t>
            </a:r>
          </a:p>
        </p:txBody>
      </p:sp>
      <p:sp>
        <p:nvSpPr>
          <p:cNvPr id="37891" name="Rectangle 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900" i="1"/>
              <a:t>Caution</a:t>
            </a:r>
            <a:r>
              <a:rPr lang="en-US" sz="1900"/>
              <a:t>: This is algebra, not assignment!</a:t>
            </a:r>
            <a:br>
              <a:rPr lang="en-US" sz="1900"/>
            </a:br>
            <a:endParaRPr lang="en-US" sz="1900"/>
          </a:p>
          <a:p>
            <a:pPr eaLnBrk="1" hangingPunct="1">
              <a:lnSpc>
                <a:spcPct val="80000"/>
              </a:lnSpc>
            </a:pPr>
            <a:r>
              <a:rPr lang="en-US" sz="1900"/>
              <a:t>Recall: slope-intercept form (</a:t>
            </a:r>
            <a:r>
              <a:rPr lang="en-US" sz="1900">
                <a:latin typeface="Courier New" panose="02070309020205020404" pitchFamily="49" charset="0"/>
              </a:rPr>
              <a:t>y = mx + b</a:t>
            </a:r>
            <a:r>
              <a:rPr lang="en-US" sz="1900"/>
              <a:t>)</a:t>
            </a:r>
            <a:br>
              <a:rPr lang="en-US" sz="1900"/>
            </a:br>
            <a:endParaRPr lang="en-US" sz="1900"/>
          </a:p>
          <a:p>
            <a:pPr eaLnBrk="1" hangingPunct="1">
              <a:lnSpc>
                <a:spcPct val="80000"/>
              </a:lnSpc>
            </a:pPr>
            <a:r>
              <a:rPr lang="en-US" sz="1900"/>
              <a:t>Slope is defined as </a:t>
            </a:r>
            <a:r>
              <a:rPr lang="ja-JP" altLang="en-US" sz="1900"/>
              <a:t>“</a:t>
            </a:r>
            <a:r>
              <a:rPr lang="en-US" altLang="ja-JP" sz="1900"/>
              <a:t>rise over run</a:t>
            </a:r>
            <a:r>
              <a:rPr lang="ja-JP" altLang="en-US" sz="1900"/>
              <a:t>”</a:t>
            </a:r>
            <a:r>
              <a:rPr lang="en-US" altLang="ja-JP" sz="1900"/>
              <a:t> (i.e. rise / run).  Since the </a:t>
            </a:r>
            <a:r>
              <a:rPr lang="ja-JP" altLang="en-US" sz="1900"/>
              <a:t>“</a:t>
            </a:r>
            <a:r>
              <a:rPr lang="en-US" altLang="ja-JP" sz="1900"/>
              <a:t>run</a:t>
            </a:r>
            <a:r>
              <a:rPr lang="ja-JP" altLang="en-US" sz="1900"/>
              <a:t>”</a:t>
            </a:r>
            <a:r>
              <a:rPr lang="en-US" altLang="ja-JP" sz="1900"/>
              <a:t> is always </a:t>
            </a:r>
            <a:r>
              <a:rPr lang="en-US" altLang="ja-JP" sz="1900">
                <a:latin typeface="Courier New" panose="02070309020205020404" pitchFamily="49" charset="0"/>
              </a:rPr>
              <a:t>1</a:t>
            </a:r>
            <a:r>
              <a:rPr lang="en-US" altLang="ja-JP" sz="1900"/>
              <a:t> (we increment along </a:t>
            </a:r>
            <a:r>
              <a:rPr lang="en-US" altLang="ja-JP" sz="1900">
                <a:latin typeface="Courier New" panose="02070309020205020404" pitchFamily="49" charset="0"/>
              </a:rPr>
              <a:t>x</a:t>
            </a:r>
            <a:r>
              <a:rPr lang="en-US" altLang="ja-JP" sz="1900"/>
              <a:t> by 1), we just need to look at the </a:t>
            </a:r>
            <a:r>
              <a:rPr lang="ja-JP" altLang="en-US" sz="1900"/>
              <a:t>“</a:t>
            </a:r>
            <a:r>
              <a:rPr lang="en-US" altLang="ja-JP" sz="1900"/>
              <a:t>rise</a:t>
            </a:r>
            <a:r>
              <a:rPr lang="ja-JP" altLang="en-US" sz="1900"/>
              <a:t>”</a:t>
            </a:r>
            <a:r>
              <a:rPr lang="en-US" altLang="ja-JP" sz="1900"/>
              <a:t>.  The rise is the difference between the </a:t>
            </a:r>
            <a:r>
              <a:rPr lang="en-US" altLang="ja-JP" sz="1900">
                <a:latin typeface="Courier New" panose="02070309020205020404" pitchFamily="49" charset="0"/>
              </a:rPr>
              <a:t>y</a:t>
            </a:r>
            <a:r>
              <a:rPr lang="en-US" altLang="ja-JP" sz="1900"/>
              <a:t> values.  Thus, the slope (</a:t>
            </a:r>
            <a:r>
              <a:rPr lang="en-US" altLang="ja-JP" sz="1900">
                <a:latin typeface="Courier New" panose="02070309020205020404" pitchFamily="49" charset="0"/>
              </a:rPr>
              <a:t>m</a:t>
            </a:r>
            <a:r>
              <a:rPr lang="en-US" altLang="ja-JP" sz="1900"/>
              <a:t>) is the difference between </a:t>
            </a:r>
            <a:r>
              <a:rPr lang="en-US" altLang="ja-JP" sz="1900">
                <a:latin typeface="Courier New" panose="02070309020205020404" pitchFamily="49" charset="0"/>
              </a:rPr>
              <a:t>y</a:t>
            </a:r>
            <a:r>
              <a:rPr lang="en-US" altLang="ja-JP" sz="1900"/>
              <a:t> values; in this case, it is </a:t>
            </a:r>
            <a:r>
              <a:rPr lang="en-US" altLang="ja-JP" sz="1900">
                <a:latin typeface="Courier New" panose="02070309020205020404" pitchFamily="49" charset="0"/>
              </a:rPr>
              <a:t>+5</a:t>
            </a:r>
            <a:r>
              <a:rPr lang="en-US" altLang="ja-JP" sz="1900"/>
              <a:t>.</a:t>
            </a:r>
            <a:br>
              <a:rPr lang="en-US" altLang="ja-JP" sz="1900"/>
            </a:br>
            <a:endParaRPr lang="en-US" altLang="ja-JP" sz="1700"/>
          </a:p>
          <a:p>
            <a:pPr eaLnBrk="1" hangingPunct="1">
              <a:lnSpc>
                <a:spcPct val="80000"/>
              </a:lnSpc>
            </a:pPr>
            <a:r>
              <a:rPr lang="en-US" sz="1900"/>
              <a:t>To compute the y-intercept (</a:t>
            </a:r>
            <a:r>
              <a:rPr lang="en-US" sz="1900">
                <a:latin typeface="Courier New" panose="02070309020205020404" pitchFamily="49" charset="0"/>
              </a:rPr>
              <a:t>b</a:t>
            </a:r>
            <a:r>
              <a:rPr lang="en-US" sz="1900"/>
              <a:t>), plug in the value of </a:t>
            </a:r>
            <a:r>
              <a:rPr lang="en-US" sz="1900">
                <a:latin typeface="Courier New" panose="02070309020205020404" pitchFamily="49" charset="0"/>
              </a:rPr>
              <a:t>y</a:t>
            </a:r>
            <a:r>
              <a:rPr lang="en-US" sz="1900"/>
              <a:t> at </a:t>
            </a:r>
            <a:r>
              <a:rPr lang="en-US" sz="1900">
                <a:latin typeface="Courier New" panose="02070309020205020404" pitchFamily="49" charset="0"/>
              </a:rPr>
              <a:t>x = 1</a:t>
            </a:r>
            <a:r>
              <a:rPr lang="en-US" sz="1900"/>
              <a:t> and solve for </a:t>
            </a:r>
            <a:r>
              <a:rPr lang="en-US" sz="1900">
                <a:latin typeface="Courier New" panose="02070309020205020404" pitchFamily="49" charset="0"/>
              </a:rPr>
              <a:t>b</a:t>
            </a:r>
            <a:r>
              <a:rPr lang="en-US" sz="1900"/>
              <a:t>.  In this case, </a:t>
            </a:r>
            <a:r>
              <a:rPr lang="en-US" sz="1900">
                <a:latin typeface="Courier New" panose="02070309020205020404" pitchFamily="49" charset="0"/>
              </a:rPr>
              <a:t>y = 2</a:t>
            </a:r>
            <a:r>
              <a:rPr lang="en-US" sz="1900"/>
              <a:t>.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700">
                <a:latin typeface="Courier New" panose="02070309020205020404" pitchFamily="49" charset="0"/>
              </a:rPr>
              <a:t>	y = m * x + b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700">
                <a:latin typeface="Courier New" panose="02070309020205020404" pitchFamily="49" charset="0"/>
              </a:rPr>
              <a:t>	2 = 5 * 1 + b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700"/>
              <a:t>	Then </a:t>
            </a:r>
            <a:r>
              <a:rPr lang="en-US" sz="1700">
                <a:latin typeface="Courier New" panose="02070309020205020404" pitchFamily="49" charset="0"/>
              </a:rPr>
              <a:t>b = -3</a:t>
            </a:r>
            <a:br>
              <a:rPr lang="en-US" sz="1700">
                <a:latin typeface="Courier New" panose="02070309020205020404" pitchFamily="49" charset="0"/>
              </a:rPr>
            </a:br>
            <a:endParaRPr lang="en-US" sz="17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900"/>
              <a:t>So the equation is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700">
                <a:latin typeface="Courier New" panose="02070309020205020404" pitchFamily="49" charset="0"/>
              </a:rPr>
              <a:t>	y = m * x + b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700">
                <a:latin typeface="Courier New" panose="02070309020205020404" pitchFamily="49" charset="0"/>
              </a:rPr>
              <a:t>	y = 5 * x – 3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700">
                <a:latin typeface="Courier New" panose="02070309020205020404" pitchFamily="49" charset="0"/>
              </a:rPr>
              <a:t>	y = 5 * count - 3</a:t>
            </a:r>
          </a:p>
        </p:txBody>
      </p:sp>
      <p:graphicFrame>
        <p:nvGraphicFramePr>
          <p:cNvPr id="176205" name="Group 77"/>
          <p:cNvGraphicFramePr>
            <a:graphicFrameLocks noGrp="1"/>
          </p:cNvGraphicFramePr>
          <p:nvPr/>
        </p:nvGraphicFramePr>
        <p:xfrm>
          <a:off x="6248400" y="4154489"/>
          <a:ext cx="4038600" cy="2170113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count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 to print (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2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39738"/>
            <a:ext cx="8458200" cy="703262"/>
          </a:xfrm>
        </p:spPr>
        <p:txBody>
          <a:bodyPr/>
          <a:lstStyle/>
          <a:p>
            <a:pPr eaLnBrk="1" hangingPunct="1"/>
            <a:r>
              <a:rPr lang="en-US" smtClean="0"/>
              <a:t>Another view: Slope-intercept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/>
              <a:t>Algebraically, if we always take the value of </a:t>
            </a:r>
            <a:r>
              <a:rPr lang="en-US" sz="2400">
                <a:latin typeface="Courier New" panose="02070309020205020404" pitchFamily="49" charset="0"/>
              </a:rPr>
              <a:t>y</a:t>
            </a:r>
            <a:r>
              <a:rPr lang="en-US" sz="2400"/>
              <a:t> at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>
                <a:latin typeface="Courier New" panose="02070309020205020404" pitchFamily="49" charset="0"/>
              </a:rPr>
              <a:t>	x = 1</a:t>
            </a:r>
            <a:r>
              <a:rPr lang="en-US" sz="2400"/>
              <a:t>, then we can solve for </a:t>
            </a:r>
            <a:r>
              <a:rPr lang="en-US" sz="2400">
                <a:latin typeface="Courier New" panose="02070309020205020404" pitchFamily="49" charset="0"/>
              </a:rPr>
              <a:t>b</a:t>
            </a:r>
            <a:r>
              <a:rPr lang="en-US" sz="2400"/>
              <a:t> as follows: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		</a:t>
            </a:r>
            <a:r>
              <a:rPr lang="en-US" sz="2200">
                <a:latin typeface="Courier New" panose="02070309020205020404" pitchFamily="49" charset="0"/>
              </a:rPr>
              <a:t>y = m * x + b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>
                <a:latin typeface="Courier New" panose="02070309020205020404" pitchFamily="49" charset="0"/>
              </a:rPr>
              <a:t>		y</a:t>
            </a:r>
            <a:r>
              <a:rPr lang="en-US" sz="2200" baseline="-25000">
                <a:latin typeface="Courier New" panose="02070309020205020404" pitchFamily="49" charset="0"/>
              </a:rPr>
              <a:t>1 </a:t>
            </a:r>
            <a:r>
              <a:rPr lang="en-US" sz="2200">
                <a:latin typeface="Courier New" panose="02070309020205020404" pitchFamily="49" charset="0"/>
              </a:rPr>
              <a:t>= m * 1 + b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>
                <a:latin typeface="Courier New" panose="02070309020205020404" pitchFamily="49" charset="0"/>
              </a:rPr>
              <a:t>		y</a:t>
            </a:r>
            <a:r>
              <a:rPr lang="en-US" sz="2200" baseline="-25000">
                <a:latin typeface="Courier New" panose="02070309020205020404" pitchFamily="49" charset="0"/>
              </a:rPr>
              <a:t>1</a:t>
            </a:r>
            <a:r>
              <a:rPr lang="en-US" sz="2200">
                <a:latin typeface="Courier New" panose="02070309020205020404" pitchFamily="49" charset="0"/>
              </a:rPr>
              <a:t> = m + b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>
                <a:latin typeface="Courier New" panose="02070309020205020404" pitchFamily="49" charset="0"/>
              </a:rPr>
              <a:t>		b = y</a:t>
            </a:r>
            <a:r>
              <a:rPr lang="en-US" sz="2200" baseline="-25000">
                <a:latin typeface="Courier New" panose="02070309020205020404" pitchFamily="49" charset="0"/>
              </a:rPr>
              <a:t>1</a:t>
            </a:r>
            <a:r>
              <a:rPr lang="en-US" sz="2200">
                <a:latin typeface="Courier New" panose="02070309020205020404" pitchFamily="49" charset="0"/>
              </a:rPr>
              <a:t> – m</a:t>
            </a:r>
            <a:br>
              <a:rPr lang="en-US" sz="2200">
                <a:latin typeface="Courier New" panose="02070309020205020404" pitchFamily="49" charset="0"/>
              </a:rPr>
            </a:br>
            <a:endParaRPr lang="en-US" sz="22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/>
              <a:t>In other words, to get the </a:t>
            </a:r>
            <a:r>
              <a:rPr lang="en-US" sz="2400">
                <a:latin typeface="Courier New" panose="02070309020205020404" pitchFamily="49" charset="0"/>
              </a:rPr>
              <a:t>y</a:t>
            </a:r>
            <a:r>
              <a:rPr lang="en-US" sz="2400"/>
              <a:t>-intercept, just subtract the slope from the first </a:t>
            </a:r>
            <a:r>
              <a:rPr lang="en-US" sz="2400">
                <a:latin typeface="Courier New" panose="02070309020205020404" pitchFamily="49" charset="0"/>
              </a:rPr>
              <a:t>y</a:t>
            </a:r>
            <a:r>
              <a:rPr lang="en-US" sz="2400"/>
              <a:t> value (</a:t>
            </a:r>
            <a:r>
              <a:rPr lang="en-US" sz="2400">
                <a:latin typeface="Courier New" panose="02070309020205020404" pitchFamily="49" charset="0"/>
              </a:rPr>
              <a:t>b = 2 – 5 = -3</a:t>
            </a:r>
            <a:r>
              <a:rPr lang="en-US" sz="240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/>
              <a:t>This gets us the equation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>
                <a:latin typeface="Courier New" panose="02070309020205020404" pitchFamily="49" charset="0"/>
              </a:rPr>
              <a:t>		y = m * x + b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>
                <a:latin typeface="Courier New" panose="02070309020205020404" pitchFamily="49" charset="0"/>
              </a:rPr>
              <a:t>		y = 5 * x – 3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>
                <a:latin typeface="Courier New" panose="02070309020205020404" pitchFamily="49" charset="0"/>
              </a:rPr>
              <a:t>		y = 5 * count – 3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200"/>
              <a:t>	(which is exactly the equation from the previous slides)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8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</a:t>
            </a:r>
            <a:r>
              <a:rPr lang="en-US" smtClean="0">
                <a:latin typeface="Courier New" panose="02070309020205020404" pitchFamily="49" charset="0"/>
              </a:rPr>
              <a:t>for</a:t>
            </a:r>
            <a:r>
              <a:rPr lang="en-US" smtClean="0"/>
              <a:t> loop exercise</a:t>
            </a:r>
          </a:p>
        </p:txBody>
      </p:sp>
      <p:sp>
        <p:nvSpPr>
          <p:cNvPr id="1478658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838200" y="1604566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Make a table to represent any patterns on each line.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....1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...2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..3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.4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5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To print a character multiple times, use a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for j in range(1, 5):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print(".")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4 dots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</p:txBody>
      </p:sp>
      <p:graphicFrame>
        <p:nvGraphicFramePr>
          <p:cNvPr id="476165" name="Group 5"/>
          <p:cNvGraphicFramePr>
            <a:graphicFrameLocks noGrp="1"/>
          </p:cNvGraphicFramePr>
          <p:nvPr/>
        </p:nvGraphicFramePr>
        <p:xfrm>
          <a:off x="3886201" y="1997075"/>
          <a:ext cx="1973263" cy="2197102"/>
        </p:xfrm>
        <a:graphic>
          <a:graphicData uri="http://schemas.openxmlformats.org/drawingml/2006/table">
            <a:tbl>
              <a:tblPr/>
              <a:tblGrid>
                <a:gridCol w="7302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3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5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line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# of dots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6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6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476188" name="Group 28"/>
          <p:cNvGraphicFramePr>
            <a:graphicFrameLocks noGrp="1"/>
          </p:cNvGraphicFramePr>
          <p:nvPr/>
        </p:nvGraphicFramePr>
        <p:xfrm>
          <a:off x="5867400" y="2000250"/>
          <a:ext cx="2019300" cy="2194128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-1 * line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-1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-2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-3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-4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-5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476204" name="Group 44"/>
          <p:cNvGraphicFramePr>
            <a:graphicFrameLocks noGrp="1"/>
          </p:cNvGraphicFramePr>
          <p:nvPr/>
        </p:nvGraphicFramePr>
        <p:xfrm>
          <a:off x="7899400" y="2000250"/>
          <a:ext cx="2019300" cy="2194128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-1 * line + 5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476220" name="Group 60"/>
          <p:cNvGraphicFramePr>
            <a:graphicFrameLocks noGrp="1"/>
          </p:cNvGraphicFramePr>
          <p:nvPr/>
        </p:nvGraphicFramePr>
        <p:xfrm>
          <a:off x="5867400" y="2000250"/>
          <a:ext cx="2019300" cy="2194128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476236" name="Group 76"/>
          <p:cNvGraphicFramePr>
            <a:graphicFrameLocks noGrp="1"/>
          </p:cNvGraphicFramePr>
          <p:nvPr/>
        </p:nvGraphicFramePr>
        <p:xfrm>
          <a:off x="7886700" y="2000250"/>
          <a:ext cx="2019300" cy="2194128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735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78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78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786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786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786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786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3120851" y="3153368"/>
            <a:ext cx="609600" cy="2809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5242936" y="2535568"/>
            <a:ext cx="2209800" cy="2809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40964" name="Rectang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6868886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Nested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 solution</a:t>
            </a:r>
          </a:p>
        </p:txBody>
      </p:sp>
      <p:sp>
        <p:nvSpPr>
          <p:cNvPr id="40965" name="Rectangle 5"/>
          <p:cNvSpPr>
            <a:spLocks noGrp="1"/>
          </p:cNvSpPr>
          <p:nvPr>
            <p:ph type="body" idx="1"/>
          </p:nvPr>
        </p:nvSpPr>
        <p:spPr>
          <a:xfrm>
            <a:off x="838200" y="1867266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Answer: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for line in range(1, 6):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for j in range(1, </a:t>
            </a:r>
            <a:r>
              <a:rPr lang="en-US" b="1" dirty="0" smtClean="0">
                <a:latin typeface="Courier New" panose="02070309020205020404" pitchFamily="49" charset="0"/>
              </a:rPr>
              <a:t>(-1 * line + 5 + 1)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print(".", end='')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</a:t>
            </a:r>
            <a:r>
              <a:rPr lang="en-US" b="1" dirty="0" smtClean="0">
                <a:latin typeface="Courier New" panose="02070309020205020404" pitchFamily="49" charset="0"/>
              </a:rPr>
              <a:t>line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Output: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....1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...2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..3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.4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5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2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Review: for loops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b="1" dirty="0" smtClean="0"/>
              <a:t> loop</a:t>
            </a:r>
            <a:r>
              <a:rPr lang="en-US" dirty="0" smtClean="0"/>
              <a:t>: Repeat one or more statements </a:t>
            </a:r>
            <a:r>
              <a:rPr lang="en-US" dirty="0"/>
              <a:t> </a:t>
            </a:r>
            <a:r>
              <a:rPr lang="en-US" dirty="0" smtClean="0"/>
              <a:t>a specified number of times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6):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   </a:t>
            </a:r>
            <a:r>
              <a:rPr lang="en-US" sz="1800" b="1" dirty="0" smtClean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print(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*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)    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square variable </a:t>
            </a:r>
            <a:r>
              <a:rPr lang="en-US" sz="18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i</a:t>
            </a: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 dirty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800" dirty="0"/>
          </a:p>
          <a:p>
            <a:pPr eaLnBrk="1" hangingPunct="1"/>
            <a:r>
              <a:rPr lang="en-US" dirty="0" smtClean="0"/>
              <a:t>Output: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1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The loop repeats 5 times.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60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</a:t>
            </a:r>
            <a:r>
              <a:rPr lang="en-US" smtClean="0">
                <a:latin typeface="Courier New" panose="02070309020205020404" pitchFamily="49" charset="0"/>
              </a:rPr>
              <a:t>for</a:t>
            </a:r>
            <a:r>
              <a:rPr lang="en-US" smtClean="0"/>
              <a:t> loop exercise</a:t>
            </a:r>
          </a:p>
        </p:txBody>
      </p:sp>
      <p:sp>
        <p:nvSpPr>
          <p:cNvPr id="147968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What is the output of the following nested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loops?</a:t>
            </a:r>
            <a:endParaRPr lang="en-US" sz="900" dirty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for line in range(1, 6):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for j in range(1, -1 * line + 6):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print(".", end='')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 for k in range(1, line):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     print(line, end='')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Answer: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....1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...22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..333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.4444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55555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340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9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9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9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9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96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968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</a:t>
            </a:r>
            <a:r>
              <a:rPr lang="en-US" smtClean="0">
                <a:latin typeface="Courier New" panose="02070309020205020404" pitchFamily="49" charset="0"/>
              </a:rPr>
              <a:t>for</a:t>
            </a:r>
            <a:r>
              <a:rPr lang="en-US" smtClean="0"/>
              <a:t> loop exercise</a:t>
            </a:r>
          </a:p>
        </p:txBody>
      </p:sp>
      <p:sp>
        <p:nvSpPr>
          <p:cNvPr id="1520642" name="Rectangle 2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Modify the previous code to produce this output: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....1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...2.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..3..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.4...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5....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Answer: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for line in range(1,6):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for j in range(1, -1 * line + 6):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print(".", end='')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b="1" dirty="0" smtClean="0">
                <a:latin typeface="Courier New" panose="02070309020205020404" pitchFamily="49" charset="0"/>
              </a:rPr>
              <a:t>print</a:t>
            </a:r>
            <a:r>
              <a:rPr lang="en-US" sz="1800" dirty="0" smtClean="0">
                <a:latin typeface="Courier New" panose="02070309020205020404" pitchFamily="49" charset="0"/>
              </a:rPr>
              <a:t>(line, end='')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for </a:t>
            </a:r>
            <a:r>
              <a:rPr lang="en-US" sz="1800" b="1" dirty="0" smtClean="0">
                <a:latin typeface="Courier New" panose="02070309020205020404" pitchFamily="49" charset="0"/>
              </a:rPr>
              <a:t>j in range(1,line):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    </a:t>
            </a:r>
            <a:r>
              <a:rPr lang="en-US" sz="1800" b="1" dirty="0" smtClean="0">
                <a:latin typeface="Courier New" panose="02070309020205020404" pitchFamily="49" charset="0"/>
              </a:rPr>
              <a:t>print(".", end='')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</a:t>
            </a:r>
            <a:r>
              <a:rPr lang="en-US" sz="1800" b="1" dirty="0" smtClean="0">
                <a:latin typeface="Courier New" panose="02070309020205020404" pitchFamily="49" charset="0"/>
              </a:rPr>
              <a:t>print()</a:t>
            </a:r>
            <a:endParaRPr lang="en-US" sz="1800" b="1" dirty="0">
              <a:latin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134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06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06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06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06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06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06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06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06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0642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complex figures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 nested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loops to produce the following output.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Why draw ASCII art?</a:t>
            </a:r>
          </a:p>
          <a:p>
            <a:pPr lvl="1" eaLnBrk="1" hangingPunct="1"/>
            <a:r>
              <a:rPr lang="en-US" dirty="0" smtClean="0"/>
              <a:t>Real graphics are quite intricate</a:t>
            </a:r>
          </a:p>
          <a:p>
            <a:pPr lvl="1" eaLnBrk="1" hangingPunct="1"/>
            <a:r>
              <a:rPr lang="en-US" dirty="0" smtClean="0"/>
              <a:t>ASCII art has complex patterns</a:t>
            </a:r>
          </a:p>
          <a:p>
            <a:pPr lvl="1" eaLnBrk="1" hangingPunct="1"/>
            <a:r>
              <a:rPr lang="en-US" dirty="0" smtClean="0"/>
              <a:t>Can focus on the algorithms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550151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#================#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      &lt;&gt;&lt;&gt;      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    &lt;&gt;....&lt;&gt;    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  &lt;&gt;........&lt;&gt;  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|&lt;&gt;............&lt;&gt;|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|&lt;&gt;............&lt;&gt;|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  &lt;&gt;........&lt;&gt;  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    &lt;&gt;....&lt;&gt;    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      &lt;&gt;&lt;&gt;      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#================#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7BA33-96C8-4D8E-8776-08E234AB5E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86159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 strategy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Recommendations for managing complexity: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/>
              <a:t>1. Design the program  (think about steps or functions needed).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write an English description of steps required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use this description to decide the functions</a:t>
            </a:r>
          </a:p>
          <a:p>
            <a:pPr lvl="2">
              <a:lnSpc>
                <a:spcPct val="110000"/>
              </a:lnSpc>
            </a:pPr>
            <a:endParaRPr lang="en-US" dirty="0" smtClean="0"/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/>
              <a:t>2. Create a table of patterns of characters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use table to write your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loops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550151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#================#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      &lt;&gt;&lt;&gt;      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    &lt;&gt;....&lt;&gt;    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  &lt;&gt;........&lt;&gt;  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|&lt;&gt;............&lt;&gt;|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|&lt;&gt;............&lt;&gt;|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  &lt;&gt;........&lt;&gt;  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    &lt;&gt;....&lt;&gt;    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      &lt;&gt;&lt;&gt;      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#================#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7BA33-96C8-4D8E-8776-08E234AB5E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4669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1. Pseudocode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pseudocode</a:t>
            </a:r>
            <a:r>
              <a:rPr lang="en-US" dirty="0" smtClean="0"/>
              <a:t>: An English description of an algorithm.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Example: Drawing a 12 wide by 7 tall box of stars</a:t>
            </a:r>
            <a:br>
              <a:rPr lang="en-US" dirty="0" smtClean="0"/>
            </a:b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i="1" dirty="0" smtClean="0"/>
              <a:t>	</a:t>
            </a:r>
            <a:r>
              <a:rPr lang="en-US" sz="1800" i="1" dirty="0"/>
              <a:t>print 12 stars.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/>
              <a:t>	for (each of 5 lines) </a:t>
            </a:r>
            <a:r>
              <a:rPr lang="en-US" sz="1800" i="1" dirty="0" smtClean="0"/>
              <a:t>:</a:t>
            </a:r>
            <a:endParaRPr lang="en-US" sz="1800" i="1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/>
              <a:t>	    print a star.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/>
              <a:t>	    print 10 spaces.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/>
              <a:t>	    print a star</a:t>
            </a:r>
            <a:r>
              <a:rPr lang="en-US" sz="1800" i="1" dirty="0" smtClean="0"/>
              <a:t>.</a:t>
            </a:r>
            <a:endParaRPr lang="en-US" sz="1800" i="1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/>
              <a:t>	print 12 stars.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239000" y="3505200"/>
            <a:ext cx="21336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************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*          *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*          *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*          *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*          *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*          *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************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7BA33-96C8-4D8E-8776-08E234AB5E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6048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Pseudocode algorithm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/>
              <a:t>1. Line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mtClean="0">
                <a:latin typeface="Courier New" panose="02070309020205020404" pitchFamily="49" charset="0"/>
              </a:rPr>
              <a:t>#</a:t>
            </a:r>
            <a:r>
              <a:rPr lang="en-US" smtClean="0"/>
              <a:t> , 16 </a:t>
            </a:r>
            <a:r>
              <a:rPr lang="en-US" smtClean="0">
                <a:latin typeface="Courier New" panose="02070309020205020404" pitchFamily="49" charset="0"/>
              </a:rPr>
              <a:t>=</a:t>
            </a:r>
            <a:r>
              <a:rPr lang="en-US" smtClean="0"/>
              <a:t>, </a:t>
            </a:r>
            <a:r>
              <a:rPr lang="en-US" smtClean="0">
                <a:latin typeface="Courier New" panose="02070309020205020404" pitchFamily="49" charset="0"/>
              </a:rPr>
              <a:t>#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003399"/>
                </a:solidFill>
              </a:rPr>
              <a:t>2. Top half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>
                <a:solidFill>
                  <a:srgbClr val="003399"/>
                </a:solidFill>
                <a:latin typeface="Courier New" panose="02070309020205020404" pitchFamily="49" charset="0"/>
              </a:rPr>
              <a:t>|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>
                <a:solidFill>
                  <a:srgbClr val="003399"/>
                </a:solidFill>
              </a:rPr>
              <a:t>spaces (decreasing)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>
                <a:solidFill>
                  <a:srgbClr val="003399"/>
                </a:solidFill>
                <a:latin typeface="Courier New" panose="02070309020205020404" pitchFamily="49" charset="0"/>
              </a:rPr>
              <a:t>&lt;&gt;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>
                <a:solidFill>
                  <a:srgbClr val="003399"/>
                </a:solidFill>
              </a:rPr>
              <a:t>dots (increasing)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>
                <a:solidFill>
                  <a:srgbClr val="003399"/>
                </a:solidFill>
                <a:latin typeface="Courier New" panose="02070309020205020404" pitchFamily="49" charset="0"/>
              </a:rPr>
              <a:t>&lt;&gt;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>
                <a:solidFill>
                  <a:srgbClr val="003399"/>
                </a:solidFill>
              </a:rPr>
              <a:t>spaces (same as above)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>
                <a:solidFill>
                  <a:srgbClr val="003399"/>
                </a:solidFill>
                <a:latin typeface="Courier New" panose="02070309020205020404" pitchFamily="49" charset="0"/>
              </a:rPr>
              <a:t>|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60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/>
              <a:t>3. Bottom half (top half upside-down)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/>
              <a:t>4. Line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mtClean="0">
                <a:latin typeface="Courier New" panose="02070309020205020404" pitchFamily="49" charset="0"/>
              </a:rPr>
              <a:t>#</a:t>
            </a:r>
            <a:r>
              <a:rPr lang="en-US" smtClean="0"/>
              <a:t> , 16 </a:t>
            </a:r>
            <a:r>
              <a:rPr lang="en-US" smtClean="0">
                <a:latin typeface="Courier New" panose="02070309020205020404" pitchFamily="49" charset="0"/>
              </a:rPr>
              <a:t>=</a:t>
            </a:r>
            <a:r>
              <a:rPr lang="en-US" smtClean="0"/>
              <a:t>, </a:t>
            </a:r>
            <a:r>
              <a:rPr lang="en-US" smtClean="0">
                <a:latin typeface="Courier New" panose="02070309020205020404" pitchFamily="49" charset="0"/>
              </a:rPr>
              <a:t>#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543801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#================#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      &lt;&gt;&lt;&gt;      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    &lt;&gt;....&lt;&gt;    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  &lt;&gt;........&lt;&gt;  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|&lt;&gt;............&lt;&gt;|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|&lt;&gt;............&lt;&gt;|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  &lt;&gt;........&lt;&gt;  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    &lt;&gt;....&lt;&gt;    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      &lt;&gt;&lt;&gt;      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#================#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7BA33-96C8-4D8E-8776-08E234AB5E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9751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Functions from pseudocode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line()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top_half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</a:rPr>
              <a:t>bottom_half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line()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top_half</a:t>
            </a:r>
            <a:r>
              <a:rPr lang="en-US" sz="1600" dirty="0" smtClean="0">
                <a:latin typeface="Courier New" panose="02070309020205020404" pitchFamily="49" charset="0"/>
              </a:rPr>
              <a:t>():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for line in range(1, 5):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    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contents of each line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bottom_half</a:t>
            </a:r>
            <a:r>
              <a:rPr lang="en-US" sz="1600" dirty="0">
                <a:latin typeface="Courier New" panose="02070309020205020404" pitchFamily="49" charset="0"/>
              </a:rPr>
              <a:t>() {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for line in range(1, 5):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contents of each line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1600" dirty="0" smtClean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line():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...</a:t>
            </a:r>
            <a:endParaRPr lang="en-US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7BA33-96C8-4D8E-8776-08E234AB5E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78056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2. Tables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eaLnBrk="1" hangingPunct="1"/>
            <a:r>
              <a:rPr lang="en-US" dirty="0" smtClean="0"/>
              <a:t>A table for the top half:</a:t>
            </a:r>
          </a:p>
          <a:p>
            <a:pPr lvl="1" eaLnBrk="1" hangingPunct="1"/>
            <a:r>
              <a:rPr lang="en-US" dirty="0" smtClean="0"/>
              <a:t>Compute spaces and dots expressions from line number</a:t>
            </a:r>
          </a:p>
        </p:txBody>
      </p:sp>
      <p:graphicFrame>
        <p:nvGraphicFramePr>
          <p:cNvPr id="1490948" name="Group 4"/>
          <p:cNvGraphicFramePr>
            <a:graphicFrameLocks noGrp="1"/>
          </p:cNvGraphicFramePr>
          <p:nvPr/>
        </p:nvGraphicFramePr>
        <p:xfrm>
          <a:off x="1676400" y="2590800"/>
          <a:ext cx="6019800" cy="2514601"/>
        </p:xfrm>
        <a:graphic>
          <a:graphicData uri="http://schemas.openxmlformats.org/drawingml/2006/table">
            <a:tbl>
              <a:tblPr/>
              <a:tblGrid>
                <a:gridCol w="7286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9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970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490987" name="Group 43"/>
          <p:cNvGraphicFramePr>
            <a:graphicFrameLocks noGrp="1"/>
          </p:cNvGraphicFramePr>
          <p:nvPr/>
        </p:nvGraphicFramePr>
        <p:xfrm>
          <a:off x="1676400" y="2590800"/>
          <a:ext cx="6019800" cy="2514601"/>
        </p:xfrm>
        <a:graphic>
          <a:graphicData uri="http://schemas.openxmlformats.org/drawingml/2006/table">
            <a:tbl>
              <a:tblPr/>
              <a:tblGrid>
                <a:gridCol w="7286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9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970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 * -2 + 8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 * line - 4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3392" name="Text Box 4"/>
          <p:cNvSpPr txBox="1">
            <a:spLocks noChangeArrowheads="1"/>
          </p:cNvSpPr>
          <p:nvPr/>
        </p:nvSpPr>
        <p:spPr bwMode="auto">
          <a:xfrm>
            <a:off x="7626351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#================#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      &lt;&gt;&lt;&gt;      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    &lt;&gt;....&lt;&gt;    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  &lt;&gt;........&lt;&gt;  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|&lt;&gt;............&lt;&gt;|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|&lt;&gt;............&lt;&gt;|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  &lt;&gt;........&lt;&gt;  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    &lt;&gt;....&lt;&gt;    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      &lt;&gt;&lt;&gt;      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#================#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7BA33-96C8-4D8E-8776-08E234AB5E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8743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3. Writing the code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Useful questions about the top half:</a:t>
            </a:r>
          </a:p>
          <a:p>
            <a:pPr lvl="1" eaLnBrk="1" hangingPunct="1"/>
            <a:r>
              <a:rPr lang="en-US" dirty="0" smtClean="0"/>
              <a:t>Number of (nested) loops per line?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543801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#================#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      &lt;&gt;&lt;&gt;      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    &lt;&gt;....&lt;&gt;    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  &lt;&gt;........&lt;&gt;  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|&lt;&gt;............&lt;&gt;|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|&lt;&gt;............&lt;&gt;|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  &lt;&gt;........&lt;&gt;  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    &lt;&gt;....&lt;&gt;    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|      &lt;&gt;&lt;&gt;      |</a:t>
            </a:r>
          </a:p>
          <a:p>
            <a:pPr marL="114300" marR="0" lvl="1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MS PGothic" panose="020B0600070205080204" pitchFamily="34" charset="-128"/>
                <a:cs typeface="+mn-cs"/>
              </a:rPr>
              <a:t>#================#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7BA33-96C8-4D8E-8776-08E234AB5E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6613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Partial solution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3253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Prints the expanding pattern of &lt;&gt; for the top half of the figure.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top_half</a:t>
            </a:r>
            <a:r>
              <a:rPr lang="en-US" sz="1600" dirty="0" smtClean="0">
                <a:latin typeface="Courier New" panose="02070309020205020404" pitchFamily="49" charset="0"/>
              </a:rPr>
              <a:t>():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for </a:t>
            </a:r>
            <a:r>
              <a:rPr lang="en-US" sz="1600" dirty="0" smtClean="0">
                <a:latin typeface="Courier New" panose="02070309020205020404" pitchFamily="49" charset="0"/>
              </a:rPr>
              <a:t>line in range(1, 5):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print("|",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for </a:t>
            </a:r>
            <a:r>
              <a:rPr lang="en-US" sz="1600" dirty="0" smtClean="0">
                <a:latin typeface="Courier New" panose="02070309020205020404" pitchFamily="49" charset="0"/>
              </a:rPr>
              <a:t>space in range(1,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line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* -2 + 9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print</a:t>
            </a:r>
            <a:r>
              <a:rPr lang="en-US" sz="1600" dirty="0">
                <a:latin typeface="Courier New" panose="02070309020205020404" pitchFamily="49" charset="0"/>
              </a:rPr>
              <a:t>(" </a:t>
            </a:r>
            <a:r>
              <a:rPr lang="en-US" sz="1600" dirty="0" smtClean="0">
                <a:latin typeface="Courier New" panose="02070309020205020404" pitchFamily="49" charset="0"/>
              </a:rPr>
              <a:t>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print("&lt;&gt;",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for </a:t>
            </a:r>
            <a:r>
              <a:rPr lang="en-US" sz="1600" dirty="0" smtClean="0">
                <a:latin typeface="Courier New" panose="02070309020205020404" pitchFamily="49" charset="0"/>
              </a:rPr>
              <a:t>dot in range(1,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line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* 4 - 3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print(".",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print("&lt;&gt;",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for </a:t>
            </a:r>
            <a:r>
              <a:rPr lang="en-US" sz="1600" dirty="0" smtClean="0">
                <a:latin typeface="Courier New" panose="02070309020205020404" pitchFamily="49" charset="0"/>
              </a:rPr>
              <a:t>space in range(1,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line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* -2 +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8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print</a:t>
            </a:r>
            <a:r>
              <a:rPr lang="en-US" sz="1600" dirty="0">
                <a:latin typeface="Courier New" panose="02070309020205020404" pitchFamily="49" charset="0"/>
              </a:rPr>
              <a:t>(" </a:t>
            </a:r>
            <a:r>
              <a:rPr lang="en-US" sz="1600" dirty="0" smtClean="0">
                <a:latin typeface="Courier New" panose="02070309020205020404" pitchFamily="49" charset="0"/>
              </a:rPr>
              <a:t>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print("|")</a:t>
            </a:r>
            <a:endParaRPr lang="en-US" sz="16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7BA33-96C8-4D8E-8776-08E234AB5E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82498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0658" y="654236"/>
            <a:ext cx="10515600" cy="9348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Review: print conventions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br>
              <a:rPr lang="en-US" dirty="0" smtClean="0">
                <a:latin typeface="Courier New" panose="02070309020205020404" pitchFamily="49" charset="0"/>
              </a:rPr>
            </a:br>
            <a:endParaRPr lang="en-US" dirty="0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828800"/>
            <a:ext cx="10515600" cy="4287873"/>
          </a:xfrm>
        </p:spPr>
        <p:txBody>
          <a:bodyPr>
            <a:normAutofit/>
          </a:bodyPr>
          <a:lstStyle/>
          <a:p>
            <a:r>
              <a:rPr lang="en-US" dirty="0">
                <a:latin typeface="Courier New" panose="02070309020205020404" pitchFamily="49" charset="0"/>
              </a:rPr>
              <a:t>print</a:t>
            </a:r>
            <a:r>
              <a:rPr lang="en-US" dirty="0"/>
              <a:t> (' ', end</a:t>
            </a:r>
            <a:r>
              <a:rPr lang="en-US" dirty="0" smtClean="0"/>
              <a:t>=' ')</a:t>
            </a:r>
          </a:p>
          <a:p>
            <a:r>
              <a:rPr lang="en-US" dirty="0" smtClean="0"/>
              <a:t>Adding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,end='' </a:t>
            </a:r>
            <a:r>
              <a:rPr lang="en-US" dirty="0" smtClean="0"/>
              <a:t>allows you to print without moving to the next 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allows you to print on the same line; no advancing to the next  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</a:t>
            </a:r>
            <a:r>
              <a:rPr lang="en-US" dirty="0" smtClean="0"/>
              <a:t>he quotes contain any valid string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range(-3</a:t>
            </a:r>
            <a:r>
              <a:rPr lang="en-US" dirty="0" smtClean="0">
                <a:latin typeface="Courier New" panose="02070309020205020404" pitchFamily="49" charset="0"/>
              </a:rPr>
              <a:t>, 3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print(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, end=' ')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Char char="•"/>
            </a:pPr>
            <a:r>
              <a:rPr lang="en-US" dirty="0" smtClean="0"/>
              <a:t>Output: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-3  -2  -1  0  1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33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Partial solution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3253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Prints the expanding pattern of &lt;&gt; for the top half of the figure.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top_half</a:t>
            </a:r>
            <a:r>
              <a:rPr lang="en-US" sz="1600" dirty="0" smtClean="0">
                <a:latin typeface="Courier New" panose="02070309020205020404" pitchFamily="49" charset="0"/>
              </a:rPr>
              <a:t>():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for </a:t>
            </a:r>
            <a:r>
              <a:rPr lang="en-US" sz="1600" dirty="0" smtClean="0">
                <a:latin typeface="Courier New" panose="02070309020205020404" pitchFamily="49" charset="0"/>
              </a:rPr>
              <a:t>line in range(1, 5):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print("|",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for </a:t>
            </a:r>
            <a:r>
              <a:rPr lang="en-US" sz="1600" dirty="0" smtClean="0">
                <a:latin typeface="Courier New" panose="02070309020205020404" pitchFamily="49" charset="0"/>
              </a:rPr>
              <a:t>space in range(1,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line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* -2 + 9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print</a:t>
            </a:r>
            <a:r>
              <a:rPr lang="en-US" sz="1600" dirty="0">
                <a:latin typeface="Courier New" panose="02070309020205020404" pitchFamily="49" charset="0"/>
              </a:rPr>
              <a:t>(" </a:t>
            </a:r>
            <a:r>
              <a:rPr lang="en-US" sz="1600" dirty="0" smtClean="0">
                <a:latin typeface="Courier New" panose="02070309020205020404" pitchFamily="49" charset="0"/>
              </a:rPr>
              <a:t>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print("&lt;&gt;",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for </a:t>
            </a:r>
            <a:r>
              <a:rPr lang="en-US" sz="1600" dirty="0" smtClean="0">
                <a:latin typeface="Courier New" panose="02070309020205020404" pitchFamily="49" charset="0"/>
              </a:rPr>
              <a:t>dot in range(1,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line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* 4 - 3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print(".",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print("&lt;&gt;",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for </a:t>
            </a:r>
            <a:r>
              <a:rPr lang="en-US" sz="1600" dirty="0" smtClean="0">
                <a:latin typeface="Courier New" panose="02070309020205020404" pitchFamily="49" charset="0"/>
              </a:rPr>
              <a:t>space in range(1,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line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* -2 +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8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print</a:t>
            </a:r>
            <a:r>
              <a:rPr lang="en-US" sz="1600" dirty="0">
                <a:latin typeface="Courier New" panose="02070309020205020404" pitchFamily="49" charset="0"/>
              </a:rPr>
              <a:t>(" </a:t>
            </a:r>
            <a:r>
              <a:rPr lang="en-US" sz="1600" dirty="0" smtClean="0">
                <a:latin typeface="Courier New" panose="02070309020205020404" pitchFamily="49" charset="0"/>
              </a:rPr>
              <a:t>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print("|")</a:t>
            </a:r>
            <a:endParaRPr lang="en-US" sz="16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7BA33-96C8-4D8E-8776-08E234AB5E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3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New: Changing step size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80247" y="1515877"/>
            <a:ext cx="10515600" cy="435133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Add a third number to the end of range, this is the step size</a:t>
            </a:r>
          </a:p>
          <a:p>
            <a:pPr lvl="1" eaLnBrk="1" hangingPunct="1"/>
            <a:r>
              <a:rPr lang="en-US" dirty="0" smtClean="0"/>
              <a:t>A negative number will count down instead of up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range(10, 0, -1):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 print(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, end=' ')</a:t>
            </a:r>
          </a:p>
          <a:p>
            <a:pPr lvl="1"/>
            <a:r>
              <a:rPr lang="en-US" dirty="0"/>
              <a:t>output:</a:t>
            </a:r>
          </a:p>
          <a:p>
            <a:pPr lvl="1">
              <a:lnSpc>
                <a:spcPct val="80000"/>
              </a:lnSpc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	10 9 8 7 6 5 4 3 2 1	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/>
            <a:r>
              <a:rPr lang="en-US" dirty="0" smtClean="0"/>
              <a:t>How would we produce the following Rocket Countdown?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T-minus 10! 9! 8! 7! 6! 5! 4! 3! 2! 1! blastoff!!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The end.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35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Rocket Countdown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Use a negative number fo</a:t>
            </a:r>
            <a:r>
              <a:rPr lang="en-US" dirty="0"/>
              <a:t>r</a:t>
            </a:r>
            <a:r>
              <a:rPr lang="en-US" dirty="0" smtClean="0"/>
              <a:t> step size</a:t>
            </a:r>
          </a:p>
          <a:p>
            <a:pPr eaLnBrk="1" hangingPunct="1"/>
            <a:r>
              <a:rPr lang="en-US" dirty="0" smtClean="0"/>
              <a:t>Use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and concatenation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print("T-minus ")</a:t>
            </a: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range(10, 0, -1):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 print(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) + "! ", end='')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print("blastoff!!")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print("The end.")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/>
              <a:t>O</a:t>
            </a:r>
            <a:r>
              <a:rPr lang="en-US" dirty="0" smtClean="0"/>
              <a:t>utput: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T-minus 10! 9! 8! 7</a:t>
            </a:r>
            <a:r>
              <a:rPr lang="en-US" dirty="0">
                <a:latin typeface="Courier New" panose="02070309020205020404" pitchFamily="49" charset="0"/>
              </a:rPr>
              <a:t>!</a:t>
            </a:r>
            <a:r>
              <a:rPr lang="en-US" dirty="0" smtClean="0">
                <a:latin typeface="Courier New" panose="02070309020205020404" pitchFamily="49" charset="0"/>
              </a:rPr>
              <a:t> 6! 5! 4! 3! 2! 1! blastoff!!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The end.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17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4"/>
          <p:cNvSpPr>
            <a:spLocks noGrp="1"/>
          </p:cNvSpPr>
          <p:nvPr>
            <p:ph type="ctrTitle" idx="4294967295"/>
          </p:nvPr>
        </p:nvSpPr>
        <p:spPr>
          <a:xfrm>
            <a:off x="2189703" y="2324520"/>
            <a:ext cx="7772400" cy="14700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6000" dirty="0"/>
              <a:t>Nested loops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1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loops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nested loop</a:t>
            </a:r>
            <a:r>
              <a:rPr lang="en-US" dirty="0" smtClean="0"/>
              <a:t>: A loop placed inside another loop.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6):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    for j</a:t>
            </a:r>
            <a:r>
              <a:rPr lang="en-US" sz="1800" b="1" dirty="0" smtClean="0">
                <a:latin typeface="Courier New" panose="02070309020205020404" pitchFamily="49" charset="0"/>
              </a:rPr>
              <a:t> in range(1, 11):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        </a:t>
            </a:r>
            <a:r>
              <a:rPr lang="en-US" sz="1800" b="1" dirty="0" smtClean="0">
                <a:latin typeface="Courier New" panose="02070309020205020404" pitchFamily="49" charset="0"/>
              </a:rPr>
              <a:t>print("*", end="")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dirty="0" smtClean="0">
                <a:latin typeface="Courier New" panose="02070309020205020404" pitchFamily="49" charset="0"/>
              </a:rPr>
              <a:t>print()    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to end the line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 dirty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800" dirty="0"/>
          </a:p>
          <a:p>
            <a:pPr eaLnBrk="1" hangingPunct="1"/>
            <a:r>
              <a:rPr lang="en-US" dirty="0" smtClean="0"/>
              <a:t>Output: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**********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The outer loop repeats 5 times; the inner one 10 times.</a:t>
            </a:r>
          </a:p>
          <a:p>
            <a:pPr lvl="1" eaLnBrk="1" hangingPunct="1"/>
            <a:r>
              <a:rPr lang="en-US" sz="1800" dirty="0"/>
              <a:t>"sets and reps" exercise analogy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817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</a:t>
            </a:r>
            <a:r>
              <a:rPr lang="en-US" smtClean="0">
                <a:latin typeface="Courier New" panose="02070309020205020404" pitchFamily="49" charset="0"/>
              </a:rPr>
              <a:t>for</a:t>
            </a:r>
            <a:r>
              <a:rPr lang="en-US" smtClean="0"/>
              <a:t> loop exercise</a:t>
            </a:r>
          </a:p>
        </p:txBody>
      </p:sp>
      <p:sp>
        <p:nvSpPr>
          <p:cNvPr id="14735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What is the output of the following nested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loops?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700" dirty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6):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dirty="0" smtClean="0">
                <a:latin typeface="Courier New" panose="02070309020205020404" pitchFamily="49" charset="0"/>
              </a:rPr>
              <a:t>for j in range(1,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+ 1):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    </a:t>
            </a:r>
            <a:r>
              <a:rPr lang="en-US" sz="1800" dirty="0" smtClean="0">
                <a:latin typeface="Courier New" panose="02070309020205020404" pitchFamily="49" charset="0"/>
              </a:rPr>
              <a:t>print("*", end='')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dirty="0" smtClean="0">
                <a:latin typeface="Courier New" panose="02070309020205020404" pitchFamily="49" charset="0"/>
              </a:rPr>
              <a:t>print()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800" dirty="0"/>
          </a:p>
          <a:p>
            <a:pPr eaLnBrk="1" hangingPunct="1"/>
            <a:r>
              <a:rPr lang="en-US" dirty="0" smtClean="0"/>
              <a:t>Output: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*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**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***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****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*****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778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73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73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73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73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73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735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</a:t>
            </a:r>
            <a:r>
              <a:rPr lang="en-US" smtClean="0">
                <a:latin typeface="Courier New" panose="02070309020205020404" pitchFamily="49" charset="0"/>
              </a:rPr>
              <a:t>for</a:t>
            </a:r>
            <a:r>
              <a:rPr lang="en-US" smtClean="0"/>
              <a:t> loop exercise</a:t>
            </a:r>
          </a:p>
        </p:txBody>
      </p:sp>
      <p:sp>
        <p:nvSpPr>
          <p:cNvPr id="14735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What is the output of the following nested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loops?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700" dirty="0"/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6):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    for j in range(1,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+ 1):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        print(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end='')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    print()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800" dirty="0"/>
          </a:p>
          <a:p>
            <a:pPr eaLnBrk="1" hangingPunct="1"/>
            <a:r>
              <a:rPr lang="en-US" dirty="0" smtClean="0"/>
              <a:t>Output: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1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22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333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4444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55555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785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7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73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73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73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73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73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1524</TotalTime>
  <Words>1524</Words>
  <Application>Microsoft Office PowerPoint</Application>
  <PresentationFormat>Widescreen</PresentationFormat>
  <Paragraphs>608</Paragraphs>
  <Slides>30</Slides>
  <Notes>4</Notes>
  <HiddenSlides>1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10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52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Tahoma</vt:lpstr>
      <vt:lpstr>Times New Roman</vt:lpstr>
      <vt:lpstr>Verdana</vt:lpstr>
      <vt:lpstr>Wingdings</vt:lpstr>
      <vt:lpstr>Wingdings 2</vt:lpstr>
      <vt:lpstr>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Chart</vt:lpstr>
      <vt:lpstr>CSc 110, Spring 2017</vt:lpstr>
      <vt:lpstr>Review: for loops</vt:lpstr>
      <vt:lpstr>Review: print conventions  </vt:lpstr>
      <vt:lpstr>New: Changing step size</vt:lpstr>
      <vt:lpstr>Rocket Countdown</vt:lpstr>
      <vt:lpstr>Nested loops</vt:lpstr>
      <vt:lpstr>Nested loops</vt:lpstr>
      <vt:lpstr>Nested for loop exercise</vt:lpstr>
      <vt:lpstr>Nested for loop exercise</vt:lpstr>
      <vt:lpstr>Complex lines</vt:lpstr>
      <vt:lpstr>Outer and inner loop</vt:lpstr>
      <vt:lpstr>Mapping loops to numbers</vt:lpstr>
      <vt:lpstr>Loop tables</vt:lpstr>
      <vt:lpstr>Loop tables question</vt:lpstr>
      <vt:lpstr>Another view: Slope-intercept</vt:lpstr>
      <vt:lpstr>Another view: Slope-intercept</vt:lpstr>
      <vt:lpstr>Another view: Slope-intercept</vt:lpstr>
      <vt:lpstr>Nested for loop exercise</vt:lpstr>
      <vt:lpstr>Nested for loop solution</vt:lpstr>
      <vt:lpstr>Nested for loop exercise</vt:lpstr>
      <vt:lpstr>Nested for loop exercise</vt:lpstr>
      <vt:lpstr>Drawing complex figures</vt:lpstr>
      <vt:lpstr>Development strategy</vt:lpstr>
      <vt:lpstr>1. Pseudocode</vt:lpstr>
      <vt:lpstr>Pseudocode algorithm</vt:lpstr>
      <vt:lpstr>Functions from pseudocode</vt:lpstr>
      <vt:lpstr>2. Tables</vt:lpstr>
      <vt:lpstr>3. Writing the code</vt:lpstr>
      <vt:lpstr>Partial solution</vt:lpstr>
      <vt:lpstr>Partial solution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41</cp:revision>
  <cp:lastPrinted>2017-01-20T02:17:41Z</cp:lastPrinted>
  <dcterms:created xsi:type="dcterms:W3CDTF">2016-08-03T01:36:54Z</dcterms:created>
  <dcterms:modified xsi:type="dcterms:W3CDTF">2017-01-20T04:53:00Z</dcterms:modified>
</cp:coreProperties>
</file>