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58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7" r:id="rId31"/>
    <p:sldId id="278" r:id="rId32"/>
    <p:sldId id="274" r:id="rId33"/>
    <p:sldId id="27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1240-F858-4D23-8381-FAE2022D87FF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7764A-C68D-4741-A901-70A8E585F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58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8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8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6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06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80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Output:</a:t>
            </a:r>
          </a:p>
          <a:p>
            <a:r>
              <a:rPr lang="en-US" smtClean="0">
                <a:latin typeface="Arial" panose="020B0604020202020204" pitchFamily="34" charset="0"/>
              </a:rPr>
              <a:t>2 and 4</a:t>
            </a:r>
          </a:p>
          <a:p>
            <a:r>
              <a:rPr lang="en-US" smtClean="0">
                <a:latin typeface="Arial" panose="020B0604020202020204" pitchFamily="34" charset="0"/>
              </a:rPr>
              <a:t>9 and 3</a:t>
            </a:r>
          </a:p>
        </p:txBody>
      </p:sp>
    </p:spTree>
    <p:extLst>
      <p:ext uri="{BB962C8B-B14F-4D97-AF65-F5344CB8AC3E}">
        <p14:creationId xmlns:p14="http://schemas.microsoft.com/office/powerpoint/2010/main" val="162931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1C34974-84DC-4FB6-8CF9-DB4C634C2364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FB382B-C60E-4CBF-A7BF-96096F01238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1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7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DBB1E-F6F6-46E7-B07F-6FCF19A46680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5F7A9B-3A23-4AF3-B1C5-F5FD3FB48390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5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1DE8098-F403-4361-B392-4439A8AB50D6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495DF4-4ED6-4081-858A-C69EDD2F753B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5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C2948-4C69-46E2-85A8-351E4AF9049C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7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E7280-AED4-4887-9008-81C767EB37A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08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7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D8B4-82FB-4489-987A-8ECA9115E5C9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0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5F5-7147-43C5-83A6-6602570AF830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634D-A608-41B5-BD05-8ECF1578871B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003-E18B-4A82-A49E-7B4849FDB07C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12D8-AFE5-48AA-8D63-C30F8ED0DA93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99FD-C3EF-4FF8-A1F5-0C816554AEDF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7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98C6-16FD-4AA5-9917-1AD221580C64}" type="datetime1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0CC-F92E-4422-ABDF-76D647FC3A68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051-F834-4AFA-B4F3-C10A0727228C}" type="datetime1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E954-6781-4066-88C2-C8718E7FF43B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0665-A905-42B7-A3D9-73770896FF3C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5D26-708C-40EE-9E5E-B211EBDF8D34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6F9E-A71D-4F5C-92D4-34984E88C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6459" y="891251"/>
            <a:ext cx="9144000" cy="97774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6459" y="1868993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5: </a:t>
            </a:r>
            <a:r>
              <a:rPr lang="en-US" dirty="0" smtClean="0"/>
              <a:t>Constants and Parameters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redundancy  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21" y="2947333"/>
            <a:ext cx="5508277" cy="357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9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Repetitive figure code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</a:t>
            </a:r>
            <a:r>
              <a:rPr lang="en-US" sz="1500" dirty="0" err="1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range(1, 11):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print("/\\",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print("+")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line in range(1, 6):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print("|",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for spaces in range(1, 21):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  <a:r>
              <a:rPr lang="en-US" sz="1500" dirty="0" smtClean="0">
                <a:latin typeface="Courier New" panose="02070309020205020404" pitchFamily="49" charset="0"/>
              </a:rPr>
              <a:t>    print</a:t>
            </a:r>
            <a:r>
              <a:rPr lang="en-US" sz="1500" dirty="0">
                <a:latin typeface="Courier New" panose="02070309020205020404" pitchFamily="49" charset="0"/>
              </a:rPr>
              <a:t>(" </a:t>
            </a:r>
            <a:r>
              <a:rPr lang="en-US" sz="1500" dirty="0" smtClean="0">
                <a:latin typeface="Courier New" panose="02070309020205020404" pitchFamily="49" charset="0"/>
              </a:rPr>
              <a:t>", end="")</a:t>
            </a:r>
            <a:endParaRPr 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 </a:t>
            </a:r>
            <a:r>
              <a:rPr lang="en-US" sz="1500" dirty="0" smtClean="0">
                <a:latin typeface="Courier New" panose="02070309020205020404" pitchFamily="49" charset="0"/>
              </a:rPr>
              <a:t>   print("|")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8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 constant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690688"/>
            <a:ext cx="64669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= 5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draw_line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for </a:t>
            </a:r>
            <a:r>
              <a:rPr lang="en-US" sz="1500" dirty="0" err="1" smtClean="0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* 2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print("/\\",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print("+")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 err="1" smtClean="0">
                <a:latin typeface="Courier New" panose="02070309020205020404" pitchFamily="49" charset="0"/>
              </a:rPr>
              <a:t>draw_body</a:t>
            </a:r>
            <a:r>
              <a:rPr lang="en-US" sz="15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for line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print("|",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for spaces in range(1, </a:t>
            </a:r>
            <a:r>
              <a:rPr lang="en-US" sz="1500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HEIGHT * 4 + 1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    print(" ", end="")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</a:p>
          <a:p>
            <a:pPr lvl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    print("|")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figure w/ constant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Modify the Mirror code to be resizable using a constant.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/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73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and constant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7668" y="1650496"/>
            <a:ext cx="10515600" cy="47804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Let's modify our loop table to use </a:t>
            </a:r>
            <a:r>
              <a:rPr lang="en-US" dirty="0" smtClean="0">
                <a:latin typeface="Courier New" panose="02070309020205020404" pitchFamily="49" charset="0"/>
              </a:rPr>
              <a:t>SIZE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This can change the amount added in the loop expression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	</a:t>
            </a:r>
            <a:r>
              <a:rPr lang="en-US" sz="2000" dirty="0" smtClean="0">
                <a:latin typeface="Courier New" panose="02070309020205020404" pitchFamily="49" charset="0"/>
              </a:rPr>
              <a:t>  #============#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133600" y="2209801"/>
          <a:ext cx="8077201" cy="1573213"/>
        </p:xfrm>
        <a:graphic>
          <a:graphicData uri="http://schemas.openxmlformats.org/drawingml/2006/table">
            <a:tbl>
              <a:tblPr/>
              <a:tblGrid>
                <a:gridCol w="758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4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44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46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928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348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SIZE </a:t>
            </a:r>
            <a:r>
              <a:rPr lang="en-US" sz="1600" b="1" dirty="0">
                <a:latin typeface="Courier New" panose="02070309020205020404" pitchFamily="49" charset="0"/>
              </a:rPr>
              <a:t>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</a:t>
            </a:r>
            <a:r>
              <a:rPr lang="en-US" sz="1600" dirty="0" err="1" smtClean="0">
                <a:latin typeface="Courier New" panose="02070309020205020404" pitchFamily="49" charset="0"/>
              </a:rPr>
              <a:t>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</a:t>
            </a:r>
            <a:r>
              <a:rPr lang="en-US" sz="1600" b="1" dirty="0" smtClean="0">
                <a:latin typeface="Courier New" panose="02070309020205020404" pitchFamily="49" charset="0"/>
              </a:rPr>
              <a:t>SIZE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600" dirty="0">
                <a:latin typeface="Courier New" panose="02070309020205020404" pitchFamily="49" charset="0"/>
              </a:rPr>
              <a:t>* 4 - </a:t>
            </a:r>
            <a:r>
              <a:rPr lang="en-US" sz="1600" b="1" dirty="0" smtClean="0">
                <a:latin typeface="Courier New" panose="02070309020205020404" pitchFamily="49" charset="0"/>
              </a:rPr>
              <a:t>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26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about constant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constant can change the "intercept" in an expression.</a:t>
            </a:r>
          </a:p>
          <a:p>
            <a:pPr lvl="1" eaLnBrk="1" hangingPunct="1"/>
            <a:r>
              <a:rPr lang="en-US" dirty="0" smtClean="0"/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SIZE </a:t>
            </a:r>
            <a:r>
              <a:rPr lang="en-US" sz="1600" dirty="0">
                <a:latin typeface="Courier New" panose="02070309020205020404" pitchFamily="49" charset="0"/>
              </a:rPr>
              <a:t>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It doesn't replace </a:t>
            </a:r>
            <a:r>
              <a:rPr lang="en-US" i="1" dirty="0" smtClean="0"/>
              <a:t>every </a:t>
            </a:r>
            <a:r>
              <a:rPr lang="en-US" dirty="0" smtClean="0"/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800" dirty="0">
                <a:latin typeface="Courier New" panose="02070309020205020404" pitchFamily="49" charset="0"/>
              </a:rPr>
              <a:t>*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–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4 </a:t>
            </a:r>
            <a:r>
              <a:rPr lang="en-US" sz="1800" dirty="0" smtClean="0">
                <a:latin typeface="Courier New" panose="02070309020205020404" pitchFamily="49" charset="0"/>
              </a:rPr>
              <a:t>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print(".",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94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Promoting reuse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Programmers build increasingly complex applications</a:t>
            </a:r>
          </a:p>
          <a:p>
            <a:pPr lvl="1"/>
            <a:r>
              <a:rPr lang="en-US" dirty="0" smtClean="0"/>
              <a:t>Enabled by existing building blocks, e.g. functions</a:t>
            </a:r>
          </a:p>
          <a:p>
            <a:endParaRPr lang="en-US" b="1" dirty="0" smtClean="0"/>
          </a:p>
          <a:p>
            <a:r>
              <a:rPr lang="en-US" dirty="0" smtClean="0"/>
              <a:t>The more general a building block, the easier to reuse</a:t>
            </a:r>
          </a:p>
          <a:p>
            <a:endParaRPr lang="en-US" b="1" dirty="0" smtClean="0"/>
          </a:p>
          <a:p>
            <a:r>
              <a:rPr lang="en-US" b="1" dirty="0" smtClean="0"/>
              <a:t>Abstraction</a:t>
            </a:r>
            <a:r>
              <a:rPr lang="en-US" dirty="0" smtClean="0"/>
              <a:t>: focusing on essential properties rather than implementation details</a:t>
            </a:r>
          </a:p>
          <a:p>
            <a:endParaRPr lang="en-US" dirty="0" smtClean="0"/>
          </a:p>
          <a:p>
            <a:r>
              <a:rPr lang="en-US" dirty="0" smtClean="0"/>
              <a:t>Algebra is all about abstraction</a:t>
            </a:r>
          </a:p>
          <a:p>
            <a:pPr lvl="1"/>
            <a:r>
              <a:rPr lang="en-US" dirty="0" smtClean="0"/>
              <a:t>Functions solve an entire class of similar problems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Figures with repetition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Consider the task of printing the following lines/boxes: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***********************************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        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   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   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*****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solution with repetition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line_of_13()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line_of_7()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line_of_35()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box10x3()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box5x4()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line_of_13():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range(1, 14):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latin typeface="Courier New" panose="02070309020205020404" pitchFamily="49" charset="0"/>
              </a:rPr>
              <a:t>print("*", end="")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print()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endParaRPr lang="en-US" sz="1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line_of_7():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range(1, 8):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latin typeface="Courier New" panose="02070309020205020404" pitchFamily="49" charset="0"/>
              </a:rPr>
              <a:t>print("*", end="")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print()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line_of_35():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range(1, 36):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smtClean="0">
                <a:latin typeface="Courier New" panose="02070309020205020404" pitchFamily="49" charset="0"/>
              </a:rPr>
              <a:t>print("*", end="")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...</a:t>
            </a:r>
            <a:endParaRPr lang="en-US" sz="1400" dirty="0">
              <a:latin typeface="Courier New" panose="02070309020205020404" pitchFamily="49" charset="0"/>
            </a:endParaRP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6705600" y="16002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2000" dirty="0"/>
              <a:t>This code </a:t>
            </a:r>
            <a:r>
              <a:rPr lang="en-US" sz="2000" dirty="0" smtClean="0"/>
              <a:t>has repetition.</a:t>
            </a:r>
            <a:endParaRPr lang="en-US" sz="2000" dirty="0"/>
          </a:p>
          <a:p>
            <a:pPr lvl="1" eaLnBrk="1" hangingPunct="1"/>
            <a:endParaRPr lang="en-US" sz="700" dirty="0"/>
          </a:p>
          <a:p>
            <a:pPr eaLnBrk="1" hangingPunct="1"/>
            <a:r>
              <a:rPr lang="en-US" sz="2000" dirty="0"/>
              <a:t>Would variables help?</a:t>
            </a:r>
            <a:br>
              <a:rPr lang="en-US" sz="2000" dirty="0"/>
            </a:br>
            <a:r>
              <a:rPr lang="en-US" sz="2000" dirty="0"/>
              <a:t>Would constants help?</a:t>
            </a:r>
          </a:p>
          <a:p>
            <a:pPr lvl="1" eaLnBrk="1" hangingPunct="1"/>
            <a:endParaRPr lang="en-US" sz="700" dirty="0"/>
          </a:p>
          <a:p>
            <a:pPr eaLnBrk="1" hangingPunct="1"/>
            <a:r>
              <a:rPr lang="en-US" sz="2000" dirty="0"/>
              <a:t>What is a better solution?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6477000" y="34290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/>
            <a:r>
              <a:rPr lang="en-US" sz="1800" dirty="0">
                <a:latin typeface="Courier New" panose="02070309020205020404" pitchFamily="49" charset="0"/>
              </a:rPr>
              <a:t>line</a:t>
            </a:r>
            <a:r>
              <a:rPr lang="en-US" sz="1800" dirty="0"/>
              <a:t> - A </a:t>
            </a:r>
            <a:r>
              <a:rPr lang="en-US" sz="1800" dirty="0" smtClean="0"/>
              <a:t>function to </a:t>
            </a:r>
            <a:r>
              <a:rPr lang="en-US" sz="1800" dirty="0"/>
              <a:t>draw a line of any number of stars.</a:t>
            </a:r>
          </a:p>
          <a:p>
            <a:pPr lvl="1" eaLnBrk="1" hangingPunct="1"/>
            <a:r>
              <a:rPr lang="en-US" sz="1800" dirty="0">
                <a:latin typeface="Courier New" panose="02070309020205020404" pitchFamily="49" charset="0"/>
              </a:rPr>
              <a:t>box</a:t>
            </a:r>
            <a:r>
              <a:rPr lang="en-US" sz="1800" dirty="0"/>
              <a:t> - A </a:t>
            </a:r>
            <a:r>
              <a:rPr lang="en-US" sz="1800" dirty="0" smtClean="0"/>
              <a:t>function to </a:t>
            </a:r>
            <a:r>
              <a:rPr lang="en-US" sz="1800" dirty="0"/>
              <a:t>draw a box of any size.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7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utoUpdateAnimBg="0"/>
      <p:bldP spid="51917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</a:rPr>
              <a:t>#</a:t>
            </a:r>
            <a:r>
              <a:rPr lang="en-US" dirty="0" smtClean="0"/>
              <a:t> , 16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 dirty="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</a:rPr>
              <a:t>#</a:t>
            </a:r>
            <a:r>
              <a:rPr lang="en-US" dirty="0" smtClean="0"/>
              <a:t> , 16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Parameterization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parameter</a:t>
            </a:r>
            <a:r>
              <a:rPr lang="en-US" dirty="0" smtClean="0"/>
              <a:t>: A value passed to a function by its caller.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</a:t>
            </a:r>
            <a:r>
              <a:rPr lang="en-US" dirty="0" smtClean="0">
                <a:latin typeface="Courier New" panose="02070309020205020404" pitchFamily="49" charset="0"/>
              </a:rPr>
              <a:t>line_of_7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line_of_13</a:t>
            </a:r>
            <a:r>
              <a:rPr lang="en-US" dirty="0" smtClean="0"/>
              <a:t>, write </a:t>
            </a:r>
            <a:r>
              <a:rPr lang="en-US" dirty="0" smtClean="0">
                <a:latin typeface="Courier New" panose="02070309020205020404" pitchFamily="49" charset="0"/>
              </a:rPr>
              <a:t>line</a:t>
            </a:r>
            <a:r>
              <a:rPr lang="en-US" dirty="0" smtClean="0"/>
              <a:t> to draw any length.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declaring </a:t>
            </a:r>
            <a:r>
              <a:rPr lang="en-US" dirty="0" smtClean="0"/>
              <a:t>the function, we will state that it requires a parameter for the number of stars.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i="1" dirty="0" smtClean="0"/>
              <a:t>calling</a:t>
            </a:r>
            <a:r>
              <a:rPr lang="en-US" dirty="0" smtClean="0"/>
              <a:t> the function, we will specify how many stars to draw.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67000" y="4419600"/>
            <a:ext cx="6934200" cy="1308100"/>
            <a:chOff x="528" y="1968"/>
            <a:chExt cx="4368" cy="824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528" y="2096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main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1053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968" y="2092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line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496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526" y="2100"/>
              <a:ext cx="7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*******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363" y="196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036" y="2347"/>
              <a:ext cx="92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968" y="2534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line</a:t>
              </a: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496" y="2660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526" y="2542"/>
              <a:ext cx="1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*************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1315" y="248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</a:rPr>
                <a:t>13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 parameter</a:t>
            </a:r>
          </a:p>
        </p:txBody>
      </p:sp>
      <p:sp>
        <p:nvSpPr>
          <p:cNvPr id="15365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Stating that a function requires a parameter in order to run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i="1" dirty="0" smtClean="0"/>
              <a:t>&lt;name&gt;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i="1" dirty="0" smtClean="0"/>
              <a:t>&lt;statement&gt;</a:t>
            </a:r>
            <a:r>
              <a:rPr lang="en-US" b="1" dirty="0" smtClean="0"/>
              <a:t>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print("The password is: " + </a:t>
            </a:r>
            <a:r>
              <a:rPr lang="en-US" b="1" dirty="0" smtClean="0">
                <a:latin typeface="Courier New" panose="02070309020205020404" pitchFamily="49" charset="0"/>
              </a:rPr>
              <a:t>code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When </a:t>
            </a:r>
            <a:r>
              <a:rPr lang="en-US" dirty="0" err="1" smtClean="0">
                <a:latin typeface="Courier New" panose="02070309020205020404" pitchFamily="49" charset="0"/>
              </a:rPr>
              <a:t>say_password</a:t>
            </a:r>
            <a:r>
              <a:rPr lang="en-US" dirty="0" smtClean="0"/>
              <a:t> is called, the caller must specify the code to print.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9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Passing a parameter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idx="1"/>
          </p:nvPr>
        </p:nvSpPr>
        <p:spPr>
          <a:xfrm>
            <a:off x="838200" y="181557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Calling a function and specifying values for its parameters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b="1" i="1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&lt;expression&gt;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(42)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err="1">
                <a:latin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</a:rPr>
              <a:t>ay_password</a:t>
            </a:r>
            <a:r>
              <a:rPr lang="en-US" b="1" dirty="0" smtClean="0">
                <a:latin typeface="Courier New" panose="02070309020205020404" pitchFamily="49" charset="0"/>
              </a:rPr>
              <a:t>(12345)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42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The password is 12345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9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 and loops</a:t>
            </a:r>
          </a:p>
        </p:txBody>
      </p:sp>
      <p:sp>
        <p:nvSpPr>
          <p:cNvPr id="19462" name="Rectangle 6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 parameter can guide the number of repetitions of a loop.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</a:t>
            </a:r>
            <a:r>
              <a:rPr lang="en-US" b="1" dirty="0" smtClean="0">
                <a:latin typeface="Courier New" panose="02070309020205020404" pitchFamily="49" charset="0"/>
              </a:rPr>
              <a:t>times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times):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print("Just a salad...")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Just a salad...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79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parameters are passed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the function is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value is stored into the parameter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function's code executes using that value.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chant(3)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chant(7)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chant(times):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times):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print("Just a salad...")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75125" y="3328988"/>
            <a:ext cx="3200400" cy="1066800"/>
            <a:chOff x="2064" y="2112"/>
            <a:chExt cx="2106" cy="624"/>
          </a:xfrm>
        </p:grpSpPr>
        <p:sp>
          <p:nvSpPr>
            <p:cNvPr id="21512" name="Line 5"/>
            <p:cNvSpPr>
              <a:spLocks noChangeShapeType="1"/>
            </p:cNvSpPr>
            <p:nvPr/>
          </p:nvSpPr>
          <p:spPr bwMode="auto">
            <a:xfrm>
              <a:off x="2064" y="2112"/>
              <a:ext cx="16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>
              <a:off x="3786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3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75126" y="3657600"/>
            <a:ext cx="3209925" cy="738188"/>
            <a:chOff x="2064" y="2304"/>
            <a:chExt cx="2112" cy="432"/>
          </a:xfrm>
        </p:grpSpPr>
        <p:sp>
          <p:nvSpPr>
            <p:cNvPr id="2151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38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1511" name="Line 9"/>
            <p:cNvSpPr>
              <a:spLocks noChangeShapeType="1"/>
            </p:cNvSpPr>
            <p:nvPr/>
          </p:nvSpPr>
          <p:spPr bwMode="auto">
            <a:xfrm>
              <a:off x="2064" y="2304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0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</a:t>
            </a:r>
          </a:p>
        </p:txBody>
      </p:sp>
      <p:sp>
        <p:nvSpPr>
          <p:cNvPr id="530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a function accepts a parameter, it is illegal to call it without passing any value for that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chant()  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# ERROR: parameter value required</a:t>
            </a:r>
          </a:p>
          <a:p>
            <a:pPr lvl="1" eaLnBrk="1" hangingPunct="1"/>
            <a:endParaRPr lang="en-US" b="1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value passed to a function must be of a type that will work.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chant(3.7)    </a:t>
            </a:r>
            <a:r>
              <a:rPr lang="en-US" b="1" dirty="0">
                <a:solidFill>
                  <a:srgbClr val="A50021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ERROR: must be of type </a:t>
            </a:r>
            <a:r>
              <a:rPr lang="en-US" b="1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if it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           #        is used as a range bound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Exercise: Change the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tars</a:t>
            </a:r>
            <a:r>
              <a:rPr lang="en-US" dirty="0" smtClean="0"/>
              <a:t> program to use a parameterized function for drawing lines of stars.</a:t>
            </a:r>
            <a:endParaRPr lang="en-US" dirty="0" smtClean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8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Stars solution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of stars.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Uses a parameterized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to remove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repetition.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line(13)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line(7)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line(35)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stars plus a line break.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def</a:t>
            </a:r>
            <a:r>
              <a:rPr lang="en-US" sz="1800" b="1" dirty="0" smtClean="0">
                <a:latin typeface="Courier New" panose="02070309020205020404" pitchFamily="49" charset="0"/>
              </a:rPr>
              <a:t> line(count):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print("*",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5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752600" y="1371600"/>
            <a:ext cx="9067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function can </a:t>
            </a:r>
            <a:r>
              <a:rPr lang="en-US" dirty="0" smtClean="0"/>
              <a:t>accept multiple parameters. (separate by 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When calling it, you must pass values for each parameter.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i="1" dirty="0"/>
              <a:t>&lt;name</a:t>
            </a:r>
            <a:r>
              <a:rPr lang="en-US" sz="1600" b="1" i="1" dirty="0" smtClean="0"/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i="1" dirty="0" smtClean="0">
                <a:solidFill>
                  <a:srgbClr val="003399"/>
                </a:solidFill>
              </a:rPr>
              <a:t>&lt;</a:t>
            </a:r>
            <a:r>
              <a:rPr lang="en-US" sz="1600" b="1" i="1" dirty="0">
                <a:solidFill>
                  <a:srgbClr val="003399"/>
                </a:solidFill>
              </a:rPr>
              <a:t>name&gt;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b="1" dirty="0" smtClean="0"/>
              <a:t>...</a:t>
            </a:r>
            <a:r>
              <a:rPr lang="en-US" sz="1600" dirty="0" smtClean="0">
                <a:latin typeface="Courier New" panose="02070309020205020404" pitchFamily="49" charset="0"/>
              </a:rPr>
              <a:t>,</a:t>
            </a: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3399"/>
                </a:solidFill>
              </a:rPr>
              <a:t>&lt;name</a:t>
            </a:r>
            <a:r>
              <a:rPr lang="en-US" sz="1600" b="1" i="1" dirty="0" smtClean="0">
                <a:solidFill>
                  <a:srgbClr val="003399"/>
                </a:solidFill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i="1" dirty="0"/>
              <a:t>&lt;statement&gt;</a:t>
            </a:r>
            <a:r>
              <a:rPr lang="en-US" sz="1600" b="1" dirty="0"/>
              <a:t>(s</a:t>
            </a:r>
            <a:r>
              <a:rPr lang="en-US" sz="1600" b="1" dirty="0" smtClean="0"/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50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 example</a:t>
            </a:r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/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444444444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171717171717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00000000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tars</a:t>
            </a:r>
            <a:r>
              <a:rPr lang="en-US" dirty="0" smtClean="0"/>
              <a:t> program to draw boxes with parameters.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0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Stars solution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and boxes made of stars.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Third version with multiple parameterized methods.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line(13)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line(7)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line(35)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box(10</a:t>
            </a:r>
            <a:r>
              <a:rPr lang="en-US" sz="1800" b="1" dirty="0">
                <a:latin typeface="Courier New" panose="02070309020205020404" pitchFamily="49" charset="0"/>
              </a:rPr>
              <a:t>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box(5</a:t>
            </a:r>
            <a:r>
              <a:rPr lang="en-US" sz="1800" b="1" dirty="0">
                <a:latin typeface="Courier New" panose="02070309020205020404" pitchFamily="49" charset="0"/>
              </a:rPr>
              <a:t>, 4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box(20</a:t>
            </a:r>
            <a:r>
              <a:rPr lang="en-US" sz="1800" b="1" dirty="0">
                <a:latin typeface="Courier New" panose="02070309020205020404" pitchFamily="49" charset="0"/>
              </a:rPr>
              <a:t>, 7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</a:t>
            </a: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stars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plus a line break.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line(count):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print("*",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71587" y="2516267"/>
            <a:ext cx="6096000" cy="2716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a box of stars of the given size.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 err="1">
                <a:latin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</a:rPr>
              <a:t> box(width, height):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for line in range(0, </a:t>
            </a:r>
            <a:r>
              <a:rPr lang="en-US" b="1" dirty="0">
                <a:latin typeface="Courier New" panose="02070309020205020404" pitchFamily="49" charset="0"/>
              </a:rPr>
              <a:t>height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for space in range(0, </a:t>
            </a:r>
            <a:r>
              <a:rPr lang="en-US" b="1" dirty="0">
                <a:latin typeface="Courier New" panose="02070309020205020404" pitchFamily="49" charset="0"/>
              </a:rPr>
              <a:t>width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    print(" 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2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from pseudocode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57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as parameters</a:t>
            </a:r>
          </a:p>
        </p:txBody>
      </p:sp>
      <p:sp>
        <p:nvSpPr>
          <p:cNvPr id="543748" name="Rectangle 4"/>
          <p:cNvSpPr>
            <a:spLocks noGrp="1"/>
          </p:cNvSpPr>
          <p:nvPr>
            <p:ph type="body" idx="1"/>
          </p:nvPr>
        </p:nvSpPr>
        <p:spPr>
          <a:xfrm>
            <a:off x="838200" y="179548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b="1" dirty="0" smtClean="0">
                <a:latin typeface="Courier New" panose="02070309020205020404" pitchFamily="49" charset="0"/>
              </a:rPr>
              <a:t>("Allison")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teacher </a:t>
            </a:r>
            <a:r>
              <a:rPr lang="en-US" sz="2000" dirty="0">
                <a:latin typeface="Courier New" panose="02070309020205020404" pitchFamily="49" charset="0"/>
              </a:rPr>
              <a:t>= "</a:t>
            </a:r>
            <a:r>
              <a:rPr lang="en-US" sz="2000" dirty="0" err="1" smtClean="0">
                <a:latin typeface="Courier New" panose="02070309020205020404" pitchFamily="49" charset="0"/>
              </a:rPr>
              <a:t>Bictolia</a:t>
            </a:r>
            <a:r>
              <a:rPr lang="en-US" sz="20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b="1" dirty="0" smtClean="0">
                <a:latin typeface="Courier New" panose="02070309020205020404" pitchFamily="49" charset="0"/>
              </a:rPr>
              <a:t>(teacher)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</a:rPr>
              <a:t>name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print("</a:t>
            </a:r>
            <a:r>
              <a:rPr lang="en-US" sz="2000" dirty="0">
                <a:latin typeface="Courier New" panose="02070309020205020404" pitchFamily="49" charset="0"/>
              </a:rPr>
              <a:t>Welcome, " + name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Welcome, </a:t>
            </a:r>
            <a:r>
              <a:rPr lang="en-US" sz="2000" dirty="0" smtClean="0">
                <a:latin typeface="Courier New" panose="02070309020205020404" pitchFamily="49" charset="0"/>
              </a:rPr>
              <a:t>Allison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Welcome, </a:t>
            </a:r>
            <a:r>
              <a:rPr lang="en-US" sz="2000" dirty="0" err="1">
                <a:latin typeface="Courier New" panose="02070309020205020404" pitchFamily="49" charset="0"/>
              </a:rPr>
              <a:t>Bictolia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tars</a:t>
            </a:r>
            <a:r>
              <a:rPr lang="en-US" dirty="0" smtClean="0"/>
              <a:t> program to use string parameters. Use a function named </a:t>
            </a:r>
            <a:r>
              <a:rPr lang="en-US" dirty="0" smtClean="0">
                <a:latin typeface="Courier New" panose="02070309020205020404" pitchFamily="49" charset="0"/>
              </a:rPr>
              <a:t>repeat</a:t>
            </a:r>
            <a:r>
              <a:rPr lang="en-US" dirty="0" smtClean="0"/>
              <a:t> that prints a string many times.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6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Stars solution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and boxes made of stars.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Fourth version with String parameters.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line(13)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line(7)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line(35)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box(10</a:t>
            </a:r>
            <a:r>
              <a:rPr lang="en-US" sz="1800" dirty="0">
                <a:latin typeface="Courier New" panose="02070309020205020404" pitchFamily="49" charset="0"/>
              </a:rPr>
              <a:t>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box(5</a:t>
            </a:r>
            <a:r>
              <a:rPr lang="en-US" sz="1800" dirty="0">
                <a:latin typeface="Courier New" panose="02070309020205020404" pitchFamily="49" charset="0"/>
              </a:rPr>
              <a:t>, 4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box(20</a:t>
            </a:r>
            <a:r>
              <a:rPr lang="en-US" sz="1800" dirty="0">
                <a:latin typeface="Courier New" panose="02070309020205020404" pitchFamily="49" charset="0"/>
              </a:rPr>
              <a:t>, 7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</a:t>
            </a: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stars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plus a line break.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line(count):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</a:rPr>
              <a:t>repeat("*", count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3448" y="2743954"/>
            <a:ext cx="744582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a box of stars of the given size.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box(width, height):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line(width)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for </a:t>
            </a:r>
            <a:r>
              <a:rPr lang="en-US" dirty="0" smtClean="0">
                <a:latin typeface="Courier New" panose="02070309020205020404" pitchFamily="49" charset="0"/>
              </a:rPr>
              <a:t>line in range(height – 2):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print("*", end="")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    repeat(" ", width - 2)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line(width)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the given String the given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number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of times.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 err="1">
                <a:latin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</a:rPr>
              <a:t> repeat(s, times):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for </a:t>
            </a:r>
            <a:r>
              <a:rPr lang="en-US" b="1" dirty="0" err="1">
                <a:latin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</a:rPr>
              <a:t> in range(0, times):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    print(s, end="")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3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semantics</a:t>
            </a:r>
            <a:endParaRPr lang="en-US" b="1" i="1" u="sng" smtClean="0"/>
          </a:p>
        </p:txBody>
      </p:sp>
      <p:sp>
        <p:nvSpPr>
          <p:cNvPr id="31750" name="Rectangle 6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value semantics</a:t>
            </a:r>
            <a:r>
              <a:rPr lang="en-US" dirty="0" smtClean="0"/>
              <a:t>: When </a:t>
            </a:r>
            <a:r>
              <a:rPr lang="en-US" dirty="0" smtClean="0">
                <a:latin typeface="Courier New" panose="02070309020205020404" pitchFamily="49" charset="0"/>
              </a:rPr>
              <a:t>numbers </a:t>
            </a:r>
            <a:r>
              <a:rPr lang="en-US" dirty="0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</a:rPr>
              <a:t> strings</a:t>
            </a:r>
            <a:r>
              <a:rPr lang="en-US" dirty="0" smtClean="0"/>
              <a:t>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Modifying the parameter will not affect the variable passed in.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strange(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x = x +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1. x = " +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strange(x)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2. x = " +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Output: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1. x = 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2. x = 23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 "Parameter Mystery" problem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idx="1"/>
          </p:nvPr>
        </p:nvSpPr>
        <p:spPr>
          <a:xfrm>
            <a:off x="838200" y="185967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y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mystery(z</a:t>
            </a:r>
            <a:r>
              <a:rPr lang="en-US" sz="1800" b="1" dirty="0">
                <a:latin typeface="Courier New" panose="02070309020205020404" pitchFamily="49" charset="0"/>
              </a:rPr>
              <a:t>, y, 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mystery(y</a:t>
            </a:r>
            <a:r>
              <a:rPr lang="en-US" sz="1800" b="1" dirty="0">
                <a:latin typeface="Courier New" panose="02070309020205020404" pitchFamily="49" charset="0"/>
              </a:rPr>
              <a:t>, x, z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) + " and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 - 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0488" y="4314825"/>
            <a:ext cx="2590800" cy="609600"/>
            <a:chOff x="3024" y="2448"/>
            <a:chExt cx="1632" cy="38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024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272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0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73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half:</a:t>
            </a:r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55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for </a:t>
            </a:r>
            <a:r>
              <a:rPr lang="en-US" dirty="0" err="1" smtClean="0"/>
              <a:t>top_half</a:t>
            </a:r>
            <a:r>
              <a:rPr lang="en-US" dirty="0" smtClean="0"/>
              <a:t>()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83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219849" y="228432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Class </a:t>
            </a:r>
            <a:r>
              <a:rPr lang="en-US" sz="4800" dirty="0" smtClean="0"/>
              <a:t>constants and </a:t>
            </a:r>
            <a:r>
              <a:rPr lang="en-US" sz="4800" dirty="0"/>
              <a:t>scope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2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Scaling the mirror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838200" y="1443788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Let's modify our Mirror program so that it can scale.</a:t>
            </a:r>
          </a:p>
          <a:p>
            <a:pPr lvl="1" eaLnBrk="1" hangingPunct="1"/>
            <a:r>
              <a:rPr lang="en-US" dirty="0" smtClean="0"/>
              <a:t>The current mirror (left) is at size 4; the right is at size 3.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We'd like to structure the code so we can scale the figure by changing the code in just one place.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8551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constant</a:t>
            </a:r>
            <a:r>
              <a:rPr lang="en-US" dirty="0" smtClean="0"/>
              <a:t>: </a:t>
            </a:r>
            <a:r>
              <a:rPr lang="en-US" sz="2000" dirty="0"/>
              <a:t>A fixed value visible to the whole program.</a:t>
            </a:r>
          </a:p>
          <a:p>
            <a:pPr lvl="1" eaLnBrk="1" hangingPunct="1"/>
            <a:r>
              <a:rPr lang="en-US" dirty="0" smtClean="0"/>
              <a:t>value should only be set only at declaration;  shouldn't be reassigned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Just like declaring a normal variable: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/>
              <a:t>	</a:t>
            </a:r>
            <a:r>
              <a:rPr lang="en-US" sz="2300" dirty="0">
                <a:latin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</a:rPr>
              <a:t>    </a:t>
            </a:r>
            <a:r>
              <a:rPr lang="en-US" sz="2300" b="1" dirty="0" smtClean="0"/>
              <a:t>name</a:t>
            </a:r>
            <a:r>
              <a:rPr lang="en-US" sz="2300" dirty="0" smtClean="0">
                <a:latin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</a:rPr>
              <a:t>= </a:t>
            </a:r>
            <a:r>
              <a:rPr lang="en-US" sz="2300" b="1" dirty="0" smtClean="0"/>
              <a:t>value</a:t>
            </a:r>
            <a:endParaRPr lang="en-US" sz="25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name is usually in ALL_UPPER_CASE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DAYS_IN_WEEK = 7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INTEREST_RATE = 3.5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SSN = 658234569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2138</Words>
  <Application>Microsoft Office PowerPoint</Application>
  <PresentationFormat>Widescreen</PresentationFormat>
  <Paragraphs>663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2017</vt:lpstr>
      <vt:lpstr>Pseudocode algorithm</vt:lpstr>
      <vt:lpstr>Functions from pseudocode</vt:lpstr>
      <vt:lpstr>2. Tables</vt:lpstr>
      <vt:lpstr>3. Writing the code</vt:lpstr>
      <vt:lpstr>Solution for top_half()</vt:lpstr>
      <vt:lpstr>Class constants and scope</vt:lpstr>
      <vt:lpstr>Scaling the mirror</vt:lpstr>
      <vt:lpstr>Constants</vt:lpstr>
      <vt:lpstr>Constants and figures</vt:lpstr>
      <vt:lpstr>Repetitive figure code</vt:lpstr>
      <vt:lpstr>Adding a constant</vt:lpstr>
      <vt:lpstr>Complex figure w/ constant</vt:lpstr>
      <vt:lpstr>Loop tables and constant</vt:lpstr>
      <vt:lpstr>Partial solution</vt:lpstr>
      <vt:lpstr>Observations about constant</vt:lpstr>
      <vt:lpstr>Promoting reuse</vt:lpstr>
      <vt:lpstr>Figures with repetition</vt:lpstr>
      <vt:lpstr>A solution with repetition</vt:lpstr>
      <vt:lpstr>Parameterization</vt:lpstr>
      <vt:lpstr>Declaring a parameter</vt:lpstr>
      <vt:lpstr>Passing a parameter</vt:lpstr>
      <vt:lpstr>Parameters and loops</vt:lpstr>
      <vt:lpstr>How parameters are passed</vt:lpstr>
      <vt:lpstr>Common errors</vt:lpstr>
      <vt:lpstr>Stars solution</vt:lpstr>
      <vt:lpstr>Multiple parameters</vt:lpstr>
      <vt:lpstr>Multiple parameters example</vt:lpstr>
      <vt:lpstr>Stars solution</vt:lpstr>
      <vt:lpstr>Strings as parameters</vt:lpstr>
      <vt:lpstr>Stars solution</vt:lpstr>
      <vt:lpstr>Value semantics</vt:lpstr>
      <vt:lpstr>A "Parameter Mystery" 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28</cp:revision>
  <dcterms:created xsi:type="dcterms:W3CDTF">2016-08-03T04:00:44Z</dcterms:created>
  <dcterms:modified xsi:type="dcterms:W3CDTF">2017-01-23T03:34:16Z</dcterms:modified>
</cp:coreProperties>
</file>