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80" r:id="rId2"/>
    <p:sldId id="281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60" r:id="rId11"/>
    <p:sldId id="261" r:id="rId12"/>
    <p:sldId id="265" r:id="rId13"/>
    <p:sldId id="278" r:id="rId14"/>
    <p:sldId id="264" r:id="rId15"/>
    <p:sldId id="263" r:id="rId16"/>
    <p:sldId id="266" r:id="rId17"/>
    <p:sldId id="267" r:id="rId18"/>
    <p:sldId id="268" r:id="rId19"/>
    <p:sldId id="269" r:id="rId20"/>
    <p:sldId id="270" r:id="rId21"/>
    <p:sldId id="271" r:id="rId22"/>
    <p:sldId id="273" r:id="rId23"/>
    <p:sldId id="274" r:id="rId24"/>
    <p:sldId id="275" r:id="rId25"/>
    <p:sldId id="276" r:id="rId26"/>
    <p:sldId id="277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99"/>
    <a:srgbClr val="C6D1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9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CCAE2-BF22-40B4-B47B-B3887FAEC4A9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E91A68-8808-4D66-B201-9D39D7697A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114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D7A29DBC-7E72-49AD-A2CA-EE67C3F0A5CA}" type="slidenum">
              <a:rPr kumimoji="0" lang="en-US">
                <a:latin typeface="Times New Roman" panose="02020603050405020304" pitchFamily="18" charset="0"/>
              </a:rPr>
              <a:pPr>
                <a:spcBef>
                  <a:spcPct val="0"/>
                </a:spcBef>
              </a:pPr>
              <a:t>1</a:t>
            </a:fld>
            <a:endParaRPr kumimoji="0" 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2164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10042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97970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8470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456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anose="020B0604020202020204" pitchFamily="34" charset="0"/>
              </a:rPr>
              <a:t>Output:</a:t>
            </a:r>
          </a:p>
          <a:p>
            <a:r>
              <a:rPr lang="en-US" smtClean="0">
                <a:latin typeface="Arial" panose="020B0604020202020204" pitchFamily="34" charset="0"/>
              </a:rPr>
              <a:t>2 and 4</a:t>
            </a:r>
          </a:p>
          <a:p>
            <a:r>
              <a:rPr lang="en-US" smtClean="0">
                <a:latin typeface="Arial" panose="020B0604020202020204" pitchFamily="34" charset="0"/>
              </a:rPr>
              <a:t>9 and 3</a:t>
            </a:r>
          </a:p>
        </p:txBody>
      </p:sp>
    </p:spTree>
    <p:extLst>
      <p:ext uri="{BB962C8B-B14F-4D97-AF65-F5344CB8AC3E}">
        <p14:creationId xmlns:p14="http://schemas.microsoft.com/office/powerpoint/2010/main" val="7807164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88006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0898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411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21962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9945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F9955-DED1-4FF3-B6F4-E0E53C41338E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654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D933A-8F41-42A7-832C-CAEC2A1799CB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099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E87F2-5E64-44BC-8F45-84B331309E62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46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3247D-E7E2-407E-8423-C10E429C9A55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668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C0A88-3D67-440D-BE2B-CD371B81B9BC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2663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43C77F-2B74-4A1F-82E7-011E23E323FD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028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94C42-2127-4ABD-B674-7326CCF68001}" type="datetime1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6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55C8C-A820-4F24-A6BA-8CB78EC22015}" type="datetime1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7156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AC380-6306-45AF-8BAE-1AD9B00355EF}" type="datetime1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597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4A200-72B5-442C-91E9-B79D112C9329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88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E7D217-CF4A-4695-860D-B7E99EB56ECC}" type="datetime1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909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2924B-929B-4563-9728-7A9C042D016C}" type="datetime1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FC2C0-F4D2-471F-9156-D9BC5F441BA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018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science.smith.edu/dftwiki/index.php/Color_Charts_for_TKinter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/>
          </p:cNvSpPr>
          <p:nvPr>
            <p:ph type="ctrTitle"/>
          </p:nvPr>
        </p:nvSpPr>
        <p:spPr>
          <a:xfrm>
            <a:off x="1524000" y="391885"/>
            <a:ext cx="9144000" cy="1269181"/>
          </a:xfrm>
        </p:spPr>
        <p:txBody>
          <a:bodyPr/>
          <a:lstStyle/>
          <a:p>
            <a:pPr eaLnBrk="1" hangingPunct="1"/>
            <a:r>
              <a:rPr lang="en-US" dirty="0" err="1" smtClean="0"/>
              <a:t>CSc</a:t>
            </a:r>
            <a:r>
              <a:rPr lang="en-US" dirty="0" smtClean="0"/>
              <a:t> 110, Spring 2017</a:t>
            </a:r>
          </a:p>
        </p:txBody>
      </p:sp>
      <p:sp>
        <p:nvSpPr>
          <p:cNvPr id="5123" name="Rectangle 3"/>
          <p:cNvSpPr>
            <a:spLocks noGrp="1"/>
          </p:cNvSpPr>
          <p:nvPr>
            <p:ph type="subTitle" idx="1"/>
          </p:nvPr>
        </p:nvSpPr>
        <p:spPr>
          <a:xfrm>
            <a:off x="1524000" y="1695939"/>
            <a:ext cx="9144000" cy="1655762"/>
          </a:xfrm>
        </p:spPr>
        <p:txBody>
          <a:bodyPr>
            <a:normAutofit/>
          </a:bodyPr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6: Parameters (cont.) and Graphics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4" name="Picture 4" descr="014.jpe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8519" y="2523820"/>
            <a:ext cx="3974961" cy="3974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27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Graphical objects</a:t>
            </a:r>
          </a:p>
        </p:txBody>
      </p:sp>
      <p:sp>
        <p:nvSpPr>
          <p:cNvPr id="819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  <a:tabLst>
                <a:tab pos="1828800" algn="l"/>
              </a:tabLst>
            </a:pPr>
            <a:r>
              <a:rPr lang="en-US" dirty="0" smtClean="0"/>
              <a:t>We will draw graphics in Python using a new kind of object:</a:t>
            </a:r>
          </a:p>
          <a:p>
            <a:pPr>
              <a:buNone/>
              <a:tabLst>
                <a:tab pos="1828800" algn="l"/>
              </a:tabLst>
            </a:pPr>
            <a:endParaRPr lang="en-US" sz="1600" dirty="0"/>
          </a:p>
          <a:p>
            <a:pPr>
              <a:tabLst>
                <a:tab pos="1828800" algn="l"/>
              </a:tabLst>
            </a:pP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/>
              <a:t>: A window on the screen.</a:t>
            </a:r>
          </a:p>
          <a:p>
            <a:pPr lvl="1">
              <a:tabLst>
                <a:tab pos="1828800" algn="l"/>
              </a:tabLst>
            </a:pPr>
            <a:r>
              <a:rPr lang="en-US" dirty="0" smtClean="0"/>
              <a:t>Not part of Python; provided by the instructor.  See class web site.</a:t>
            </a:r>
          </a:p>
          <a:p>
            <a:pPr lvl="1">
              <a:tabLst>
                <a:tab pos="1828800" algn="l"/>
              </a:tabLst>
            </a:pPr>
            <a:endParaRPr lang="en-US" sz="800" dirty="0"/>
          </a:p>
          <a:p>
            <a:pPr marL="457200" lvl="1" indent="0">
              <a:buNone/>
              <a:tabLst>
                <a:tab pos="1828800" algn="l"/>
              </a:tabLst>
            </a:pPr>
            <a:endParaRPr lang="en-US" sz="8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53400" y="3581401"/>
            <a:ext cx="2338388" cy="2803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3522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err="1" smtClean="0"/>
              <a:t>DrawingPanel</a:t>
            </a:r>
            <a:endParaRPr lang="en-US" dirty="0" smtClean="0"/>
          </a:p>
        </p:txBody>
      </p:sp>
      <p:sp>
        <p:nvSpPr>
          <p:cNvPr id="10243" name="Rectangle 3"/>
          <p:cNvSpPr>
            <a:spLocks noGrp="1"/>
          </p:cNvSpPr>
          <p:nvPr>
            <p:ph type="body" idx="1"/>
          </p:nvPr>
        </p:nvSpPr>
        <p:spPr>
          <a:xfrm>
            <a:off x="304800" y="1389109"/>
            <a:ext cx="10989235" cy="502962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Import the program that implements </a:t>
            </a:r>
            <a:r>
              <a:rPr lang="en-US" dirty="0" err="1" smtClean="0"/>
              <a:t>DrawingPanel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sz="2400" dirty="0" smtClean="0">
                <a:latin typeface="Courier New" panose="02070309020205020404" pitchFamily="49" charset="0"/>
              </a:rPr>
              <a:t>from </a:t>
            </a:r>
            <a:r>
              <a:rPr lang="en-US" sz="2400" dirty="0" err="1">
                <a:latin typeface="Courier New" panose="02070309020205020404" pitchFamily="49" charset="0"/>
              </a:rPr>
              <a:t>drawingpanel</a:t>
            </a:r>
            <a:r>
              <a:rPr lang="en-US" sz="2400" dirty="0">
                <a:latin typeface="Courier New" panose="02070309020205020404" pitchFamily="49" charset="0"/>
              </a:rPr>
              <a:t> import *</a:t>
            </a:r>
            <a:endParaRPr lang="en-US" sz="2400" dirty="0" smtClean="0"/>
          </a:p>
          <a:p>
            <a:pPr eaLnBrk="1" hangingPunct="1"/>
            <a:r>
              <a:rPr lang="en-US" dirty="0" smtClean="0"/>
              <a:t>To create a window:</a:t>
            </a:r>
            <a:endParaRPr lang="en-US" sz="9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b="1" i="1" dirty="0" smtClean="0"/>
              <a:t>&lt;name</a:t>
            </a:r>
            <a:r>
              <a:rPr lang="en-US" b="1" i="1" dirty="0"/>
              <a:t>&gt;</a:t>
            </a:r>
            <a:r>
              <a:rPr lang="en-US" dirty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>
                <a:latin typeface="Courier New" panose="02070309020205020404" pitchFamily="49" charset="0"/>
              </a:rPr>
              <a:t>(</a:t>
            </a:r>
            <a:r>
              <a:rPr lang="en-US" b="1" i="1" dirty="0"/>
              <a:t>&lt;width&gt;</a:t>
            </a:r>
            <a:r>
              <a:rPr lang="en-US" dirty="0"/>
              <a:t>, </a:t>
            </a:r>
            <a:r>
              <a:rPr lang="en-US" b="1" i="1" dirty="0"/>
              <a:t>&lt;height</a:t>
            </a:r>
            <a:r>
              <a:rPr lang="en-US" b="1" i="1" dirty="0" smtClean="0"/>
              <a:t>&gt;</a:t>
            </a:r>
            <a:r>
              <a:rPr lang="en-US" dirty="0" smtClean="0"/>
              <a:t>)</a:t>
            </a:r>
          </a:p>
          <a:p>
            <a:pPr lvl="1"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/>
              <a:t>&lt;width&gt;</a:t>
            </a:r>
            <a:r>
              <a:rPr lang="en-US" dirty="0" smtClean="0"/>
              <a:t>, </a:t>
            </a:r>
            <a:r>
              <a:rPr lang="en-US" b="1" i="1" dirty="0" smtClean="0"/>
              <a:t>&lt;height&gt;,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background=</a:t>
            </a:r>
            <a:r>
              <a:rPr lang="en-US" b="1" i="1" dirty="0" smtClean="0"/>
              <a:t>"color"</a:t>
            </a:r>
            <a:r>
              <a:rPr lang="en-US" dirty="0" smtClean="0"/>
              <a:t>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Example:</a:t>
            </a: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panel </a:t>
            </a:r>
            <a:r>
              <a:rPr lang="en-US" dirty="0">
                <a:latin typeface="Courier New" panose="02070309020205020404" pitchFamily="49" charset="0"/>
              </a:rPr>
              <a:t>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(300</a:t>
            </a:r>
            <a:r>
              <a:rPr lang="en-US" dirty="0">
                <a:latin typeface="Courier New" panose="02070309020205020404" pitchFamily="49" charset="0"/>
              </a:rPr>
              <a:t>, 200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  <a:endParaRPr lang="en-US" dirty="0"/>
          </a:p>
          <a:p>
            <a:pPr marL="457200" lvl="1" indent="0" eaLnBrk="1" hangingPunct="1">
              <a:buNone/>
            </a:pPr>
            <a:endParaRPr lang="en-US" sz="1800" dirty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window has nothing on it.</a:t>
            </a:r>
          </a:p>
          <a:p>
            <a:pPr lvl="1" eaLnBrk="1" hangingPunct="1"/>
            <a:r>
              <a:rPr lang="en-US" dirty="0" smtClean="0"/>
              <a:t>We can draw shapes and </a:t>
            </a:r>
            <a:br>
              <a:rPr lang="en-US" dirty="0" smtClean="0"/>
            </a:br>
            <a:r>
              <a:rPr lang="en-US" dirty="0" smtClean="0"/>
              <a:t>lines on it. </a:t>
            </a:r>
          </a:p>
          <a:p>
            <a:r>
              <a:rPr lang="en-US" dirty="0" smtClean="0"/>
              <a:t>If passed the optional third parameter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it will have a background color</a:t>
            </a:r>
          </a:p>
        </p:txBody>
      </p:sp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1" y="3733800"/>
            <a:ext cx="2925763" cy="259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878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>
          <a:xfrm>
            <a:off x="-86249" y="2666197"/>
            <a:ext cx="2285792" cy="1325563"/>
          </a:xfrm>
        </p:spPr>
        <p:txBody>
          <a:bodyPr/>
          <a:lstStyle/>
          <a:p>
            <a:pPr algn="r" eaLnBrk="1" hangingPunct="1"/>
            <a:r>
              <a:rPr lang="en-US" dirty="0" smtClean="0"/>
              <a:t>Named colors</a:t>
            </a:r>
          </a:p>
        </p:txBody>
      </p:sp>
      <p:pic>
        <p:nvPicPr>
          <p:cNvPr id="1026" name="Picture 2" descr="TkInterColorChar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472" y="712449"/>
            <a:ext cx="9305820" cy="6181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7499" y="6411097"/>
            <a:ext cx="2320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Chart credit </a:t>
            </a:r>
            <a:r>
              <a:rPr lang="en-US" sz="1400" dirty="0" smtClean="0">
                <a:hlinkClick r:id="rId4"/>
              </a:rPr>
              <a:t>Smith.edu</a:t>
            </a:r>
            <a:endParaRPr lang="en-US" sz="1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4570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Custom colors</a:t>
            </a:r>
          </a:p>
        </p:txBody>
      </p:sp>
      <p:sp>
        <p:nvSpPr>
          <p:cNvPr id="3481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You can construct custom colors using hex.</a:t>
            </a:r>
          </a:p>
          <a:p>
            <a:pPr lvl="1" eaLnBrk="1" hangingPunct="1"/>
            <a:r>
              <a:rPr lang="en-US" dirty="0" smtClean="0"/>
              <a:t># followed by six numbers 0 – 9 and letters A – F</a:t>
            </a:r>
          </a:p>
          <a:p>
            <a:pPr lvl="2"/>
            <a:r>
              <a:rPr lang="en-US" dirty="0" smtClean="0"/>
              <a:t>A is 10, B is 11 and so on</a:t>
            </a:r>
          </a:p>
          <a:p>
            <a:pPr lvl="2"/>
            <a:r>
              <a:rPr lang="en-US" dirty="0" smtClean="0"/>
              <a:t>#000000 is black</a:t>
            </a:r>
          </a:p>
          <a:p>
            <a:pPr lvl="2"/>
            <a:r>
              <a:rPr lang="en-US" dirty="0" smtClean="0"/>
              <a:t>#FFFFFF is white</a:t>
            </a:r>
          </a:p>
          <a:p>
            <a:pPr lvl="2"/>
            <a:r>
              <a:rPr lang="en-US" dirty="0" smtClean="0"/>
              <a:t>Colors get darker as the number gets lower</a:t>
            </a:r>
          </a:p>
          <a:p>
            <a:pPr lvl="2"/>
            <a:r>
              <a:rPr lang="en-US" dirty="0" smtClean="0"/>
              <a:t>The first two digits are the amount of red, the next two green, the last two blue</a:t>
            </a:r>
          </a:p>
          <a:p>
            <a:pPr lvl="2" eaLnBrk="1" hangingPunct="1">
              <a:buFont typeface="Wingdings 2" panose="05020102010507070707" pitchFamily="18" charset="2"/>
              <a:buNone/>
            </a:pPr>
            <a:endParaRPr lang="en-US" sz="800" dirty="0"/>
          </a:p>
          <a:p>
            <a:pPr lvl="1" eaLnBrk="1" hangingPunct="1">
              <a:buFont typeface="Wingdings 2" panose="05020102010507070707" pitchFamily="18" charset="2"/>
              <a:buNone/>
            </a:pPr>
            <a:r>
              <a:rPr lang="en-US" dirty="0" smtClean="0">
                <a:latin typeface="Courier New" panose="02070309020205020404" pitchFamily="49" charset="0"/>
              </a:rPr>
              <a:t>	panel = </a:t>
            </a:r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smtClean="0">
                <a:latin typeface="Courier New" panose="02070309020205020404" pitchFamily="49" charset="0"/>
              </a:rPr>
              <a:t>(80, 50, background="#3367D3")</a:t>
            </a:r>
          </a:p>
          <a:p>
            <a:pPr lvl="1" eaLnBrk="1" hangingPunct="1">
              <a:buFont typeface="Wingdings 2" panose="05020102010507070707" pitchFamily="18" charset="2"/>
              <a:buNone/>
            </a:pPr>
            <a:endParaRPr lang="en-US" b="1" dirty="0" smtClean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252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Coordinate system</a:t>
            </a:r>
          </a:p>
        </p:txBody>
      </p:sp>
      <p:sp>
        <p:nvSpPr>
          <p:cNvPr id="1638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Each (x, y) position is a </a:t>
            </a:r>
            <a:r>
              <a:rPr lang="en-US" i="1" dirty="0" smtClean="0"/>
              <a:t>pixel</a:t>
            </a:r>
            <a:r>
              <a:rPr lang="en-US" dirty="0" smtClean="0"/>
              <a:t> ("picture element").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(0, 0) is at the window's top-left corner.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x increases rightward and the y increases </a:t>
            </a:r>
            <a:r>
              <a:rPr lang="en-US" u="sng" dirty="0" smtClean="0"/>
              <a:t>downward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The rectangle from (0, 0) to (200, 100) looks like this: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(0, 0)             x+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            (200, 100)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  y+</a:t>
            </a:r>
          </a:p>
        </p:txBody>
      </p:sp>
      <p:grpSp>
        <p:nvGrpSpPr>
          <p:cNvPr id="16388" name="Group 4"/>
          <p:cNvGrpSpPr>
            <a:grpSpLocks/>
          </p:cNvGrpSpPr>
          <p:nvPr/>
        </p:nvGrpSpPr>
        <p:grpSpPr bwMode="auto">
          <a:xfrm>
            <a:off x="2122505" y="4839329"/>
            <a:ext cx="1371600" cy="914400"/>
            <a:chOff x="864" y="2544"/>
            <a:chExt cx="864" cy="576"/>
          </a:xfrm>
        </p:grpSpPr>
        <p:sp>
          <p:nvSpPr>
            <p:cNvPr id="16389" name="Rectangle 5"/>
            <p:cNvSpPr>
              <a:spLocks noChangeArrowheads="1"/>
            </p:cNvSpPr>
            <p:nvPr/>
          </p:nvSpPr>
          <p:spPr bwMode="auto">
            <a:xfrm>
              <a:off x="912" y="2592"/>
              <a:ext cx="816" cy="52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ts val="500"/>
                </a:spcBef>
                <a:spcAft>
                  <a:spcPct val="0"/>
                </a:spcAft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 eaLnBrk="1" hangingPunct="1"/>
              <a:endParaRPr lang="en-US">
                <a:cs typeface="Times New Roman" panose="02020603050405020304" pitchFamily="18" charset="0"/>
              </a:endParaRPr>
            </a:p>
          </p:txBody>
        </p:sp>
        <p:sp>
          <p:nvSpPr>
            <p:cNvPr id="16390" name="Line 6"/>
            <p:cNvSpPr>
              <a:spLocks noChangeShapeType="1"/>
            </p:cNvSpPr>
            <p:nvPr/>
          </p:nvSpPr>
          <p:spPr bwMode="auto">
            <a:xfrm>
              <a:off x="912" y="2544"/>
              <a:ext cx="81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  <p:sp>
          <p:nvSpPr>
            <p:cNvPr id="16391" name="Line 7"/>
            <p:cNvSpPr>
              <a:spLocks noChangeShapeType="1"/>
            </p:cNvSpPr>
            <p:nvPr/>
          </p:nvSpPr>
          <p:spPr bwMode="auto">
            <a:xfrm>
              <a:off x="864" y="2592"/>
              <a:ext cx="0" cy="5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241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/>
          </p:cNvSpPr>
          <p:nvPr>
            <p:ph type="title"/>
          </p:nvPr>
        </p:nvSpPr>
        <p:spPr>
          <a:xfrm>
            <a:off x="818103" y="154109"/>
            <a:ext cx="10515600" cy="1325563"/>
          </a:xfrm>
        </p:spPr>
        <p:txBody>
          <a:bodyPr/>
          <a:lstStyle/>
          <a:p>
            <a:pPr eaLnBrk="1" hangingPunct="1"/>
            <a:r>
              <a:rPr lang="en-US" dirty="0" smtClean="0"/>
              <a:t>Drawing shapes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51149" y="1225689"/>
            <a:ext cx="867172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urier New" charset="0"/>
                <a:ea typeface="ＭＳ Ｐゴシック" charset="0"/>
              </a:rPr>
              <a:t>panel.canvas.create_line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x2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 smtClean="0">
                <a:latin typeface="Verdana" charset="0"/>
                <a:ea typeface="ＭＳ Ｐゴシック" charset="0"/>
              </a:rPr>
              <a:t>y2, </a:t>
            </a:r>
            <a:r>
              <a:rPr lang="en-US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fill="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i="1" dirty="0" smtClean="0">
                <a:latin typeface="Verdana" charset="0"/>
                <a:ea typeface="ＭＳ Ｐゴシック" charset="0"/>
              </a:rPr>
              <a:t>)</a:t>
            </a:r>
          </a:p>
          <a:p>
            <a:endParaRPr lang="en-US" i="1" dirty="0" smtClean="0">
              <a:latin typeface="Verdana" charset="0"/>
              <a:ea typeface="ＭＳ Ｐゴシック" charset="0"/>
            </a:endParaRPr>
          </a:p>
          <a:p>
            <a:pPr lvl="0"/>
            <a:r>
              <a:rPr lang="en-US" i="1" dirty="0">
                <a:latin typeface="Verdana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line between points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), (</a:t>
            </a:r>
            <a:r>
              <a:rPr lang="en-US" i="1" dirty="0">
                <a:latin typeface="Verdana" charset="0"/>
                <a:ea typeface="ＭＳ Ｐゴシック" charset="0"/>
              </a:rPr>
              <a:t>x2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y2</a:t>
            </a:r>
            <a:r>
              <a:rPr lang="en-US" dirty="0" smtClean="0">
                <a:latin typeface="Verdana" charset="0"/>
                <a:ea typeface="ＭＳ Ｐゴシック" charset="0"/>
              </a:rPr>
              <a:t>) in color </a:t>
            </a:r>
            <a:endParaRPr lang="en-US" dirty="0">
              <a:latin typeface="Verdana" charset="0"/>
              <a:ea typeface="ＭＳ Ｐゴシック" charset="0"/>
            </a:endParaRPr>
          </a:p>
          <a:p>
            <a:endParaRPr lang="en-US" i="1" dirty="0" smtClean="0">
              <a:latin typeface="Verdana" charset="0"/>
              <a:ea typeface="ＭＳ Ｐゴシック" charset="0"/>
            </a:endParaRPr>
          </a:p>
          <a:p>
            <a:endParaRPr lang="en-US" i="1" dirty="0">
              <a:latin typeface="Verdana" charset="0"/>
              <a:ea typeface="ＭＳ Ｐゴシック" charset="0"/>
            </a:endParaRPr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panel.canvas.create_oval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x2, y2</a:t>
            </a:r>
            <a:r>
              <a:rPr lang="en-US" i="1" dirty="0">
                <a:latin typeface="Verdana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outline="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outline largest oval that fits in a box with top-left at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 </a:t>
            </a:r>
            <a:r>
              <a:rPr lang="en-US" dirty="0" smtClean="0">
                <a:latin typeface="Verdana" charset="0"/>
                <a:ea typeface="ＭＳ Ｐゴシック" charset="0"/>
              </a:rPr>
              <a:t>and	lower </a:t>
            </a:r>
            <a:r>
              <a:rPr lang="en-US" dirty="0">
                <a:latin typeface="Verdana" charset="0"/>
                <a:ea typeface="ＭＳ Ｐゴシック" charset="0"/>
              </a:rPr>
              <a:t>right at (x2, y2</a:t>
            </a:r>
            <a:r>
              <a:rPr lang="en-US" dirty="0" smtClean="0">
                <a:latin typeface="Verdana" charset="0"/>
                <a:ea typeface="ＭＳ Ｐゴシック" charset="0"/>
              </a:rPr>
              <a:t>) outlined in color</a:t>
            </a:r>
            <a:endParaRPr lang="en-US" dirty="0">
              <a:latin typeface="Verdana" charset="0"/>
              <a:ea typeface="ＭＳ Ｐゴシック" charset="0"/>
            </a:endParaRPr>
          </a:p>
          <a:p>
            <a:endParaRPr lang="en-US" dirty="0" smtClean="0"/>
          </a:p>
          <a:p>
            <a:endParaRPr lang="en-US" dirty="0" smtClean="0"/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panel.canvas.create_rectangle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, x2, y2</a:t>
            </a:r>
            <a:r>
              <a:rPr lang="en-US" i="1" dirty="0">
                <a:latin typeface="Verdana" charset="0"/>
                <a:ea typeface="ＭＳ Ｐゴシック" charset="0"/>
              </a:rPr>
              <a:t>, 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outline="</a:t>
            </a:r>
            <a:r>
              <a:rPr lang="en-US" i="1" dirty="0">
                <a:latin typeface="Verdana" charset="0"/>
                <a:ea typeface="ＭＳ Ｐゴシック" charset="0"/>
              </a:rPr>
              <a:t>color</a:t>
            </a:r>
            <a:r>
              <a:rPr lang="en-US" sz="1600" dirty="0" smtClean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r>
              <a:rPr lang="en-US" dirty="0">
                <a:latin typeface="Courier New" charset="0"/>
                <a:ea typeface="ＭＳ Ｐゴシック" charset="0"/>
              </a:rPr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outline of rectangle with top-left at (</a:t>
            </a:r>
            <a:r>
              <a:rPr lang="en-US" i="1" dirty="0">
                <a:latin typeface="Verdana" charset="0"/>
                <a:ea typeface="ＭＳ Ｐゴシック" charset="0"/>
              </a:rPr>
              <a:t>x1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y1</a:t>
            </a:r>
            <a:r>
              <a:rPr lang="en-US" dirty="0">
                <a:latin typeface="Verdana" charset="0"/>
                <a:ea typeface="ＭＳ Ｐゴシック" charset="0"/>
              </a:rPr>
              <a:t>) and bottom right at </a:t>
            </a:r>
            <a:r>
              <a:rPr lang="en-US" dirty="0" smtClean="0">
                <a:latin typeface="Verdana" charset="0"/>
                <a:ea typeface="ＭＳ Ｐゴシック" charset="0"/>
              </a:rPr>
              <a:t>	(</a:t>
            </a:r>
            <a:r>
              <a:rPr lang="en-US" dirty="0">
                <a:latin typeface="Verdana" charset="0"/>
                <a:ea typeface="ＭＳ Ｐゴシック" charset="0"/>
              </a:rPr>
              <a:t>x2, y2</a:t>
            </a:r>
            <a:r>
              <a:rPr lang="en-US" dirty="0" smtClean="0">
                <a:latin typeface="Verdana" charset="0"/>
                <a:ea typeface="ＭＳ Ｐゴシック" charset="0"/>
              </a:rPr>
              <a:t>)</a:t>
            </a:r>
            <a:r>
              <a:rPr lang="en-US" dirty="0">
                <a:latin typeface="Verdana" charset="0"/>
                <a:ea typeface="ＭＳ Ｐゴシック" charset="0"/>
              </a:rPr>
              <a:t> outlined in </a:t>
            </a:r>
            <a:r>
              <a:rPr lang="en-US" dirty="0" smtClean="0">
                <a:latin typeface="Verdana" charset="0"/>
                <a:ea typeface="ＭＳ Ｐゴシック" charset="0"/>
              </a:rPr>
              <a:t>color</a:t>
            </a:r>
            <a:endParaRPr lang="en-US" dirty="0" smtClean="0">
              <a:latin typeface="Courier New" charset="0"/>
              <a:ea typeface="ＭＳ Ｐゴシック" charset="0"/>
            </a:endParaRPr>
          </a:p>
          <a:p>
            <a:pPr lvl="0"/>
            <a:endParaRPr lang="en-US" dirty="0" smtClean="0">
              <a:latin typeface="Courier New" charset="0"/>
              <a:ea typeface="ＭＳ Ｐゴシック" charset="0"/>
            </a:endParaRPr>
          </a:p>
          <a:p>
            <a:pPr lvl="0"/>
            <a:endParaRPr lang="en-US" dirty="0">
              <a:latin typeface="Courier New" charset="0"/>
              <a:ea typeface="ＭＳ Ｐゴシック" charset="0"/>
            </a:endParaRPr>
          </a:p>
          <a:p>
            <a:pPr lvl="0"/>
            <a:r>
              <a:rPr lang="en-US" dirty="0" err="1">
                <a:latin typeface="Courier New" charset="0"/>
                <a:ea typeface="ＭＳ Ｐゴシック" charset="0"/>
              </a:rPr>
              <a:t>panel.canvas.create_text</a:t>
            </a:r>
            <a:r>
              <a:rPr lang="en-US" dirty="0">
                <a:latin typeface="Courier New" charset="0"/>
                <a:ea typeface="ＭＳ Ｐゴシック" charset="0"/>
              </a:rPr>
              <a:t>(</a:t>
            </a:r>
            <a:r>
              <a:rPr lang="en-US" i="1" dirty="0">
                <a:latin typeface="Verdana" charset="0"/>
                <a:ea typeface="ＭＳ Ｐゴシック" charset="0"/>
              </a:rPr>
              <a:t>x</a:t>
            </a:r>
            <a:r>
              <a:rPr lang="en-US" dirty="0">
                <a:latin typeface="Verdana" charset="0"/>
                <a:ea typeface="ＭＳ Ｐゴシック" charset="0"/>
              </a:rPr>
              <a:t>, </a:t>
            </a:r>
            <a:r>
              <a:rPr lang="en-US" i="1" dirty="0">
                <a:latin typeface="Verdana" charset="0"/>
                <a:ea typeface="ＭＳ Ｐゴシック" charset="0"/>
              </a:rPr>
              <a:t>y, </a:t>
            </a:r>
            <a:r>
              <a:rPr lang="en-US" dirty="0">
                <a:latin typeface="Courier New" panose="02070309020205020404" pitchFamily="49" charset="0"/>
                <a:ea typeface="ＭＳ Ｐゴシック" charset="0"/>
                <a:cs typeface="Courier New" panose="02070309020205020404" pitchFamily="49" charset="0"/>
              </a:rPr>
              <a:t>text="</a:t>
            </a:r>
            <a:r>
              <a:rPr lang="en-US" i="1" dirty="0">
                <a:latin typeface="Verdana" charset="0"/>
                <a:ea typeface="ＭＳ Ｐゴシック" charset="0"/>
              </a:rPr>
              <a:t>string</a:t>
            </a:r>
            <a:r>
              <a:rPr lang="en-US" i="1" dirty="0" smtClean="0">
                <a:latin typeface="Verdana" charset="0"/>
                <a:ea typeface="ＭＳ Ｐゴシック" charset="0"/>
              </a:rPr>
              <a:t>"</a:t>
            </a:r>
            <a:r>
              <a:rPr lang="en-US" dirty="0" smtClean="0">
                <a:latin typeface="Courier New" charset="0"/>
                <a:ea typeface="ＭＳ Ｐゴシック" charset="0"/>
              </a:rPr>
              <a:t>)</a:t>
            </a:r>
          </a:p>
          <a:p>
            <a:pPr lvl="0"/>
            <a:endParaRPr lang="en-US" dirty="0">
              <a:latin typeface="Courier New" charset="0"/>
              <a:ea typeface="ＭＳ Ｐゴシック" charset="0"/>
            </a:endParaRPr>
          </a:p>
          <a:p>
            <a:pPr lvl="0"/>
            <a:r>
              <a:rPr lang="en-US" dirty="0" smtClean="0"/>
              <a:t>	</a:t>
            </a:r>
            <a:r>
              <a:rPr lang="en-US" dirty="0">
                <a:latin typeface="Verdana" charset="0"/>
                <a:ea typeface="ＭＳ Ｐゴシック" charset="0"/>
              </a:rPr>
              <a:t>text centered vertically and horizontally around (x, y</a:t>
            </a:r>
            <a:r>
              <a:rPr lang="en-US" dirty="0" smtClean="0">
                <a:latin typeface="Verdana" charset="0"/>
                <a:ea typeface="ＭＳ Ｐゴシック" charset="0"/>
              </a:rPr>
              <a:t>)</a:t>
            </a:r>
            <a:endParaRPr lang="en-US" dirty="0">
              <a:latin typeface="Verdana" charset="0"/>
              <a:ea typeface="ＭＳ Ｐゴシック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70192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Filled in shapes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To draw a shape with a fill set its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fill</a:t>
            </a:r>
            <a:r>
              <a:rPr lang="en-US" dirty="0" smtClean="0"/>
              <a:t> instead of </a:t>
            </a:r>
            <a:r>
              <a:rPr lang="en-US" sz="2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outline</a:t>
            </a:r>
            <a:r>
              <a:rPr lang="en-US" dirty="0" smtClean="0"/>
              <a:t>.</a:t>
            </a:r>
          </a:p>
          <a:p>
            <a:pPr lvl="1" eaLnBrk="1" hangingPunct="1"/>
            <a:endParaRPr lang="en-US" sz="800" dirty="0"/>
          </a:p>
          <a:p>
            <a:pPr>
              <a:lnSpc>
                <a:spcPct val="70000"/>
              </a:lnSpc>
              <a:buNone/>
            </a:pPr>
            <a:r>
              <a:rPr lang="en-US" sz="2000" dirty="0">
                <a:latin typeface="Courier New" panose="02070309020205020404" pitchFamily="49" charset="0"/>
              </a:rPr>
              <a:t>from </a:t>
            </a:r>
            <a:r>
              <a:rPr lang="en-US" sz="2000" dirty="0" err="1">
                <a:latin typeface="Courier New" panose="02070309020205020404" pitchFamily="49" charset="0"/>
              </a:rPr>
              <a:t>drawingpanel</a:t>
            </a:r>
            <a:r>
              <a:rPr lang="en-US" sz="2000" dirty="0">
                <a:latin typeface="Courier New" panose="02070309020205020404" pitchFamily="49" charset="0"/>
              </a:rPr>
              <a:t> import </a:t>
            </a:r>
            <a:r>
              <a:rPr lang="en-US" sz="2000" dirty="0" smtClean="0">
                <a:latin typeface="Courier New" panose="02070309020205020404" pitchFamily="49" charset="0"/>
              </a:rPr>
              <a:t>*     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so I can use Graphics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main():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p </a:t>
            </a:r>
            <a:r>
              <a:rPr lang="en-US" sz="2000" dirty="0">
                <a:latin typeface="Courier New" panose="02070309020205020404" pitchFamily="49" charset="0"/>
              </a:rPr>
              <a:t>= </a:t>
            </a:r>
            <a:r>
              <a:rPr lang="en-US" sz="20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2000" dirty="0" smtClean="0">
                <a:latin typeface="Courier New" panose="02070309020205020404" pitchFamily="49" charset="0"/>
              </a:rPr>
              <a:t>(150</a:t>
            </a:r>
            <a:r>
              <a:rPr lang="en-US" sz="2000" dirty="0">
                <a:latin typeface="Courier New" panose="02070309020205020404" pitchFamily="49" charset="0"/>
              </a:rPr>
              <a:t>, 70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   # </a:t>
            </a:r>
            <a:r>
              <a:rPr lang="en-US" sz="2000" b="1" dirty="0">
                <a:solidFill>
                  <a:srgbClr val="008080"/>
                </a:solidFill>
                <a:latin typeface="Courier New" panose="02070309020205020404" pitchFamily="49" charset="0"/>
              </a:rPr>
              <a:t>inner red fill</a:t>
            </a:r>
          </a:p>
          <a:p>
            <a:pPr>
              <a:lnSpc>
                <a:spcPct val="70000"/>
              </a:lnSpc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2000" b="1" dirty="0" smtClean="0">
                <a:latin typeface="Courier New" panose="02070309020205020404" pitchFamily="49" charset="0"/>
              </a:rPr>
              <a:t>(20, 10</a:t>
            </a:r>
            <a:r>
              <a:rPr lang="en-US" sz="2000" b="1" dirty="0">
                <a:latin typeface="Courier New" panose="02070309020205020404" pitchFamily="49" charset="0"/>
              </a:rPr>
              <a:t>, </a:t>
            </a:r>
            <a:r>
              <a:rPr lang="en-US" sz="2000" b="1" dirty="0" smtClean="0">
                <a:latin typeface="Courier New" panose="02070309020205020404" pitchFamily="49" charset="0"/>
              </a:rPr>
              <a:t>120, 60, fill="</a:t>
            </a:r>
            <a:r>
              <a:rPr lang="en-US" sz="2000" b="1" dirty="0">
                <a:latin typeface="Courier New" panose="02070309020205020404" pitchFamily="49" charset="0"/>
              </a:rPr>
              <a:t>red")</a:t>
            </a:r>
            <a:endParaRPr lang="en-US" sz="700" b="1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This will automatically fill the shape but give it a black border. To remove the border add </a:t>
            </a:r>
            <a:r>
              <a:rPr lang="en-US" sz="2600" dirty="0" smtClean="0">
                <a:solidFill>
                  <a:prstClr val="black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width=0.</a:t>
            </a:r>
          </a:p>
          <a:p>
            <a:pPr marL="0" lvl="0" indent="0">
              <a:buNone/>
            </a:pPr>
            <a:r>
              <a:rPr lang="en-US" sz="2000" b="1" dirty="0">
                <a:latin typeface="Courier New" panose="02070309020205020404" pitchFamily="49" charset="0"/>
              </a:rPr>
              <a:t> </a:t>
            </a:r>
            <a:r>
              <a:rPr lang="en-US" sz="2000" b="1" dirty="0" smtClean="0">
                <a:latin typeface="Courier New" panose="02070309020205020404" pitchFamily="49" charset="0"/>
              </a:rPr>
              <a:t>   </a:t>
            </a:r>
            <a:r>
              <a:rPr lang="en-US" sz="2000" b="1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2000" b="1" dirty="0" smtClean="0">
                <a:latin typeface="Courier New" panose="02070309020205020404" pitchFamily="49" charset="0"/>
              </a:rPr>
              <a:t>(20</a:t>
            </a:r>
            <a:r>
              <a:rPr lang="en-US" sz="2000" b="1" dirty="0">
                <a:latin typeface="Courier New" panose="02070309020205020404" pitchFamily="49" charset="0"/>
              </a:rPr>
              <a:t>, 10, 120, 60, fill="red</a:t>
            </a:r>
            <a:r>
              <a:rPr lang="en-US" sz="2000" b="1" dirty="0" smtClean="0">
                <a:latin typeface="Courier New" panose="02070309020205020404" pitchFamily="49" charset="0"/>
              </a:rPr>
              <a:t>", width=0)</a:t>
            </a:r>
            <a:endParaRPr lang="en-US" sz="700" b="1" dirty="0">
              <a:latin typeface="Courier New" panose="02070309020205020404" pitchFamily="49" charset="0"/>
            </a:endParaRPr>
          </a:p>
          <a:p>
            <a:pPr marL="0" lvl="0" indent="0">
              <a:buNone/>
            </a:pPr>
            <a:endParaRPr lang="en-US" sz="2000" dirty="0">
              <a:latin typeface="Courier New" panose="02070309020205020404" pitchFamily="49" charset="0"/>
            </a:endParaRPr>
          </a:p>
        </p:txBody>
      </p:sp>
      <p:pic>
        <p:nvPicPr>
          <p:cNvPr id="20484" name="Picture 4" descr="draw_outl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14020" y="2288988"/>
            <a:ext cx="1981200" cy="22292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9984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Superimposing shapes</a:t>
            </a:r>
          </a:p>
        </p:txBody>
      </p:sp>
      <p:sp>
        <p:nvSpPr>
          <p:cNvPr id="21507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/>
              <a:t>When two shapes occupy the same pixels, the last one drawn is seen.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from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 import *</a:t>
            </a:r>
            <a:endParaRPr lang="en-US" sz="9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(200,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  <a:endParaRPr lang="en-US" sz="7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(10</a:t>
            </a:r>
            <a:r>
              <a:rPr lang="en-US" sz="1800" dirty="0">
                <a:latin typeface="Courier New" panose="02070309020205020404" pitchFamily="49" charset="0"/>
              </a:rPr>
              <a:t>, 30, </a:t>
            </a:r>
            <a:r>
              <a:rPr lang="en-US" sz="1800" dirty="0" smtClean="0">
                <a:latin typeface="Courier New" panose="02070309020205020404" pitchFamily="49" charset="0"/>
              </a:rPr>
              <a:t>110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80, fill="black")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(20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 smtClean="0">
                <a:latin typeface="Courier New" panose="02070309020205020404" pitchFamily="49" charset="0"/>
              </a:rPr>
              <a:t>40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90, fill="red", width=0)</a:t>
            </a:r>
            <a:endParaRPr lang="en-US" sz="18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70, </a:t>
            </a:r>
            <a:r>
              <a:rPr lang="en-US" sz="1800" dirty="0" smtClean="0">
                <a:latin typeface="Courier New" panose="02070309020205020404" pitchFamily="49" charset="0"/>
              </a:rPr>
              <a:t>100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90, fill="</a:t>
            </a:r>
            <a:r>
              <a:rPr lang="en-US" sz="1800" dirty="0">
                <a:latin typeface="Courier New" panose="02070309020205020404" pitchFamily="49" charset="0"/>
              </a:rPr>
              <a:t>red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dirty="0">
                <a:latin typeface="Courier New" panose="02070309020205020404" pitchFamily="49" charset="0"/>
              </a:rPr>
              <a:t>width=0)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(80</a:t>
            </a:r>
            <a:r>
              <a:rPr lang="en-US" sz="1800" dirty="0">
                <a:latin typeface="Courier New" panose="02070309020205020404" pitchFamily="49" charset="0"/>
              </a:rPr>
              <a:t>, 40, </a:t>
            </a:r>
            <a:r>
              <a:rPr lang="en-US" sz="1800" dirty="0" smtClean="0">
                <a:latin typeface="Courier New" panose="02070309020205020404" pitchFamily="49" charset="0"/>
              </a:rPr>
              <a:t>110</a:t>
            </a:r>
            <a:r>
              <a:rPr lang="en-US" sz="1800" dirty="0">
                <a:latin typeface="Courier New" panose="02070309020205020404" pitchFamily="49" charset="0"/>
              </a:rPr>
              <a:t>, 6</a:t>
            </a:r>
            <a:r>
              <a:rPr lang="en-US" sz="1800" dirty="0" smtClean="0">
                <a:latin typeface="Courier New" panose="02070309020205020404" pitchFamily="49" charset="0"/>
              </a:rPr>
              <a:t>0, fill="</a:t>
            </a:r>
            <a:r>
              <a:rPr lang="en-US" sz="1800" dirty="0">
                <a:latin typeface="Courier New" panose="02070309020205020404" pitchFamily="49" charset="0"/>
              </a:rPr>
              <a:t>cyan</a:t>
            </a:r>
            <a:r>
              <a:rPr lang="en-US" sz="1800" dirty="0" smtClean="0">
                <a:latin typeface="Courier New" panose="02070309020205020404" pitchFamily="49" charset="0"/>
              </a:rPr>
              <a:t>", </a:t>
            </a:r>
            <a:r>
              <a:rPr lang="en-US" sz="1800" dirty="0">
                <a:latin typeface="Courier New" panose="02070309020205020404" pitchFamily="49" charset="0"/>
              </a:rPr>
              <a:t>width=0)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pic>
        <p:nvPicPr>
          <p:cNvPr id="2150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8581" y="2859000"/>
            <a:ext cx="1974850" cy="163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780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Drawing with loops</a:t>
            </a:r>
          </a:p>
        </p:txBody>
      </p:sp>
      <p:sp>
        <p:nvSpPr>
          <p:cNvPr id="23555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x1</a:t>
            </a:r>
            <a:r>
              <a:rPr lang="en-US" dirty="0" smtClean="0"/>
              <a:t>, </a:t>
            </a:r>
            <a:r>
              <a:rPr lang="en-US" i="1" dirty="0" smtClean="0"/>
              <a:t>y1</a:t>
            </a:r>
            <a:r>
              <a:rPr lang="en-US" dirty="0" smtClean="0"/>
              <a:t>, </a:t>
            </a:r>
            <a:r>
              <a:rPr lang="en-US" i="1" dirty="0" smtClean="0"/>
              <a:t>x2</a:t>
            </a:r>
            <a:r>
              <a:rPr lang="en-US" dirty="0" smtClean="0"/>
              <a:t>, </a:t>
            </a:r>
            <a:r>
              <a:rPr lang="en-US" i="1" dirty="0" smtClean="0"/>
              <a:t>y2</a:t>
            </a:r>
            <a:r>
              <a:rPr lang="en-US" dirty="0" smtClean="0"/>
              <a:t> expression can use any variable.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(400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300, background="yellow")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(</a:t>
            </a:r>
            <a:r>
              <a:rPr lang="en-US" sz="1700" dirty="0">
                <a:latin typeface="Courier New" panose="02070309020205020404" pitchFamily="49" charset="0"/>
              </a:rPr>
              <a:t>100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5 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         150 </a:t>
            </a:r>
            <a:r>
              <a:rPr lang="en-US" sz="1700" dirty="0">
                <a:latin typeface="Courier New" panose="02070309020205020404" pitchFamily="49" charset="0"/>
              </a:rPr>
              <a:t>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 smtClean="0">
                <a:latin typeface="Courier New" panose="02070309020205020404" pitchFamily="49" charset="0"/>
              </a:rPr>
              <a:t>, 55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endParaRPr lang="en-US" sz="1800" b="1" dirty="0" smtClean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                          fill="red", width=0)</a:t>
            </a:r>
            <a:endParaRPr lang="en-US" sz="1800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220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for </a:t>
            </a:r>
            <a:r>
              <a:rPr lang="en-US" sz="1800" b="1" dirty="0" err="1" smtClean="0"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latin typeface="Courier New" panose="02070309020205020404" pitchFamily="49" charset="0"/>
              </a:rPr>
              <a:t> in range(1, 11):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panel.canvas.create_oval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700" dirty="0" smtClean="0">
                <a:latin typeface="Courier New" panose="02070309020205020404" pitchFamily="49" charset="0"/>
              </a:rPr>
              <a:t>30, 5, 30 </a:t>
            </a:r>
            <a:r>
              <a:rPr lang="en-US" sz="1700" dirty="0">
                <a:latin typeface="Courier New" panose="02070309020205020404" pitchFamily="49" charset="0"/>
              </a:rPr>
              <a:t>+ </a:t>
            </a:r>
            <a:r>
              <a:rPr lang="en-US" sz="17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7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700" dirty="0">
                <a:latin typeface="Courier New" panose="02070309020205020404" pitchFamily="49" charset="0"/>
              </a:rPr>
              <a:t>, </a:t>
            </a:r>
            <a:endParaRPr lang="en-US" sz="1700" dirty="0" smtClean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700" dirty="0">
                <a:latin typeface="Courier New" panose="02070309020205020404" pitchFamily="49" charset="0"/>
              </a:rPr>
              <a:t> </a:t>
            </a:r>
            <a:r>
              <a:rPr lang="en-US" sz="1700" dirty="0" smtClean="0">
                <a:latin typeface="Courier New" panose="02070309020205020404" pitchFamily="49" charset="0"/>
              </a:rPr>
              <a:t>                              5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>
                <a:latin typeface="Courier New" panose="02070309020205020404" pitchFamily="49" charset="0"/>
              </a:rPr>
              <a:t>+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20 * </a:t>
            </a:r>
            <a:r>
              <a:rPr lang="en-US" sz="18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fill="magenta")</a:t>
            </a:r>
          </a:p>
        </p:txBody>
      </p:sp>
      <p:pic>
        <p:nvPicPr>
          <p:cNvPr id="2355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2298161"/>
            <a:ext cx="1676400" cy="153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55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091" y="4492895"/>
            <a:ext cx="16764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79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Loops that begin at 0</a:t>
            </a:r>
          </a:p>
        </p:txBody>
      </p:sp>
      <p:sp>
        <p:nvSpPr>
          <p:cNvPr id="24579" name="AutoShape 3"/>
          <p:cNvSpPr>
            <a:spLocks noGrp="1" noChangeAspec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Beginning a loop at 0 can make coordinates easier to compute.</a:t>
            </a:r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Example:</a:t>
            </a:r>
          </a:p>
          <a:p>
            <a:pPr lvl="1" eaLnBrk="1" hangingPunct="1"/>
            <a:r>
              <a:rPr lang="en-US" dirty="0" smtClean="0"/>
              <a:t>Draw ten stacked rectangles starting at (20, 20), height 10, width starting at 100 and decreasing by 10 each time: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(160</a:t>
            </a:r>
            <a:r>
              <a:rPr lang="en-US" sz="1800" dirty="0">
                <a:latin typeface="Courier New" panose="02070309020205020404" pitchFamily="49" charset="0"/>
              </a:rPr>
              <a:t>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10):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 (20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   120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 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245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3984" y="4242918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739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>
          <a:xfrm>
            <a:off x="1399402" y="1690688"/>
            <a:ext cx="9393195" cy="5317524"/>
          </a:xfrm>
        </p:spPr>
        <p:txBody>
          <a:bodyPr/>
          <a:lstStyle/>
          <a:p>
            <a:pPr eaLnBrk="1" hangingPunct="1"/>
            <a:r>
              <a:rPr lang="en-US" dirty="0" smtClean="0"/>
              <a:t>A function can accept multiple parameters. (separated by </a:t>
            </a:r>
            <a:r>
              <a:rPr lang="en-US" dirty="0" smtClean="0">
                <a:latin typeface="Courier New" panose="02070309020205020404" pitchFamily="49" charset="0"/>
              </a:rPr>
              <a:t>,</a:t>
            </a:r>
            <a:r>
              <a:rPr lang="en-US" dirty="0" smtClean="0"/>
              <a:t> )</a:t>
            </a:r>
          </a:p>
          <a:p>
            <a:pPr lvl="1" eaLnBrk="1" hangingPunct="1"/>
            <a:r>
              <a:rPr lang="en-US" dirty="0" smtClean="0"/>
              <a:t>When calling it, you must pass values for each parameter.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Declaration:</a:t>
            </a:r>
            <a:endParaRPr lang="en-US" sz="9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 err="1" smtClean="0">
                <a:latin typeface="Courier New" panose="02070309020205020404" pitchFamily="49" charset="0"/>
              </a:rPr>
              <a:t>def</a:t>
            </a:r>
            <a:r>
              <a:rPr lang="en-US" sz="1600" dirty="0" smtClean="0">
                <a:latin typeface="Courier New" panose="02070309020205020404" pitchFamily="49" charset="0"/>
              </a:rPr>
              <a:t> </a:t>
            </a:r>
            <a:r>
              <a:rPr lang="en-US" sz="1600" b="1" i="1" dirty="0"/>
              <a:t>&lt;name</a:t>
            </a:r>
            <a:r>
              <a:rPr lang="en-US" sz="1600" b="1" i="1" dirty="0" smtClean="0"/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(</a:t>
            </a:r>
            <a:r>
              <a:rPr lang="en-US" sz="1600" b="1" i="1" dirty="0" smtClean="0">
                <a:solidFill>
                  <a:srgbClr val="003399"/>
                </a:solidFill>
              </a:rPr>
              <a:t>&lt;</a:t>
            </a:r>
            <a:r>
              <a:rPr lang="en-US" sz="1600" b="1" i="1" dirty="0">
                <a:solidFill>
                  <a:srgbClr val="003399"/>
                </a:solidFill>
              </a:rPr>
              <a:t>name&gt;</a:t>
            </a:r>
            <a:r>
              <a:rPr lang="en-US" sz="1600" dirty="0">
                <a:latin typeface="Courier New" panose="02070309020205020404" pitchFamily="49" charset="0"/>
              </a:rPr>
              <a:t>, </a:t>
            </a:r>
            <a:r>
              <a:rPr lang="en-US" sz="1600" b="1" dirty="0" smtClean="0"/>
              <a:t>...</a:t>
            </a:r>
            <a:r>
              <a:rPr lang="en-US" sz="1600" dirty="0" smtClean="0">
                <a:latin typeface="Courier New" panose="02070309020205020404" pitchFamily="49" charset="0"/>
              </a:rPr>
              <a:t>,</a:t>
            </a:r>
            <a:r>
              <a:rPr lang="en-US" sz="1600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600" b="1" i="1" dirty="0">
                <a:solidFill>
                  <a:srgbClr val="003399"/>
                </a:solidFill>
              </a:rPr>
              <a:t>&lt;name</a:t>
            </a:r>
            <a:r>
              <a:rPr lang="en-US" sz="1600" b="1" i="1" dirty="0" smtClean="0">
                <a:solidFill>
                  <a:srgbClr val="003399"/>
                </a:solidFill>
              </a:rPr>
              <a:t>&gt;</a:t>
            </a:r>
            <a:r>
              <a:rPr lang="en-US" sz="1600" dirty="0" smtClean="0">
                <a:latin typeface="Courier New" panose="02070309020205020404" pitchFamily="49" charset="0"/>
              </a:rPr>
              <a:t>):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b="1" i="1" dirty="0"/>
              <a:t>&lt;statement&gt;</a:t>
            </a:r>
            <a:r>
              <a:rPr lang="en-US" sz="1600" b="1" dirty="0"/>
              <a:t>(s</a:t>
            </a:r>
            <a:r>
              <a:rPr lang="en-US" sz="1600" b="1" dirty="0" smtClean="0"/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110000"/>
              </a:lnSpc>
              <a:buFont typeface="Wingdings 2" panose="05020102010507070707" pitchFamily="18" charset="2"/>
              <a:buNone/>
            </a:pPr>
            <a:endParaRPr lang="en-US" dirty="0" smtClean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Call:</a:t>
            </a: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b="1" i="1" dirty="0" smtClean="0"/>
              <a:t>&lt;name&gt;</a:t>
            </a:r>
            <a:r>
              <a:rPr lang="en-US" dirty="0" smtClean="0">
                <a:latin typeface="Courier New" panose="02070309020205020404" pitchFamily="49" charset="0"/>
              </a:rPr>
              <a:t>(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dirty="0" smtClean="0"/>
              <a:t>...</a:t>
            </a:r>
            <a:r>
              <a:rPr lang="en-US" dirty="0" smtClean="0">
                <a:latin typeface="Courier New" panose="02070309020205020404" pitchFamily="49" charset="0"/>
              </a:rPr>
              <a:t>, </a:t>
            </a:r>
            <a:r>
              <a:rPr lang="en-US" b="1" i="1" dirty="0" smtClean="0">
                <a:solidFill>
                  <a:srgbClr val="003399"/>
                </a:solidFill>
              </a:rPr>
              <a:t>&lt;</a:t>
            </a:r>
            <a:r>
              <a:rPr lang="en-US" b="1" i="1" dirty="0" err="1" smtClean="0">
                <a:solidFill>
                  <a:srgbClr val="003399"/>
                </a:solidFill>
              </a:rPr>
              <a:t>exp</a:t>
            </a:r>
            <a:r>
              <a:rPr lang="en-US" b="1" i="1" dirty="0" smtClean="0">
                <a:solidFill>
                  <a:srgbClr val="003399"/>
                </a:solidFill>
              </a:rPr>
              <a:t>&gt;</a:t>
            </a:r>
            <a:r>
              <a:rPr lang="en-US" dirty="0" smtClean="0">
                <a:latin typeface="Courier New" panose="02070309020205020404" pitchFamily="49" charset="0"/>
              </a:rPr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1762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questions</a:t>
            </a:r>
          </a:p>
        </p:txBody>
      </p:sp>
      <p:sp>
        <p:nvSpPr>
          <p:cNvPr id="2560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Code from previous slide: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(20, 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120 –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Write variations of the above </a:t>
            </a:r>
            <a:br>
              <a:rPr lang="en-US" dirty="0" smtClean="0"/>
            </a:br>
            <a:r>
              <a:rPr lang="en-US" dirty="0" smtClean="0"/>
              <a:t>program that draw the figures</a:t>
            </a:r>
            <a:br>
              <a:rPr lang="en-US" dirty="0" smtClean="0"/>
            </a:br>
            <a:r>
              <a:rPr lang="en-US" dirty="0" smtClean="0"/>
              <a:t>at right as output.</a:t>
            </a:r>
          </a:p>
          <a:p>
            <a:pPr eaLnBrk="1" hangingPunct="1"/>
            <a:endParaRPr lang="en-US" dirty="0" smtClean="0"/>
          </a:p>
        </p:txBody>
      </p:sp>
      <p:pic>
        <p:nvPicPr>
          <p:cNvPr id="2560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42672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1600" y="1676401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4974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w/ loops answers</a:t>
            </a:r>
          </a:p>
        </p:txBody>
      </p:sp>
      <p:sp>
        <p:nvSpPr>
          <p:cNvPr id="26627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/>
              <a:t>Solution #1: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(</a:t>
            </a:r>
            <a:r>
              <a:rPr lang="en-US" sz="1800" dirty="0" smtClean="0">
                <a:latin typeface="Courier New" panose="02070309020205020404" pitchFamily="49" charset="0"/>
              </a:rPr>
              <a:t>20 + 10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 120, </a:t>
            </a:r>
            <a:r>
              <a:rPr lang="en-US" sz="1800" dirty="0">
                <a:latin typeface="Courier New" panose="02070309020205020404" pitchFamily="49" charset="0"/>
              </a:rPr>
              <a:t>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Solution #2:</a:t>
            </a: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panel = </a:t>
            </a:r>
            <a:r>
              <a:rPr lang="en-US" sz="1800" dirty="0" err="1">
                <a:latin typeface="Courier New" panose="02070309020205020404" pitchFamily="49" charset="0"/>
              </a:rPr>
              <a:t>DrawingPanel</a:t>
            </a:r>
            <a:r>
              <a:rPr lang="en-US" sz="1800" dirty="0">
                <a:latin typeface="Courier New" panose="02070309020205020404" pitchFamily="49" charset="0"/>
              </a:rPr>
              <a:t>(160, 160)</a:t>
            </a:r>
          </a:p>
          <a:p>
            <a:pPr lvl="1">
              <a:lnSpc>
                <a:spcPct val="80000"/>
              </a:lnSpc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>
              <a:lnSpc>
                <a:spcPct val="8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 in range(0, 10):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>
                <a:latin typeface="Courier New" panose="02070309020205020404" pitchFamily="49" charset="0"/>
              </a:rPr>
              <a:t>panel.canvas.create_rectangle</a:t>
            </a: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(110 – 10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20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</a:p>
          <a:p>
            <a:pPr lvl="1"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                     </a:t>
            </a:r>
            <a:r>
              <a:rPr lang="en-US" sz="1800" dirty="0" smtClean="0">
                <a:latin typeface="Courier New" panose="02070309020205020404" pitchFamily="49" charset="0"/>
              </a:rPr>
              <a:t>      120, </a:t>
            </a:r>
            <a:r>
              <a:rPr lang="en-US" sz="1800" dirty="0">
                <a:latin typeface="Courier New" panose="02070309020205020404" pitchFamily="49" charset="0"/>
              </a:rPr>
              <a:t>30 + 10 * </a:t>
            </a:r>
            <a:r>
              <a:rPr lang="en-US" sz="1800" dirty="0" err="1">
                <a:latin typeface="Courier New" panose="02070309020205020404" pitchFamily="49" charset="0"/>
              </a:rPr>
              <a:t>i</a:t>
            </a:r>
            <a:r>
              <a:rPr lang="en-US" sz="1800" dirty="0">
                <a:latin typeface="Courier New" panose="02070309020205020404" pitchFamily="49" charset="0"/>
              </a:rPr>
              <a:t>) 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1690688"/>
            <a:ext cx="1581150" cy="220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868" y="4110037"/>
            <a:ext cx="1581150" cy="220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572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figures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Modify the car-drawing function so that it can draw many cars, such as in the following image.</a:t>
            </a:r>
          </a:p>
          <a:p>
            <a:pPr lvl="1" eaLnBrk="1" hangingPunct="1"/>
            <a:r>
              <a:rPr lang="en-US" dirty="0" smtClean="0"/>
              <a:t>Top-left corners: (10, 30), (150, 10)</a:t>
            </a:r>
          </a:p>
          <a:p>
            <a:pPr lvl="1" eaLnBrk="1" hangingPunct="1"/>
            <a:r>
              <a:rPr lang="en-US" dirty="0" smtClean="0"/>
              <a:t>Hint: We must modify our </a:t>
            </a:r>
            <a:r>
              <a:rPr lang="en-US" dirty="0" err="1" smtClean="0">
                <a:latin typeface="Courier New" panose="02070309020205020404" pitchFamily="49" charset="0"/>
              </a:rPr>
              <a:t>draw_car</a:t>
            </a:r>
            <a:r>
              <a:rPr lang="en-US" dirty="0" smtClean="0"/>
              <a:t> function to accept x/y coordinates as parameters.</a:t>
            </a:r>
          </a:p>
        </p:txBody>
      </p:sp>
      <p:pic>
        <p:nvPicPr>
          <p:cNvPr id="297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4724401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36947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Parameterized answer</a:t>
            </a:r>
          </a:p>
        </p:txBody>
      </p:sp>
      <p:sp>
        <p:nvSpPr>
          <p:cNvPr id="30723" name="Rectangle 3"/>
          <p:cNvSpPr>
            <a:spLocks noGrp="1"/>
          </p:cNvSpPr>
          <p:nvPr>
            <p:ph type="body" idx="1"/>
          </p:nvPr>
        </p:nvSpPr>
        <p:spPr>
          <a:xfrm>
            <a:off x="838199" y="1825625"/>
            <a:ext cx="10707357" cy="4351338"/>
          </a:xfrm>
        </p:spPr>
        <p:txBody>
          <a:bodyPr>
            <a:normAutofit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(260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dirty="0" smtClean="0">
                <a:latin typeface="Courier New" panose="02070309020205020404" pitchFamily="49" charset="0"/>
              </a:rPr>
              <a:t>100, background="light gray")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10, 30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(panel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150, 10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draw_car</a:t>
            </a:r>
            <a:r>
              <a:rPr lang="en-US" sz="1800" dirty="0" smtClean="0">
                <a:latin typeface="Courier New" panose="02070309020205020404" pitchFamily="49" charset="0"/>
              </a:rPr>
              <a:t>(p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, y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100 + x, 50 + y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fill="black")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x 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+ 10,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+ 30, y + 60</a:t>
            </a:r>
            <a:r>
              <a:rPr lang="en-US" sz="1800" dirty="0" smtClean="0">
                <a:latin typeface="Courier New" panose="02070309020205020404" pitchFamily="49" charset="0"/>
              </a:rPr>
              <a:t>, fill</a:t>
            </a:r>
            <a:r>
              <a:rPr lang="en-US" sz="18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x + 70, y + 40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+ 90, y + 60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fill="red</a:t>
            </a:r>
            <a:r>
              <a:rPr lang="en-US" sz="1800" dirty="0" smtClean="0">
                <a:latin typeface="Courier New" panose="02070309020205020404" pitchFamily="49" charset="0"/>
              </a:rPr>
              <a:t>", width=0</a:t>
            </a:r>
            <a:r>
              <a:rPr lang="en-US" sz="1800" dirty="0">
                <a:latin typeface="Courier New" panose="02070309020205020404" pitchFamily="49" charset="0"/>
              </a:rPr>
              <a:t>)</a:t>
            </a:r>
          </a:p>
          <a:p>
            <a:pPr>
              <a:lnSpc>
                <a:spcPct val="70000"/>
              </a:lnSpc>
              <a:buNone/>
            </a:pPr>
            <a:r>
              <a:rPr lang="en-US" sz="7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p.canvas.create_rectangle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>
                <a:solidFill>
                  <a:srgbClr val="003399"/>
                </a:solidFill>
                <a:latin typeface="Courier New" panose="02070309020205020404" pitchFamily="49" charset="0"/>
              </a:rPr>
              <a:t>x + 70, y + 10</a:t>
            </a:r>
            <a:r>
              <a:rPr lang="en-US" sz="18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, x + 100, y + 30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dirty="0">
                <a:latin typeface="Courier New" panose="02070309020205020404" pitchFamily="49" charset="0"/>
              </a:rPr>
              <a:t>fill="cyan", </a:t>
            </a:r>
            <a:endParaRPr lang="en-US" sz="1800" dirty="0" smtClean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800" dirty="0">
                <a:latin typeface="Courier New" panose="02070309020205020404" pitchFamily="49" charset="0"/>
              </a:rPr>
              <a:t> </a:t>
            </a:r>
            <a:r>
              <a:rPr lang="en-US" sz="1800" dirty="0" smtClean="0">
                <a:latin typeface="Courier New" panose="02070309020205020404" pitchFamily="49" charset="0"/>
              </a:rPr>
              <a:t>                             width=0)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pic>
        <p:nvPicPr>
          <p:cNvPr id="30724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10990" y="1027906"/>
            <a:ext cx="2532063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8525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706" name="Rectangle 2"/>
          <p:cNvSpPr>
            <a:spLocks noGrp="1" noChangeArrowheads="1"/>
          </p:cNvSpPr>
          <p:nvPr>
            <p:ph type="body" idx="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635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Modify </a:t>
            </a:r>
            <a:r>
              <a:rPr lang="en-US" dirty="0" err="1" smtClean="0">
                <a:latin typeface="Courier New" charset="0"/>
                <a:ea typeface="ＭＳ Ｐゴシック" charset="0"/>
                <a:cs typeface="+mn-cs"/>
              </a:rPr>
              <a:t>draw_car</a:t>
            </a:r>
            <a:r>
              <a:rPr lang="en-US" dirty="0" smtClean="0">
                <a:ea typeface="ＭＳ Ｐゴシック" charset="0"/>
                <a:cs typeface="+mn-cs"/>
              </a:rPr>
              <a:t> </a:t>
            </a:r>
            <a:r>
              <a:rPr lang="en-US" dirty="0">
                <a:ea typeface="ＭＳ Ｐゴシック" charset="0"/>
                <a:cs typeface="+mn-cs"/>
              </a:rPr>
              <a:t>to allow the car to be drawn at any size.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Existing car: size 100.  Second car: (150, 10), size 50.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endParaRPr lang="en-US" sz="800" dirty="0">
              <a:ea typeface="ＭＳ Ｐゴシック" charset="0"/>
            </a:endParaRPr>
          </a:p>
          <a:p>
            <a:pPr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  <a:cs typeface="+mn-cs"/>
              </a:rPr>
              <a:t>Once you have this working, use a </a:t>
            </a:r>
            <a:r>
              <a:rPr lang="en-US" dirty="0">
                <a:latin typeface="Courier New" charset="0"/>
                <a:ea typeface="ＭＳ Ｐゴシック" charset="0"/>
                <a:cs typeface="+mn-cs"/>
              </a:rPr>
              <a:t>for</a:t>
            </a:r>
            <a:r>
              <a:rPr lang="en-US" dirty="0">
                <a:ea typeface="ＭＳ Ｐゴシック" charset="0"/>
                <a:cs typeface="+mn-cs"/>
              </a:rPr>
              <a:t> loop with your </a:t>
            </a:r>
            <a:r>
              <a:rPr lang="en-US" dirty="0" smtClean="0">
                <a:ea typeface="ＭＳ Ｐゴシック" charset="0"/>
                <a:cs typeface="+mn-cs"/>
              </a:rPr>
              <a:t>function to </a:t>
            </a:r>
            <a:r>
              <a:rPr lang="en-US" dirty="0">
                <a:ea typeface="ＭＳ Ｐゴシック" charset="0"/>
                <a:cs typeface="+mn-cs"/>
              </a:rPr>
              <a:t>draw a line of cars, like the picture at right.</a:t>
            </a:r>
          </a:p>
          <a:p>
            <a:pPr lvl="1" eaLnBrk="1" hangingPunct="1">
              <a:lnSpc>
                <a:spcPct val="90000"/>
              </a:lnSpc>
              <a:buFont typeface="Wingdings 2" charset="0"/>
              <a:buChar char=""/>
              <a:defRPr/>
            </a:pPr>
            <a:r>
              <a:rPr lang="en-US" dirty="0">
                <a:ea typeface="ＭＳ Ｐゴシック" charset="0"/>
              </a:rPr>
              <a:t>Start at (10, 130), each size 40, separated by 50px.</a:t>
            </a:r>
          </a:p>
        </p:txBody>
      </p:sp>
      <p:sp>
        <p:nvSpPr>
          <p:cNvPr id="31747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question</a:t>
            </a:r>
          </a:p>
        </p:txBody>
      </p:sp>
      <p:pic>
        <p:nvPicPr>
          <p:cNvPr id="3174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267201"/>
            <a:ext cx="2057400" cy="163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600" y="3886200"/>
            <a:ext cx="2057400" cy="202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74267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870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8706" grpId="0" build="p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Drawing parameter answer</a:t>
            </a:r>
          </a:p>
        </p:txBody>
      </p:sp>
      <p:sp>
        <p:nvSpPr>
          <p:cNvPr id="32771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70000"/>
              </a:lnSpc>
              <a:buNone/>
            </a:pPr>
            <a:r>
              <a:rPr lang="en-US" sz="1600" dirty="0" err="1">
                <a:latin typeface="Courier New" panose="02070309020205020404" pitchFamily="49" charset="0"/>
              </a:rPr>
              <a:t>def</a:t>
            </a:r>
            <a:r>
              <a:rPr lang="en-US" sz="1600" dirty="0">
                <a:latin typeface="Courier New" panose="02070309020205020404" pitchFamily="49" charset="0"/>
              </a:rPr>
              <a:t> main():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panel = </a:t>
            </a:r>
            <a:r>
              <a:rPr lang="en-US" sz="1600" dirty="0" err="1">
                <a:latin typeface="Courier New" panose="02070309020205020404" pitchFamily="49" charset="0"/>
              </a:rPr>
              <a:t>DrawingPanel</a:t>
            </a:r>
            <a:r>
              <a:rPr lang="en-US" sz="1600" dirty="0">
                <a:latin typeface="Courier New" panose="02070309020205020404" pitchFamily="49" charset="0"/>
              </a:rPr>
              <a:t>(260, 100, background="light gray")    </a:t>
            </a: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30, 100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buNone/>
            </a:pPr>
            <a:r>
              <a:rPr lang="en-US" sz="1600" dirty="0">
                <a:latin typeface="Courier New" panose="02070309020205020404" pitchFamily="49" charset="0"/>
              </a:rPr>
              <a:t>    </a:t>
            </a:r>
            <a:r>
              <a:rPr lang="en-US" sz="1600" dirty="0" err="1">
                <a:latin typeface="Courier New" panose="02070309020205020404" pitchFamily="49" charset="0"/>
              </a:rPr>
              <a:t>draw_car</a:t>
            </a:r>
            <a:r>
              <a:rPr lang="en-US" sz="1600" dirty="0">
                <a:latin typeface="Courier New" panose="02070309020205020404" pitchFamily="49" charset="0"/>
              </a:rPr>
              <a:t>(panel</a:t>
            </a:r>
            <a:r>
              <a:rPr lang="en-US" sz="1600" b="1" dirty="0">
                <a:solidFill>
                  <a:srgbClr val="003399"/>
                </a:solidFill>
                <a:latin typeface="Courier New" panose="02070309020205020404" pitchFamily="49" charset="0"/>
              </a:rPr>
              <a:t>, 150, </a:t>
            </a:r>
            <a:r>
              <a:rPr lang="en-US" sz="16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10, 50</a:t>
            </a:r>
            <a:r>
              <a:rPr lang="en-US" sz="1600" dirty="0" smtClean="0">
                <a:latin typeface="Courier New" panose="02070309020205020404" pitchFamily="49" charset="0"/>
              </a:rPr>
              <a:t>)</a:t>
            </a:r>
            <a:endParaRPr lang="en-US" sz="16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for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in range(0, 5):</a:t>
            </a:r>
            <a:endParaRPr lang="en-US" sz="1500" b="1" dirty="0">
              <a:solidFill>
                <a:srgbClr val="003399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</a:t>
            </a:r>
            <a:r>
              <a:rPr lang="en-US" sz="1500" b="1" dirty="0" err="1" smtClean="0">
                <a:solidFill>
                  <a:srgbClr val="003399"/>
                </a:solidFill>
                <a:latin typeface="Courier New" panose="02070309020205020404" pitchFamily="49" charset="0"/>
              </a:rPr>
              <a:t>draw_car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(panel,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10 + </a:t>
            </a:r>
            <a:r>
              <a:rPr lang="en-US" sz="1500" b="1" dirty="0" err="1">
                <a:solidFill>
                  <a:srgbClr val="003399"/>
                </a:solidFill>
                <a:latin typeface="Courier New" panose="02070309020205020404" pitchFamily="49" charset="0"/>
              </a:rPr>
              <a:t>i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* 50, 130, 40);</a:t>
            </a:r>
          </a:p>
          <a:p>
            <a:pPr eaLnBrk="1" hangingPunct="1">
              <a:lnSpc>
                <a:spcPct val="50000"/>
              </a:lnSpc>
              <a:buFont typeface="Wingdings 2" panose="05020102010507070707" pitchFamily="18" charset="2"/>
              <a:buNone/>
            </a:pPr>
            <a:r>
              <a:rPr lang="en-US" sz="1500" dirty="0" smtClean="0">
                <a:latin typeface="Courier New" panose="02070309020205020404" pitchFamily="49" charset="0"/>
              </a:rPr>
              <a:t>    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 err="1">
                <a:latin typeface="Courier New" panose="02070309020205020404" pitchFamily="49" charset="0"/>
              </a:rPr>
              <a:t>def</a:t>
            </a: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err="1">
                <a:latin typeface="Courier New" panose="02070309020205020404" pitchFamily="49" charset="0"/>
              </a:rPr>
              <a:t>draw_car</a:t>
            </a:r>
            <a:r>
              <a:rPr lang="en-US" sz="1500" dirty="0">
                <a:latin typeface="Courier New" panose="02070309020205020404" pitchFamily="49" charset="0"/>
              </a:rPr>
              <a:t>(p, x, </a:t>
            </a:r>
            <a:r>
              <a:rPr lang="en-US" sz="1500" dirty="0" smtClean="0">
                <a:latin typeface="Courier New" panose="02070309020205020404" pitchFamily="49" charset="0"/>
              </a:rPr>
              <a:t>y,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):</a:t>
            </a:r>
            <a:endParaRPr lang="en-US" sz="1500" dirty="0">
              <a:latin typeface="Courier New" panose="02070309020205020404" pitchFamily="49" charset="0"/>
            </a:endParaRP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(x, y, </a:t>
            </a:r>
            <a:r>
              <a:rPr lang="en-US" sz="1500" dirty="0" smtClean="0">
                <a:latin typeface="Courier New" panose="02070309020205020404" pitchFamily="49" charset="0"/>
              </a:rPr>
              <a:t>x + </a:t>
            </a: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 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2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fill="black")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y +  </a:t>
            </a:r>
          </a:p>
          <a:p>
            <a:pPr>
              <a:lnSpc>
                <a:spcPct val="50000"/>
              </a:lnSpc>
              <a:buNone/>
            </a:pPr>
            <a:r>
              <a:rPr lang="en-US" sz="1500" b="1" dirty="0">
                <a:solidFill>
                  <a:srgbClr val="003399"/>
                </a:solidFill>
                <a:latin typeface="Courier New" panose="02070309020205020404" pitchFamily="49" charset="0"/>
              </a:rPr>
              <a:t>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                        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p.canvas.create_oval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4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</a:t>
            </a:r>
            <a:r>
              <a:rPr lang="en-US" sz="1500" dirty="0" smtClean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9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6</a:t>
            </a:r>
            <a:r>
              <a:rPr lang="en-US" sz="1500" dirty="0" smtClean="0">
                <a:latin typeface="Courier New" panose="02070309020205020404" pitchFamily="49" charset="0"/>
              </a:rPr>
              <a:t>, fill</a:t>
            </a:r>
            <a:r>
              <a:rPr lang="en-US" sz="1500" dirty="0">
                <a:latin typeface="Courier New" panose="02070309020205020404" pitchFamily="49" charset="0"/>
              </a:rPr>
              <a:t>="red", width=0)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   </a:t>
            </a:r>
            <a:r>
              <a:rPr lang="en-US" sz="1500" dirty="0" err="1">
                <a:latin typeface="Courier New" panose="02070309020205020404" pitchFamily="49" charset="0"/>
              </a:rPr>
              <a:t>p.canvas.create_rectangle</a:t>
            </a:r>
            <a:r>
              <a:rPr lang="en-US" sz="1500" dirty="0">
                <a:latin typeface="Courier New" panose="02070309020205020404" pitchFamily="49" charset="0"/>
              </a:rPr>
              <a:t>(x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7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y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x 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</a:t>
            </a:r>
            <a:r>
              <a:rPr lang="en-US" sz="1500" dirty="0" smtClean="0">
                <a:latin typeface="Courier New" panose="02070309020205020404" pitchFamily="49" charset="0"/>
              </a:rPr>
              <a:t>,</a:t>
            </a:r>
          </a:p>
          <a:p>
            <a:pPr>
              <a:lnSpc>
                <a:spcPct val="50000"/>
              </a:lnSpc>
              <a:buNone/>
            </a:pPr>
            <a:r>
              <a:rPr lang="en-US" sz="1500" dirty="0">
                <a:latin typeface="Courier New" panose="02070309020205020404" pitchFamily="49" charset="0"/>
              </a:rPr>
              <a:t> </a:t>
            </a:r>
            <a:r>
              <a:rPr lang="en-US" sz="1500" dirty="0" smtClean="0">
                <a:latin typeface="Courier New" panose="02070309020205020404" pitchFamily="49" charset="0"/>
              </a:rPr>
              <a:t>                             y </a:t>
            </a:r>
            <a:r>
              <a:rPr lang="en-US" sz="1500" dirty="0">
                <a:latin typeface="Courier New" panose="02070309020205020404" pitchFamily="49" charset="0"/>
              </a:rPr>
              <a:t>+ </a:t>
            </a:r>
            <a:r>
              <a:rPr lang="en-US" sz="1500" b="1" dirty="0" smtClean="0">
                <a:solidFill>
                  <a:srgbClr val="003399"/>
                </a:solidFill>
                <a:latin typeface="Courier New" panose="02070309020205020404" pitchFamily="49" charset="0"/>
              </a:rPr>
              <a:t>size / 10 * 3</a:t>
            </a:r>
            <a:r>
              <a:rPr lang="en-US" sz="1500" dirty="0" smtClean="0">
                <a:latin typeface="Courier New" panose="02070309020205020404" pitchFamily="49" charset="0"/>
              </a:rPr>
              <a:t>, </a:t>
            </a:r>
            <a:r>
              <a:rPr lang="en-US" sz="1500" dirty="0">
                <a:latin typeface="Courier New" panose="02070309020205020404" pitchFamily="49" charset="0"/>
              </a:rPr>
              <a:t>fill="cyan</a:t>
            </a:r>
            <a:r>
              <a:rPr lang="en-US" sz="1500" dirty="0" smtClean="0">
                <a:latin typeface="Courier New" panose="02070309020205020404" pitchFamily="49" charset="0"/>
              </a:rPr>
              <a:t>", </a:t>
            </a:r>
            <a:r>
              <a:rPr lang="en-US" sz="1500" dirty="0">
                <a:latin typeface="Courier New" panose="02070309020205020404" pitchFamily="49" charset="0"/>
              </a:rPr>
              <a:t>width=0)   </a:t>
            </a:r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85066" y="812006"/>
            <a:ext cx="2057400" cy="202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463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Animation with </a:t>
            </a:r>
            <a:r>
              <a:rPr lang="en-US" smtClean="0">
                <a:latin typeface="Courier New" panose="02070309020205020404" pitchFamily="49" charset="0"/>
              </a:rPr>
              <a:t>sleep</a:t>
            </a:r>
          </a:p>
        </p:txBody>
      </p:sp>
      <p:sp>
        <p:nvSpPr>
          <p:cNvPr id="3379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err="1" smtClean="0">
                <a:latin typeface="Courier New" panose="02070309020205020404" pitchFamily="49" charset="0"/>
              </a:rPr>
              <a:t>DrawingPanel</a:t>
            </a:r>
            <a:r>
              <a:rPr lang="en-US" dirty="0" err="1" smtClean="0"/>
              <a:t>'s</a:t>
            </a:r>
            <a:r>
              <a:rPr lang="en-US" dirty="0" smtClean="0"/>
              <a:t>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function pauses your program for a given number of milliseconds.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You can use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to create simple animations.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panel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err="1" smtClean="0">
                <a:latin typeface="Courier New" panose="02070309020205020404" pitchFamily="49" charset="0"/>
              </a:rPr>
              <a:t>DrawingPanel</a:t>
            </a:r>
            <a:r>
              <a:rPr lang="en-US" sz="1800" dirty="0" smtClean="0">
                <a:latin typeface="Courier New" panose="02070309020205020404" pitchFamily="49" charset="0"/>
              </a:rPr>
              <a:t>(250</a:t>
            </a:r>
            <a:r>
              <a:rPr lang="en-US" sz="1800" dirty="0">
                <a:latin typeface="Courier New" panose="02070309020205020404" pitchFamily="49" charset="0"/>
              </a:rPr>
              <a:t>, 200</a:t>
            </a:r>
            <a:r>
              <a:rPr lang="en-US" sz="1800" dirty="0" smtClean="0">
                <a:latin typeface="Courier New" panose="02070309020205020404" pitchFamily="49" charset="0"/>
              </a:rPr>
              <a:t>)        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range(1, NUM_CIRCLES + 1):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  <a:r>
              <a:rPr lang="en-US" sz="1800" dirty="0" err="1" smtClean="0">
                <a:latin typeface="Courier New" panose="02070309020205020404" pitchFamily="49" charset="0"/>
              </a:rPr>
              <a:t>panel.canvas.create_oval</a:t>
            </a:r>
            <a:r>
              <a:rPr lang="en-US" sz="1800" dirty="0" smtClean="0">
                <a:latin typeface="Courier New" panose="02070309020205020404" pitchFamily="49" charset="0"/>
              </a:rPr>
              <a:t>(15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, 30 + 15 *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panel.sleep</a:t>
            </a:r>
            <a:r>
              <a:rPr lang="en-US" sz="1800" b="1" dirty="0" smtClean="0">
                <a:latin typeface="Courier New" panose="02070309020205020404" pitchFamily="49" charset="0"/>
              </a:rPr>
              <a:t>(500</a:t>
            </a:r>
            <a:r>
              <a:rPr lang="en-US" sz="1800" b="1" dirty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/>
            <a:r>
              <a:rPr lang="en-US" dirty="0" smtClean="0"/>
              <a:t>Try adding </a:t>
            </a:r>
            <a:r>
              <a:rPr lang="en-US" dirty="0" smtClean="0">
                <a:latin typeface="Courier New" panose="02070309020205020404" pitchFamily="49" charset="0"/>
              </a:rPr>
              <a:t>sleep</a:t>
            </a:r>
            <a:r>
              <a:rPr lang="en-US" dirty="0" smtClean="0"/>
              <a:t> commands to loops in past exercises in this chapter and watch the panel draw itself piece by piece.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AFC2C0-F4D2-471F-9156-D9BC5F441BA2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679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Multiple parameters example</a:t>
            </a:r>
          </a:p>
        </p:txBody>
      </p:sp>
      <p:sp>
        <p:nvSpPr>
          <p:cNvPr id="535556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(4</a:t>
            </a:r>
            <a:r>
              <a:rPr lang="en-US" sz="1800" b="1" dirty="0">
                <a:latin typeface="Courier New" panose="02070309020205020404" pitchFamily="49" charset="0"/>
              </a:rPr>
              <a:t>, 9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(17</a:t>
            </a:r>
            <a:r>
              <a:rPr lang="en-US" sz="1800" b="1" dirty="0">
                <a:latin typeface="Courier New" panose="02070309020205020404" pitchFamily="49" charset="0"/>
              </a:rPr>
              <a:t>, 6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(8</a:t>
            </a:r>
            <a:r>
              <a:rPr lang="en-US" sz="1800" b="1" dirty="0">
                <a:latin typeface="Courier New" panose="02070309020205020404" pitchFamily="49" charset="0"/>
              </a:rPr>
              <a:t>, 0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b="1" dirty="0" smtClean="0">
                <a:latin typeface="Courier New" panose="02070309020205020404" pitchFamily="49" charset="0"/>
              </a:rPr>
              <a:t>(0</a:t>
            </a:r>
            <a:r>
              <a:rPr lang="en-US" sz="1800" b="1" dirty="0">
                <a:latin typeface="Courier New" panose="02070309020205020404" pitchFamily="49" charset="0"/>
              </a:rPr>
              <a:t>, 8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</a:t>
            </a:r>
            <a:r>
              <a:rPr lang="en-US" sz="1800" dirty="0" err="1" smtClean="0">
                <a:latin typeface="Courier New" panose="02070309020205020404" pitchFamily="49" charset="0"/>
              </a:rPr>
              <a:t>print_number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count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    </a:t>
            </a:r>
            <a:r>
              <a:rPr lang="en-US" sz="1800" dirty="0" smtClean="0">
                <a:latin typeface="Courier New" panose="02070309020205020404" pitchFamily="49" charset="0"/>
              </a:rPr>
              <a:t>print(</a:t>
            </a:r>
            <a:r>
              <a:rPr lang="en-US" sz="1800" b="1" dirty="0" smtClean="0">
                <a:latin typeface="Courier New" panose="02070309020205020404" pitchFamily="49" charset="0"/>
              </a:rPr>
              <a:t>number</a:t>
            </a:r>
            <a:r>
              <a:rPr lang="en-US" sz="1800" dirty="0" smtClean="0">
                <a:latin typeface="Courier New" panose="02070309020205020404" pitchFamily="49" charset="0"/>
              </a:rPr>
              <a:t>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/>
              <a:t>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/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444444444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171717171717</a:t>
            </a: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6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00000000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tars</a:t>
            </a:r>
            <a:r>
              <a:rPr lang="en-US" dirty="0" smtClean="0"/>
              <a:t> program to draw boxes with parameters.</a:t>
            </a:r>
            <a:endParaRPr lang="en-US" sz="1500" dirty="0">
              <a:latin typeface="Courier New" panose="02070309020205020404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4872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5556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555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Stars solution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and boxes made of stars.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Third version with multiple parameterized methods.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line(13)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line(7)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line(35)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box(10</a:t>
            </a:r>
            <a:r>
              <a:rPr lang="en-US" sz="1800" b="1" dirty="0">
                <a:latin typeface="Courier New" panose="02070309020205020404" pitchFamily="49" charset="0"/>
              </a:rPr>
              <a:t>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box(5</a:t>
            </a:r>
            <a:r>
              <a:rPr lang="en-US" sz="1800" b="1" dirty="0">
                <a:latin typeface="Courier New" panose="02070309020205020404" pitchFamily="49" charset="0"/>
              </a:rPr>
              <a:t>, 4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box(20</a:t>
            </a:r>
            <a:r>
              <a:rPr lang="en-US" sz="1800" b="1" dirty="0">
                <a:latin typeface="Courier New" panose="02070309020205020404" pitchFamily="49" charset="0"/>
              </a:rPr>
              <a:t>, 7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</a:t>
            </a: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stars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plus a line break.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line(count):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print("*",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71587" y="2516267"/>
            <a:ext cx="6096000" cy="2716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a box of stars of the given size.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 err="1">
                <a:latin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</a:rPr>
              <a:t> box(width, height):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for line in range(0, </a:t>
            </a:r>
            <a:r>
              <a:rPr lang="en-US" b="1" dirty="0">
                <a:latin typeface="Courier New" panose="02070309020205020404" pitchFamily="49" charset="0"/>
              </a:rPr>
              <a:t>height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for space in range(0, </a:t>
            </a:r>
            <a:r>
              <a:rPr lang="en-US" b="1" dirty="0">
                <a:latin typeface="Courier New" panose="02070309020205020404" pitchFamily="49" charset="0"/>
              </a:rPr>
              <a:t>width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    print(" 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006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Stars solution</a:t>
            </a:r>
          </a:p>
        </p:txBody>
      </p:sp>
      <p:sp>
        <p:nvSpPr>
          <p:cNvPr id="29699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and boxes made of stars.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Third version with multiple parameterized methods.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line(13)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line(7)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line(35)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box(10</a:t>
            </a:r>
            <a:r>
              <a:rPr lang="en-US" sz="1800" b="1" dirty="0">
                <a:latin typeface="Courier New" panose="02070309020205020404" pitchFamily="49" charset="0"/>
              </a:rPr>
              <a:t>, 3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box(5</a:t>
            </a:r>
            <a:r>
              <a:rPr lang="en-US" sz="1800" b="1" dirty="0">
                <a:latin typeface="Courier New" panose="02070309020205020404" pitchFamily="49" charset="0"/>
              </a:rPr>
              <a:t>, 4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box(20</a:t>
            </a:r>
            <a:r>
              <a:rPr lang="en-US" sz="1800" b="1" dirty="0">
                <a:latin typeface="Courier New" panose="02070309020205020404" pitchFamily="49" charset="0"/>
              </a:rPr>
              <a:t>, 7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  <a:endParaRPr lang="en-US" sz="7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</a:t>
            </a: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stars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plus a line break.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line(count):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for </a:t>
            </a:r>
            <a:r>
              <a:rPr lang="en-US" sz="1800" dirty="0" err="1" smtClean="0">
                <a:latin typeface="Courier New" panose="02070309020205020404" pitchFamily="49" charset="0"/>
              </a:rPr>
              <a:t>i</a:t>
            </a:r>
            <a:r>
              <a:rPr lang="en-US" sz="1800" dirty="0" smtClean="0">
                <a:latin typeface="Courier New" panose="02070309020205020404" pitchFamily="49" charset="0"/>
              </a:rPr>
              <a:t> in range(0, 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    print("*", end="")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5871587" y="2516267"/>
            <a:ext cx="6096000" cy="2716128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a box of stars of the given size.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 err="1">
                <a:latin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</a:rPr>
              <a:t> box(width, height):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for line in range(0, </a:t>
            </a:r>
            <a:r>
              <a:rPr lang="en-US" b="1" dirty="0">
                <a:latin typeface="Courier New" panose="02070309020205020404" pitchFamily="49" charset="0"/>
              </a:rPr>
              <a:t>height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for space in range(0, </a:t>
            </a:r>
            <a:r>
              <a:rPr lang="en-US" b="1" dirty="0">
                <a:latin typeface="Courier New" panose="02070309020205020404" pitchFamily="49" charset="0"/>
              </a:rPr>
              <a:t>width</a:t>
            </a:r>
            <a:r>
              <a:rPr lang="en-US" dirty="0">
                <a:latin typeface="Courier New" panose="02070309020205020404" pitchFamily="49" charset="0"/>
              </a:rPr>
              <a:t> - 2):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    print(" ", end="")</a:t>
            </a: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print("*")</a:t>
            </a:r>
            <a:endParaRPr lang="en-US" sz="700" dirty="0" smtClean="0">
              <a:latin typeface="Courier New" panose="02070309020205020404" pitchFamily="49" charset="0"/>
            </a:endParaRPr>
          </a:p>
          <a:p>
            <a:pPr>
              <a:lnSpc>
                <a:spcPct val="8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line(width)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4593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Strings as parameters</a:t>
            </a:r>
          </a:p>
        </p:txBody>
      </p:sp>
      <p:sp>
        <p:nvSpPr>
          <p:cNvPr id="543748" name="Rectangle 4"/>
          <p:cNvSpPr>
            <a:spLocks noGrp="1"/>
          </p:cNvSpPr>
          <p:nvPr>
            <p:ph type="body" idx="1"/>
          </p:nvPr>
        </p:nvSpPr>
        <p:spPr>
          <a:xfrm>
            <a:off x="838200" y="1795481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b="1" dirty="0" smtClean="0">
                <a:latin typeface="Courier New" panose="02070309020205020404" pitchFamily="49" charset="0"/>
              </a:rPr>
              <a:t>("Allison")</a:t>
            </a:r>
            <a:endParaRPr lang="en-US" sz="20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teacher </a:t>
            </a:r>
            <a:r>
              <a:rPr lang="en-US" sz="2000" dirty="0">
                <a:latin typeface="Courier New" panose="02070309020205020404" pitchFamily="49" charset="0"/>
              </a:rPr>
              <a:t>= "</a:t>
            </a:r>
            <a:r>
              <a:rPr lang="en-US" sz="2000" dirty="0" err="1" smtClean="0">
                <a:latin typeface="Courier New" panose="02070309020205020404" pitchFamily="49" charset="0"/>
              </a:rPr>
              <a:t>Bictolia</a:t>
            </a:r>
            <a:r>
              <a:rPr lang="en-US" sz="2000" dirty="0" smtClean="0">
                <a:latin typeface="Courier New" panose="02070309020205020404" pitchFamily="49" charset="0"/>
              </a:rPr>
              <a:t>"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b="1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b="1" dirty="0" smtClean="0">
                <a:latin typeface="Courier New" panose="02070309020205020404" pitchFamily="49" charset="0"/>
              </a:rPr>
              <a:t>(teacher)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 smtClean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err="1" smtClean="0">
                <a:latin typeface="Courier New" panose="02070309020205020404" pitchFamily="49" charset="0"/>
              </a:rPr>
              <a:t>def</a:t>
            </a:r>
            <a:r>
              <a:rPr lang="en-US" sz="2000" dirty="0" smtClean="0">
                <a:latin typeface="Courier New" panose="02070309020205020404" pitchFamily="49" charset="0"/>
              </a:rPr>
              <a:t> </a:t>
            </a:r>
            <a:r>
              <a:rPr lang="en-US" sz="2000" dirty="0" err="1" smtClean="0">
                <a:latin typeface="Courier New" panose="02070309020205020404" pitchFamily="49" charset="0"/>
              </a:rPr>
              <a:t>say_hello</a:t>
            </a:r>
            <a:r>
              <a:rPr lang="en-US" sz="2000" dirty="0" smtClean="0">
                <a:latin typeface="Courier New" panose="02070309020205020404" pitchFamily="49" charset="0"/>
              </a:rPr>
              <a:t>(</a:t>
            </a:r>
            <a:r>
              <a:rPr lang="en-US" sz="2000" b="1" dirty="0" smtClean="0">
                <a:latin typeface="Courier New" panose="02070309020205020404" pitchFamily="49" charset="0"/>
              </a:rPr>
              <a:t>name</a:t>
            </a:r>
            <a:r>
              <a:rPr lang="en-US" sz="2000" dirty="0" smtClean="0">
                <a:latin typeface="Courier New" panose="02070309020205020404" pitchFamily="49" charset="0"/>
              </a:rPr>
              <a:t>):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    print("</a:t>
            </a:r>
            <a:r>
              <a:rPr lang="en-US" sz="2000" dirty="0">
                <a:latin typeface="Courier New" panose="02070309020205020404" pitchFamily="49" charset="0"/>
              </a:rPr>
              <a:t>Welcome, " + name</a:t>
            </a:r>
            <a:r>
              <a:rPr lang="en-US" sz="2000" dirty="0" smtClean="0">
                <a:latin typeface="Courier New" panose="02070309020205020404" pitchFamily="49" charset="0"/>
              </a:rPr>
              <a:t>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dirty="0" smtClean="0"/>
              <a:t>	Output: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Welcome, </a:t>
            </a:r>
            <a:r>
              <a:rPr lang="en-US" sz="2000" dirty="0" smtClean="0">
                <a:latin typeface="Courier New" panose="02070309020205020404" pitchFamily="49" charset="0"/>
              </a:rPr>
              <a:t>Allison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2000" dirty="0">
                <a:latin typeface="Courier New" panose="02070309020205020404" pitchFamily="49" charset="0"/>
              </a:rPr>
              <a:t>	Welcome, </a:t>
            </a:r>
            <a:r>
              <a:rPr lang="en-US" sz="2000" dirty="0" err="1">
                <a:latin typeface="Courier New" panose="02070309020205020404" pitchFamily="49" charset="0"/>
              </a:rPr>
              <a:t>Bictolia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dirty="0" smtClean="0"/>
              <a:t>Modify the </a:t>
            </a:r>
            <a:r>
              <a:rPr lang="en-US" dirty="0">
                <a:latin typeface="Courier New" panose="02070309020205020404" pitchFamily="49" charset="0"/>
              </a:rPr>
              <a:t>s</a:t>
            </a:r>
            <a:r>
              <a:rPr lang="en-US" dirty="0" smtClean="0">
                <a:latin typeface="Courier New" panose="02070309020205020404" pitchFamily="49" charset="0"/>
              </a:rPr>
              <a:t>tars</a:t>
            </a:r>
            <a:r>
              <a:rPr lang="en-US" dirty="0" smtClean="0"/>
              <a:t> program to use string parameters. Use a function named </a:t>
            </a:r>
            <a:r>
              <a:rPr lang="en-US" dirty="0" smtClean="0">
                <a:latin typeface="Courier New" panose="02070309020205020404" pitchFamily="49" charset="0"/>
              </a:rPr>
              <a:t>repeat</a:t>
            </a:r>
            <a:r>
              <a:rPr lang="en-US" dirty="0" smtClean="0"/>
              <a:t> that prints a string many times.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024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4374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Stars solution</a:t>
            </a:r>
          </a:p>
        </p:txBody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several lines and boxes made of stars.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Fourth version with String parameters.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endParaRPr lang="en-US" sz="7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line(13)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line(7)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line(35)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box(10</a:t>
            </a:r>
            <a:r>
              <a:rPr lang="en-US" sz="1800" dirty="0">
                <a:latin typeface="Courier New" panose="02070309020205020404" pitchFamily="49" charset="0"/>
              </a:rPr>
              <a:t>, 3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box(5</a:t>
            </a:r>
            <a:r>
              <a:rPr lang="en-US" sz="1800" dirty="0">
                <a:latin typeface="Courier New" panose="02070309020205020404" pitchFamily="49" charset="0"/>
              </a:rPr>
              <a:t>, 4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box(20</a:t>
            </a:r>
            <a:r>
              <a:rPr lang="en-US" sz="1800" dirty="0">
                <a:latin typeface="Courier New" panose="02070309020205020404" pitchFamily="49" charset="0"/>
              </a:rPr>
              <a:t>, 7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700" dirty="0">
                <a:latin typeface="Courier New" panose="02070309020205020404" pitchFamily="49" charset="0"/>
              </a:rPr>
              <a:t>    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Prints the given number of </a:t>
            </a:r>
            <a:endParaRPr lang="en-US" sz="1800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stars </a:t>
            </a:r>
            <a:r>
              <a:rPr lang="en-US" sz="1800" b="1" dirty="0">
                <a:solidFill>
                  <a:srgbClr val="008080"/>
                </a:solidFill>
                <a:latin typeface="Courier New" panose="02070309020205020404" pitchFamily="49" charset="0"/>
              </a:rPr>
              <a:t>plus a line break.</a:t>
            </a: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line(count):</a:t>
            </a:r>
            <a:endParaRPr lang="en-US" sz="18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</a:t>
            </a:r>
            <a:r>
              <a:rPr lang="en-US" sz="1800" b="1" dirty="0">
                <a:latin typeface="Courier New" panose="02070309020205020404" pitchFamily="49" charset="0"/>
              </a:rPr>
              <a:t>repeat("*", count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7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print()</a:t>
            </a:r>
            <a:endParaRPr lang="en-US" sz="1800" dirty="0">
              <a:latin typeface="Courier New" panose="02070309020205020404" pitchFamily="49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873448" y="2743954"/>
            <a:ext cx="7445829" cy="38410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a box of stars of the given size.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 err="1">
                <a:latin typeface="Courier New" panose="02070309020205020404" pitchFamily="49" charset="0"/>
              </a:rPr>
              <a:t>def</a:t>
            </a:r>
            <a:r>
              <a:rPr lang="en-US" dirty="0">
                <a:latin typeface="Courier New" panose="02070309020205020404" pitchFamily="49" charset="0"/>
              </a:rPr>
              <a:t> box(width, height):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line(width)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700" dirty="0" smtClean="0">
                <a:latin typeface="Courier New" panose="02070309020205020404" pitchFamily="49" charset="0"/>
              </a:rPr>
              <a:t>       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for </a:t>
            </a:r>
            <a:r>
              <a:rPr lang="en-US" dirty="0" smtClean="0">
                <a:latin typeface="Courier New" panose="02070309020205020404" pitchFamily="49" charset="0"/>
              </a:rPr>
              <a:t>line in range(height – 2):</a:t>
            </a:r>
            <a:endParaRPr lang="en-US" dirty="0"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print("*", end="")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    repeat(" ", width - 2)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    print("*")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dirty="0">
                <a:latin typeface="Courier New" panose="02070309020205020404" pitchFamily="49" charset="0"/>
              </a:rPr>
              <a:t>    line(width)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sz="700" dirty="0" smtClean="0">
                <a:latin typeface="Courier New" panose="02070309020205020404" pitchFamily="49" charset="0"/>
              </a:rPr>
              <a:t>    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 Prints the given String the given </a:t>
            </a:r>
            <a:endParaRPr lang="en-US" b="1" dirty="0" smtClean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# number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of times.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 err="1">
                <a:latin typeface="Courier New" panose="02070309020205020404" pitchFamily="49" charset="0"/>
              </a:rPr>
              <a:t>def</a:t>
            </a:r>
            <a:r>
              <a:rPr lang="en-US" b="1" dirty="0">
                <a:latin typeface="Courier New" panose="02070309020205020404" pitchFamily="49" charset="0"/>
              </a:rPr>
              <a:t> repeat(s, times):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for </a:t>
            </a:r>
            <a:r>
              <a:rPr lang="en-US" b="1" dirty="0" err="1">
                <a:latin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</a:rPr>
              <a:t> in range(0, times):</a:t>
            </a:r>
          </a:p>
          <a:p>
            <a:pPr>
              <a:lnSpc>
                <a:spcPct val="70000"/>
              </a:lnSpc>
              <a:spcBef>
                <a:spcPts val="600"/>
              </a:spcBef>
            </a:pPr>
            <a:r>
              <a:rPr lang="en-US" b="1" dirty="0">
                <a:latin typeface="Courier New" panose="02070309020205020404" pitchFamily="49" charset="0"/>
              </a:rPr>
              <a:t>        print(s, end="")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965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Value semantics</a:t>
            </a:r>
            <a:endParaRPr lang="en-US" b="1" i="1" u="sng" smtClean="0"/>
          </a:p>
        </p:txBody>
      </p:sp>
      <p:sp>
        <p:nvSpPr>
          <p:cNvPr id="31750" name="Rectangle 6"/>
          <p:cNvSpPr>
            <a:spLocks noGrp="1"/>
          </p:cNvSpPr>
          <p:nvPr>
            <p:ph type="body" idx="1"/>
          </p:nvPr>
        </p:nvSpPr>
        <p:spPr>
          <a:xfrm>
            <a:off x="838200" y="182086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110000"/>
              </a:lnSpc>
            </a:pPr>
            <a:r>
              <a:rPr lang="en-US" b="1" dirty="0" smtClean="0"/>
              <a:t>value semantics</a:t>
            </a:r>
            <a:r>
              <a:rPr lang="en-US" dirty="0" smtClean="0"/>
              <a:t>: When </a:t>
            </a:r>
            <a:r>
              <a:rPr lang="en-US" dirty="0" smtClean="0">
                <a:latin typeface="Courier New" panose="02070309020205020404" pitchFamily="49" charset="0"/>
              </a:rPr>
              <a:t>numbers </a:t>
            </a:r>
            <a:r>
              <a:rPr lang="en-US" dirty="0" smtClean="0">
                <a:cs typeface="Courier New" panose="02070309020205020404" pitchFamily="49" charset="0"/>
              </a:rPr>
              <a:t>and</a:t>
            </a:r>
            <a:r>
              <a:rPr lang="en-US" dirty="0" smtClean="0">
                <a:latin typeface="Courier New" panose="02070309020205020404" pitchFamily="49" charset="0"/>
              </a:rPr>
              <a:t> strings</a:t>
            </a:r>
            <a:r>
              <a:rPr lang="en-US" dirty="0" smtClean="0"/>
              <a:t> are passed as parameters, their values are copied.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dirty="0" smtClean="0"/>
              <a:t>Modifying the parameter will not affect the variable passed in.</a:t>
            </a: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strange(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>
                <a:latin typeface="Courier New" panose="02070309020205020404" pitchFamily="49" charset="0"/>
              </a:rPr>
              <a:t>    x = x + </a:t>
            </a:r>
            <a:r>
              <a:rPr lang="en-US" sz="1800" b="1" dirty="0" smtClean="0">
                <a:latin typeface="Courier New" panose="02070309020205020404" pitchFamily="49" charset="0"/>
              </a:rPr>
              <a:t>1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>
                <a:latin typeface="Courier New" panose="02070309020205020404" pitchFamily="49" charset="0"/>
              </a:rPr>
              <a:t>    </a:t>
            </a: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1. x = " +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23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strange(x)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print("</a:t>
            </a:r>
            <a:r>
              <a:rPr lang="en-US" sz="1800" dirty="0">
                <a:latin typeface="Courier New" panose="02070309020205020404" pitchFamily="49" charset="0"/>
              </a:rPr>
              <a:t>2. x = " + </a:t>
            </a:r>
            <a:r>
              <a:rPr lang="en-US" sz="1800" b="1" dirty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solidFill>
                <a:srgbClr val="00808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...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sz="1800" dirty="0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8686801" y="5033964"/>
            <a:ext cx="1590675" cy="11382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EB641B"/>
              </a:buClr>
              <a:buSzPct val="95000"/>
              <a:buFont typeface="Wingdings 2" panose="05020102010507070707" pitchFamily="18" charset="2"/>
              <a:buChar char=""/>
              <a:defRPr sz="22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85000"/>
              <a:buFont typeface="Wingdings 2" panose="05020102010507070707" pitchFamily="18" charset="2"/>
              <a:buChar char="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 2" panose="05020102010507070707" pitchFamily="18" charset="2"/>
              <a:buChar char=""/>
              <a:defRPr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EB641B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39639D"/>
              </a:buClr>
              <a:buSzPct val="65000"/>
              <a:buFont typeface="Wingdings 2" panose="05020102010507070707" pitchFamily="18" charset="2"/>
              <a:buChar char=""/>
              <a:defRPr sz="17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Tahoma" panose="020B0604030504040204" pitchFamily="34" charset="0"/>
              </a:rPr>
              <a:t>Output: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US" sz="800">
              <a:latin typeface="Courier New" panose="02070309020205020404" pitchFamily="49" charset="0"/>
            </a:endParaRP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1. x = 24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sz="2000">
                <a:latin typeface="Courier New" panose="02070309020205020404" pitchFamily="49" charset="0"/>
              </a:rPr>
              <a:t>2. x = 23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207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/>
              <a:t>A "Parameter Mystery" problem</a:t>
            </a:r>
          </a:p>
        </p:txBody>
      </p:sp>
      <p:sp>
        <p:nvSpPr>
          <p:cNvPr id="33797" name="Rectangle 5"/>
          <p:cNvSpPr>
            <a:spLocks noGrp="1"/>
          </p:cNvSpPr>
          <p:nvPr>
            <p:ph type="body" idx="1"/>
          </p:nvPr>
        </p:nvSpPr>
        <p:spPr>
          <a:xfrm>
            <a:off x="838200" y="1859678"/>
            <a:ext cx="10515600" cy="4351338"/>
          </a:xfrm>
        </p:spPr>
        <p:txBody>
          <a:bodyPr>
            <a:normAutofit/>
          </a:bodyPr>
          <a:lstStyle/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main():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x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9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y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z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5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mystery(z</a:t>
            </a:r>
            <a:r>
              <a:rPr lang="en-US" sz="1800" b="1" dirty="0">
                <a:latin typeface="Courier New" panose="02070309020205020404" pitchFamily="49" charset="0"/>
              </a:rPr>
              <a:t>, y, x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b="1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b="1" dirty="0" smtClean="0">
                <a:latin typeface="Courier New" panose="02070309020205020404" pitchFamily="49" charset="0"/>
              </a:rPr>
              <a:t>    mystery(y</a:t>
            </a:r>
            <a:r>
              <a:rPr lang="en-US" sz="1800" b="1" dirty="0">
                <a:latin typeface="Courier New" panose="02070309020205020404" pitchFamily="49" charset="0"/>
              </a:rPr>
              <a:t>, x, z</a:t>
            </a:r>
            <a:r>
              <a:rPr lang="en-US" sz="1800" b="1" dirty="0" smtClean="0">
                <a:latin typeface="Courier New" panose="02070309020205020404" pitchFamily="49" charset="0"/>
              </a:rPr>
              <a:t>)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endParaRPr lang="en-US" sz="1800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err="1" smtClean="0">
                <a:latin typeface="Courier New" panose="02070309020205020404" pitchFamily="49" charset="0"/>
              </a:rPr>
              <a:t>def</a:t>
            </a:r>
            <a:r>
              <a:rPr lang="en-US" sz="1800" dirty="0" smtClean="0">
                <a:latin typeface="Courier New" panose="02070309020205020404" pitchFamily="49" charset="0"/>
              </a:rPr>
              <a:t> mystery(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>
                <a:latin typeface="Courier New" panose="02070309020205020404" pitchFamily="49" charset="0"/>
              </a:rPr>
              <a:t>, 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, </a:t>
            </a:r>
            <a:r>
              <a:rPr lang="en-US" sz="1800" b="1" dirty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):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z</a:t>
            </a:r>
            <a:r>
              <a:rPr lang="en-US" sz="1800" dirty="0" smtClean="0">
                <a:latin typeface="Courier New" panose="02070309020205020404" pitchFamily="49" charset="0"/>
              </a:rPr>
              <a:t>) + " and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</a:t>
            </a:r>
            <a:r>
              <a:rPr lang="en-US" sz="1800" b="1" dirty="0" smtClean="0">
                <a:latin typeface="Courier New" panose="02070309020205020404" pitchFamily="49" charset="0"/>
              </a:rPr>
              <a:t>y</a:t>
            </a:r>
            <a:r>
              <a:rPr lang="en-US" sz="1800" dirty="0" smtClean="0">
                <a:latin typeface="Courier New" panose="02070309020205020404" pitchFamily="49" charset="0"/>
              </a:rPr>
              <a:t> - </a:t>
            </a:r>
            <a:r>
              <a:rPr lang="en-US" sz="1800" b="1" dirty="0" smtClean="0">
                <a:latin typeface="Courier New" panose="02070309020205020404" pitchFamily="49" charset="0"/>
              </a:rPr>
              <a:t>x</a:t>
            </a:r>
            <a:r>
              <a:rPr lang="en-US" sz="1800" dirty="0" smtClean="0">
                <a:latin typeface="Courier New" panose="02070309020205020404" pitchFamily="49" charset="0"/>
              </a:rPr>
              <a:t>))</a:t>
            </a:r>
          </a:p>
          <a:p>
            <a:pPr lvl="1" eaLnBrk="1" hangingPunct="1">
              <a:lnSpc>
                <a:spcPct val="80000"/>
              </a:lnSpc>
              <a:buFont typeface="Wingdings 2" panose="05020102010507070707" pitchFamily="18" charset="2"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6440488" y="4314825"/>
            <a:ext cx="2590800" cy="609600"/>
            <a:chOff x="3024" y="2448"/>
            <a:chExt cx="1632" cy="384"/>
          </a:xfrm>
        </p:grpSpPr>
        <p:sp>
          <p:nvSpPr>
            <p:cNvPr id="33799" name="Rectangle 7"/>
            <p:cNvSpPr>
              <a:spLocks noChangeArrowheads="1"/>
            </p:cNvSpPr>
            <p:nvPr/>
          </p:nvSpPr>
          <p:spPr bwMode="auto">
            <a:xfrm>
              <a:off x="3024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0" name="Rectangle 8"/>
            <p:cNvSpPr>
              <a:spLocks noChangeArrowheads="1"/>
            </p:cNvSpPr>
            <p:nvPr/>
          </p:nvSpPr>
          <p:spPr bwMode="auto">
            <a:xfrm>
              <a:off x="3648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  <p:sp>
          <p:nvSpPr>
            <p:cNvPr id="33801" name="Rectangle 9"/>
            <p:cNvSpPr>
              <a:spLocks noChangeArrowheads="1"/>
            </p:cNvSpPr>
            <p:nvPr/>
          </p:nvSpPr>
          <p:spPr bwMode="auto">
            <a:xfrm>
              <a:off x="4272" y="2448"/>
              <a:ext cx="384" cy="38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EB641B"/>
                </a:buClr>
                <a:buSzPct val="95000"/>
                <a:buFont typeface="Wingdings 2" panose="05020102010507070707" pitchFamily="18" charset="2"/>
                <a:buChar char=""/>
                <a:defRPr sz="22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1"/>
                </a:buClr>
                <a:buSzPct val="85000"/>
                <a:buFont typeface="Wingdings 2" panose="05020102010507070707" pitchFamily="18" charset="2"/>
                <a:buChar char=""/>
                <a:defRPr sz="20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 2" panose="05020102010507070707" pitchFamily="18" charset="2"/>
                <a:buChar char=""/>
                <a:defRPr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EB641B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39639D"/>
                </a:buClr>
                <a:buSzPct val="65000"/>
                <a:buFont typeface="Wingdings 2" panose="05020102010507070707" pitchFamily="18" charset="2"/>
                <a:buChar char=""/>
                <a:defRPr sz="1700">
                  <a:solidFill>
                    <a:schemeClr val="tx1"/>
                  </a:solidFill>
                  <a:latin typeface="Verdana" panose="020B0604030504040204" pitchFamily="34" charset="0"/>
                  <a:ea typeface="MS PGothic" panose="020B0600070205080204" pitchFamily="34" charset="-128"/>
                </a:defRPr>
              </a:lvl9pPr>
            </a:lstStyle>
            <a:p>
              <a:pPr>
                <a:spcBef>
                  <a:spcPts val="500"/>
                </a:spcBef>
                <a:buClr>
                  <a:srgbClr val="800080"/>
                </a:buClr>
                <a:buSzPct val="55000"/>
                <a:buFont typeface="Wingdings" panose="05000000000000000000" pitchFamily="2" charset="2"/>
                <a:buChar char="n"/>
              </a:pPr>
              <a:endParaRPr lang="en-US" sz="2000"/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316F9E-A71D-4F5C-92D4-34984E88C2C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808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12431</TotalTime>
  <Words>2042</Words>
  <Application>Microsoft Office PowerPoint</Application>
  <PresentationFormat>Widescreen</PresentationFormat>
  <Paragraphs>393</Paragraphs>
  <Slides>26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8" baseType="lpstr">
      <vt:lpstr>ＭＳ Ｐゴシック</vt:lpstr>
      <vt:lpstr>ＭＳ Ｐゴシック</vt:lpstr>
      <vt:lpstr>Arial</vt:lpstr>
      <vt:lpstr>Calibri</vt:lpstr>
      <vt:lpstr>Calibri Light</vt:lpstr>
      <vt:lpstr>Courier New</vt:lpstr>
      <vt:lpstr>Tahoma</vt:lpstr>
      <vt:lpstr>Times New Roman</vt:lpstr>
      <vt:lpstr>Verdana</vt:lpstr>
      <vt:lpstr>Wingdings</vt:lpstr>
      <vt:lpstr>Wingdings 2</vt:lpstr>
      <vt:lpstr>Office Theme</vt:lpstr>
      <vt:lpstr>CSc 110, Spring 2017</vt:lpstr>
      <vt:lpstr>Multiple parameters</vt:lpstr>
      <vt:lpstr>Multiple parameters example</vt:lpstr>
      <vt:lpstr>Stars solution</vt:lpstr>
      <vt:lpstr>Stars solution</vt:lpstr>
      <vt:lpstr>Strings as parameters</vt:lpstr>
      <vt:lpstr>Stars solution</vt:lpstr>
      <vt:lpstr>Value semantics</vt:lpstr>
      <vt:lpstr>A "Parameter Mystery" problem</vt:lpstr>
      <vt:lpstr>Graphical objects</vt:lpstr>
      <vt:lpstr>DrawingPanel</vt:lpstr>
      <vt:lpstr>Named colors</vt:lpstr>
      <vt:lpstr>Custom colors</vt:lpstr>
      <vt:lpstr>Coordinate system</vt:lpstr>
      <vt:lpstr>Drawing shapes</vt:lpstr>
      <vt:lpstr>Filled in shapes</vt:lpstr>
      <vt:lpstr>Superimposing shapes</vt:lpstr>
      <vt:lpstr>Drawing with loops</vt:lpstr>
      <vt:lpstr>Loops that begin at 0</vt:lpstr>
      <vt:lpstr>Drawing w/ loops questions</vt:lpstr>
      <vt:lpstr>Drawing w/ loops answers</vt:lpstr>
      <vt:lpstr>Parameterized figures</vt:lpstr>
      <vt:lpstr>Parameterized answer</vt:lpstr>
      <vt:lpstr>Drawing parameter question</vt:lpstr>
      <vt:lpstr>Drawing parameter answer</vt:lpstr>
      <vt:lpstr>Animation with sleep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31</cp:revision>
  <cp:lastPrinted>2017-01-25T01:47:02Z</cp:lastPrinted>
  <dcterms:created xsi:type="dcterms:W3CDTF">2016-08-14T01:54:03Z</dcterms:created>
  <dcterms:modified xsi:type="dcterms:W3CDTF">2017-01-25T05:07:47Z</dcterms:modified>
</cp:coreProperties>
</file>