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5" r:id="rId2"/>
    <p:sldId id="278" r:id="rId3"/>
    <p:sldId id="276" r:id="rId4"/>
    <p:sldId id="277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5CA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8" d="100"/>
          <a:sy n="58" d="100"/>
        </p:scale>
        <p:origin x="964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8E971-AB61-4AA6-9004-20C446E8C8C8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7448B-30A8-4D63-BBD7-1702F11BF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24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7A29DBC-7E72-49AD-A2CA-EE67C3F0A5CA}" type="slidenum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168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397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189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738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168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EED4-DC12-4228-BC6F-A3B5BA2304F1}" type="datetime1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5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5BB9-1EE2-4985-B43C-EC8533C2A5C0}" type="datetime1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0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03B2-1D11-43EC-A100-C8450078ED76}" type="datetime1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5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C61B-9E39-4E0E-B131-7A6A52916665}" type="datetime1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9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D1EF-EFC4-485A-9A0D-2B4F48649C8B}" type="datetime1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64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5E-CDA1-41F0-8A43-320F09BFD390}" type="datetime1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6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1BA2-D5A0-4F66-B30F-4C85BFDB1BFC}" type="datetime1">
              <a:rPr lang="en-US" smtClean="0"/>
              <a:t>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86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6C61-C656-42CE-90EF-6BF1EEC6B5CD}" type="datetime1">
              <a:rPr lang="en-US" smtClean="0"/>
              <a:t>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0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8643B-F369-4928-89DA-4C12F0A3FAAC}" type="datetime1">
              <a:rPr lang="en-US" smtClean="0"/>
              <a:t>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6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5A44-9D97-4B74-8CB9-0083EA2D3644}" type="datetime1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0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EB85-9BFE-4DC8-A025-C1299683FF45}" type="datetime1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3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E3629-0677-4E4B-8B88-D0E192A575F6}" type="datetime1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68628-C6D3-4315-B529-3BBC4B299D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640042"/>
            <a:ext cx="9144000" cy="1038033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Spring 2017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4000" y="1823480"/>
            <a:ext cx="9144000" cy="628318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7: Graphics, </a:t>
            </a:r>
            <a:r>
              <a:rPr lang="en-US" dirty="0" smtClean="0"/>
              <a:t>return </a:t>
            </a:r>
            <a:r>
              <a:rPr lang="en-US" dirty="0" smtClean="0"/>
              <a:t>values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ath</a:t>
            </a:r>
            <a:r>
              <a:rPr lang="en-US" dirty="0" smtClean="0"/>
              <a:t>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3" descr="2006-01-29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0" y="2597203"/>
            <a:ext cx="8128000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8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Quirks of real numbers</a:t>
            </a:r>
          </a:p>
        </p:txBody>
      </p:sp>
      <p:sp>
        <p:nvSpPr>
          <p:cNvPr id="58061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57200" lvl="1" indent="0" eaLnBrk="1" hangingPunct="1">
              <a:buNone/>
            </a:pPr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Some </a:t>
            </a:r>
            <a:r>
              <a:rPr lang="en-US" dirty="0" smtClean="0">
                <a:latin typeface="Courier New" panose="02070309020205020404" pitchFamily="49" charset="0"/>
              </a:rPr>
              <a:t>float </a:t>
            </a:r>
            <a:r>
              <a:rPr lang="en-US" dirty="0" smtClean="0"/>
              <a:t>values print poorly (too many digits).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result = 1.0 / 3.0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print(result)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0.3333333333333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The computer represents </a:t>
            </a:r>
            <a:r>
              <a:rPr lang="en-US" dirty="0" smtClean="0">
                <a:latin typeface="Courier New" panose="02070309020205020404" pitchFamily="49" charset="0"/>
              </a:rPr>
              <a:t>float</a:t>
            </a:r>
            <a:r>
              <a:rPr lang="en-US" dirty="0" smtClean="0"/>
              <a:t>s in an imprecise way.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print(0.1 + 0.2)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Instead of 0.3, the output is </a:t>
            </a:r>
            <a:r>
              <a:rPr lang="en-US" dirty="0" smtClean="0">
                <a:latin typeface="Courier New" panose="02070309020205020404" pitchFamily="49" charset="0"/>
              </a:rPr>
              <a:t>0.30000000000000004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20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Returning a value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/>
              <a:t>parameters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b="1" dirty="0" smtClean="0"/>
              <a:t>statements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b="1" dirty="0" smtClean="0"/>
              <a:t>...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return </a:t>
            </a:r>
            <a:r>
              <a:rPr lang="en-US" b="1" dirty="0" smtClean="0">
                <a:solidFill>
                  <a:srgbClr val="003399"/>
                </a:solidFill>
              </a:rPr>
              <a:t>expression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When Python reaches a return statement:</a:t>
            </a:r>
          </a:p>
          <a:p>
            <a:pPr lvl="1" eaLnBrk="1" hangingPunct="1"/>
            <a:r>
              <a:rPr lang="en-US" dirty="0" smtClean="0"/>
              <a:t>it evaluates the expression</a:t>
            </a:r>
          </a:p>
          <a:p>
            <a:pPr lvl="1" eaLnBrk="1" hangingPunct="1"/>
            <a:r>
              <a:rPr lang="en-US" dirty="0" smtClean="0"/>
              <a:t>it substitutes the return value in place of the call</a:t>
            </a:r>
          </a:p>
          <a:p>
            <a:pPr lvl="1" eaLnBrk="1" hangingPunct="1"/>
            <a:r>
              <a:rPr lang="en-US" dirty="0" smtClean="0"/>
              <a:t>it goes back to the caller and continues after the </a:t>
            </a:r>
            <a:r>
              <a:rPr lang="en-US" dirty="0" smtClean="0"/>
              <a:t>function call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504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Return examples</a:t>
            </a:r>
          </a:p>
        </p:txBody>
      </p:sp>
      <p:sp>
        <p:nvSpPr>
          <p:cNvPr id="55705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Converts degrees Fahrenheit to Celsius.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f_to_c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</a:rPr>
              <a:t>degrees_f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degrees_c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5.0 / 9.0 * (</a:t>
            </a:r>
            <a:r>
              <a:rPr lang="en-US" sz="1800" dirty="0" err="1" smtClean="0">
                <a:latin typeface="Courier New" panose="02070309020205020404" pitchFamily="49" charset="0"/>
              </a:rPr>
              <a:t>degrees_f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- 32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return </a:t>
            </a:r>
            <a:r>
              <a:rPr lang="en-US" sz="1800" b="1" dirty="0" err="1" smtClean="0">
                <a:latin typeface="Courier New" panose="02070309020205020404" pitchFamily="49" charset="0"/>
              </a:rPr>
              <a:t>degrees_c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Computes triangle hypotenuse length given its side lengths.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hypotenuse(a, </a:t>
            </a:r>
            <a:r>
              <a:rPr lang="en-US" sz="1800" dirty="0">
                <a:latin typeface="Courier New" panose="02070309020205020404" pitchFamily="49" charset="0"/>
              </a:rPr>
              <a:t>b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c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sqrt</a:t>
            </a:r>
            <a:r>
              <a:rPr lang="en-US" sz="1800" dirty="0" smtClean="0">
                <a:latin typeface="Courier New" panose="02070309020205020404" pitchFamily="49" charset="0"/>
              </a:rPr>
              <a:t>(a </a:t>
            </a:r>
            <a:r>
              <a:rPr lang="en-US" sz="1800" dirty="0">
                <a:latin typeface="Courier New" panose="02070309020205020404" pitchFamily="49" charset="0"/>
              </a:rPr>
              <a:t>* a + b * b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return </a:t>
            </a:r>
            <a:r>
              <a:rPr lang="en-US" sz="1800" b="1" dirty="0" smtClean="0">
                <a:latin typeface="Courier New" panose="02070309020205020404" pitchFamily="49" charset="0"/>
              </a:rPr>
              <a:t>c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You can shorten the examples by returning an expression: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f_to_c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</a:rPr>
              <a:t>degrees_f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</a:rPr>
              <a:t>return </a:t>
            </a:r>
            <a:r>
              <a:rPr lang="en-US" sz="1800" b="1" dirty="0">
                <a:latin typeface="Courier New" panose="02070309020205020404" pitchFamily="49" charset="0"/>
              </a:rPr>
              <a:t>5.0 / 9.0 * (</a:t>
            </a:r>
            <a:r>
              <a:rPr lang="en-US" sz="1800" b="1" dirty="0" err="1" smtClean="0">
                <a:latin typeface="Courier New" panose="02070309020205020404" pitchFamily="49" charset="0"/>
              </a:rPr>
              <a:t>degrees_f</a:t>
            </a:r>
            <a:r>
              <a:rPr lang="en-US" sz="1800" b="1" dirty="0" smtClean="0">
                <a:latin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</a:rPr>
              <a:t>- 32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978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7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57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570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error: Not storing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10968613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Many students incorrectly think that a </a:t>
            </a:r>
            <a:r>
              <a:rPr lang="en-US" dirty="0" smtClean="0">
                <a:latin typeface="Courier New" panose="02070309020205020404" pitchFamily="49" charset="0"/>
              </a:rPr>
              <a:t>return</a:t>
            </a:r>
            <a:r>
              <a:rPr lang="en-US" dirty="0" smtClean="0"/>
              <a:t> statement sends a variable's name back to the calling </a:t>
            </a:r>
            <a:r>
              <a:rPr lang="en-US" dirty="0" smtClean="0"/>
              <a:t>function.</a:t>
            </a: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slope(0, 0, 6, 3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The slope is " + </a:t>
            </a: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result</a:t>
            </a:r>
            <a:r>
              <a:rPr lang="en-US" sz="1800" dirty="0">
                <a:latin typeface="Courier New" panose="02070309020205020404" pitchFamily="49" charset="0"/>
              </a:rPr>
              <a:t>);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ERROR: cannot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find symbol: result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slope(x1, x2, y1, </a:t>
            </a:r>
            <a:r>
              <a:rPr lang="en-US" sz="1800" dirty="0">
                <a:latin typeface="Courier New" panose="02070309020205020404" pitchFamily="49" charset="0"/>
              </a:rPr>
              <a:t>y2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dy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y2 - </a:t>
            </a:r>
            <a:r>
              <a:rPr lang="en-US" sz="1800" dirty="0" smtClean="0">
                <a:latin typeface="Courier New" panose="02070309020205020404" pitchFamily="49" charset="0"/>
              </a:rPr>
              <a:t>y1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dx </a:t>
            </a:r>
            <a:r>
              <a:rPr lang="en-US" sz="1800" dirty="0">
                <a:latin typeface="Courier New" panose="02070309020205020404" pitchFamily="49" charset="0"/>
              </a:rPr>
              <a:t>= x2 - </a:t>
            </a:r>
            <a:r>
              <a:rPr lang="en-US" sz="1800" dirty="0" smtClean="0">
                <a:latin typeface="Courier New" panose="02070309020205020404" pitchFamily="49" charset="0"/>
              </a:rPr>
              <a:t>x1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result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>
                <a:latin typeface="Courier New" panose="02070309020205020404" pitchFamily="49" charset="0"/>
              </a:rPr>
              <a:t>dy</a:t>
            </a:r>
            <a:r>
              <a:rPr lang="en-US" sz="1800" dirty="0">
                <a:latin typeface="Courier New" panose="02070309020205020404" pitchFamily="49" charset="0"/>
              </a:rPr>
              <a:t> / </a:t>
            </a:r>
            <a:r>
              <a:rPr lang="en-US" sz="1800" dirty="0" smtClean="0">
                <a:latin typeface="Courier New" panose="02070309020205020404" pitchFamily="49" charset="0"/>
              </a:rPr>
              <a:t>dx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return</a:t>
            </a:r>
            <a:r>
              <a:rPr lang="en-US" sz="1800" b="1" dirty="0">
                <a:latin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</a:rPr>
              <a:t>result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8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Fixing the common error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Returning sends the variable's </a:t>
            </a:r>
            <a:r>
              <a:rPr lang="en-US" i="1" dirty="0" smtClean="0"/>
              <a:t>value </a:t>
            </a:r>
            <a:r>
              <a:rPr lang="en-US" dirty="0" smtClean="0"/>
              <a:t>back.  Store the returned value into a variable or use it in an expression.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= </a:t>
            </a:r>
            <a:r>
              <a:rPr lang="en-US" sz="1800" dirty="0">
                <a:latin typeface="Courier New" panose="02070309020205020404" pitchFamily="49" charset="0"/>
              </a:rPr>
              <a:t>slope(0, 0, 6, 3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The slope is " + 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s)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slope(x1, </a:t>
            </a:r>
            <a:r>
              <a:rPr lang="en-US" sz="1800" dirty="0">
                <a:latin typeface="Courier New" panose="02070309020205020404" pitchFamily="49" charset="0"/>
              </a:rPr>
              <a:t>x2, </a:t>
            </a:r>
            <a:r>
              <a:rPr lang="en-US" sz="1800" dirty="0" smtClean="0">
                <a:latin typeface="Courier New" panose="02070309020205020404" pitchFamily="49" charset="0"/>
              </a:rPr>
              <a:t>y1, </a:t>
            </a:r>
            <a:r>
              <a:rPr lang="en-US" sz="1800" dirty="0">
                <a:latin typeface="Courier New" panose="02070309020205020404" pitchFamily="49" charset="0"/>
              </a:rPr>
              <a:t>y2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dy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y2 - </a:t>
            </a:r>
            <a:r>
              <a:rPr lang="en-US" sz="1800" dirty="0" smtClean="0">
                <a:latin typeface="Courier New" panose="02070309020205020404" pitchFamily="49" charset="0"/>
              </a:rPr>
              <a:t>y1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dx </a:t>
            </a:r>
            <a:r>
              <a:rPr lang="en-US" sz="1800" dirty="0">
                <a:latin typeface="Courier New" panose="02070309020205020404" pitchFamily="49" charset="0"/>
              </a:rPr>
              <a:t>= x2 - </a:t>
            </a:r>
            <a:r>
              <a:rPr lang="en-US" sz="1800" dirty="0" smtClean="0">
                <a:latin typeface="Courier New" panose="02070309020205020404" pitchFamily="49" charset="0"/>
              </a:rPr>
              <a:t>x1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result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>
                <a:latin typeface="Courier New" panose="02070309020205020404" pitchFamily="49" charset="0"/>
              </a:rPr>
              <a:t>dy</a:t>
            </a:r>
            <a:r>
              <a:rPr lang="en-US" sz="1800" dirty="0">
                <a:latin typeface="Courier New" panose="02070309020205020404" pitchFamily="49" charset="0"/>
              </a:rPr>
              <a:t> / </a:t>
            </a:r>
            <a:r>
              <a:rPr lang="en-US" sz="1800" dirty="0" smtClean="0">
                <a:latin typeface="Courier New" panose="02070309020205020404" pitchFamily="49" charset="0"/>
              </a:rPr>
              <a:t>dx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return </a:t>
            </a:r>
            <a:r>
              <a:rPr lang="en-US" sz="1800" dirty="0" smtClean="0">
                <a:latin typeface="Courier New" panose="02070309020205020404" pitchFamily="49" charset="0"/>
              </a:rPr>
              <a:t>result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8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physics, the </a:t>
            </a:r>
            <a:r>
              <a:rPr lang="en-US" i="1" smtClean="0"/>
              <a:t>displacement </a:t>
            </a:r>
            <a:r>
              <a:rPr lang="en-US" smtClean="0"/>
              <a:t>of a moving body represents its change in position over time while accelerating.</a:t>
            </a:r>
          </a:p>
          <a:p>
            <a:pPr lvl="1" eaLnBrk="1" hangingPunct="1"/>
            <a:r>
              <a:rPr lang="en-US" smtClean="0"/>
              <a:t>Given initial velocity </a:t>
            </a:r>
            <a:r>
              <a:rPr lang="en-US" i="1" smtClean="0"/>
              <a:t>v</a:t>
            </a:r>
            <a:r>
              <a:rPr lang="en-US" baseline="-25000" smtClean="0"/>
              <a:t>0</a:t>
            </a:r>
            <a:r>
              <a:rPr lang="en-US" smtClean="0"/>
              <a:t> in m/s, acceleration </a:t>
            </a:r>
            <a:r>
              <a:rPr lang="en-US" i="1" smtClean="0"/>
              <a:t>a</a:t>
            </a:r>
            <a:r>
              <a:rPr lang="en-US" smtClean="0"/>
              <a:t> in m/s</a:t>
            </a:r>
            <a:r>
              <a:rPr lang="en-US" baseline="30000" smtClean="0"/>
              <a:t>2</a:t>
            </a:r>
            <a:r>
              <a:rPr lang="en-US" smtClean="0"/>
              <a:t>, and elapsed time </a:t>
            </a:r>
            <a:r>
              <a:rPr lang="en-US" i="1" smtClean="0"/>
              <a:t>t</a:t>
            </a:r>
            <a:r>
              <a:rPr lang="en-US" smtClean="0"/>
              <a:t> in s, the displacement of the body is:</a:t>
            </a:r>
          </a:p>
          <a:p>
            <a:pPr lvl="1" eaLnBrk="1" hangingPunct="1"/>
            <a:endParaRPr lang="en-US" sz="800"/>
          </a:p>
          <a:p>
            <a:pPr lvl="1" eaLnBrk="1" hangingPunct="1"/>
            <a:r>
              <a:rPr lang="en-US" smtClean="0"/>
              <a:t>Displacement = </a:t>
            </a:r>
            <a:r>
              <a:rPr lang="en-US" i="1" smtClean="0"/>
              <a:t>v</a:t>
            </a:r>
            <a:r>
              <a:rPr lang="en-US" baseline="-25000" smtClean="0"/>
              <a:t>0 </a:t>
            </a:r>
            <a:r>
              <a:rPr lang="en-US" i="1" smtClean="0"/>
              <a:t>t</a:t>
            </a:r>
            <a:r>
              <a:rPr lang="en-US" smtClean="0"/>
              <a:t> + ½ </a:t>
            </a:r>
            <a:r>
              <a:rPr lang="en-US" i="1" smtClean="0"/>
              <a:t>a</a:t>
            </a:r>
            <a:r>
              <a:rPr lang="en-US" smtClean="0"/>
              <a:t> </a:t>
            </a:r>
            <a:r>
              <a:rPr lang="en-US" i="1" smtClean="0"/>
              <a:t>t</a:t>
            </a:r>
            <a:r>
              <a:rPr lang="en-US" baseline="30000" smtClean="0"/>
              <a:t> 2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Write a method </a:t>
            </a:r>
            <a:r>
              <a:rPr lang="en-US" smtClean="0">
                <a:latin typeface="Courier New" panose="02070309020205020404" pitchFamily="49" charset="0"/>
              </a:rPr>
              <a:t>displacement</a:t>
            </a:r>
            <a:r>
              <a:rPr lang="en-US" smtClean="0"/>
              <a:t> that accepts </a:t>
            </a:r>
            <a:r>
              <a:rPr lang="en-US" i="1" smtClean="0"/>
              <a:t>v</a:t>
            </a:r>
            <a:r>
              <a:rPr lang="en-US" baseline="-25000" smtClean="0"/>
              <a:t>0</a:t>
            </a:r>
            <a:r>
              <a:rPr lang="en-US" smtClean="0"/>
              <a:t>, </a:t>
            </a:r>
            <a:r>
              <a:rPr lang="en-US" i="1" smtClean="0"/>
              <a:t>a</a:t>
            </a:r>
            <a:r>
              <a:rPr lang="en-US" smtClean="0"/>
              <a:t>, and </a:t>
            </a:r>
            <a:r>
              <a:rPr lang="en-US" i="1" smtClean="0"/>
              <a:t>t</a:t>
            </a:r>
            <a:r>
              <a:rPr lang="en-US" smtClean="0"/>
              <a:t> and computes and returns the change in position.</a:t>
            </a:r>
          </a:p>
          <a:p>
            <a:pPr lvl="1" eaLnBrk="1" hangingPunct="1"/>
            <a:r>
              <a:rPr lang="en-US" smtClean="0"/>
              <a:t>example: </a:t>
            </a:r>
            <a:r>
              <a:rPr lang="en-US" smtClean="0">
                <a:latin typeface="Courier New" panose="02070309020205020404" pitchFamily="49" charset="0"/>
              </a:rPr>
              <a:t>displacement(3.0, 4.0, 5.0)</a:t>
            </a:r>
            <a:r>
              <a:rPr lang="en-US" smtClean="0"/>
              <a:t> returns </a:t>
            </a:r>
            <a:r>
              <a:rPr lang="en-US" smtClean="0">
                <a:latin typeface="Courier New" panose="02070309020205020404" pitchFamily="49" charset="0"/>
              </a:rPr>
              <a:t>65.0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2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solution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displacement(</a:t>
            </a:r>
            <a:r>
              <a:rPr lang="en-US" sz="1600" dirty="0" smtClean="0">
                <a:latin typeface="Courier New" panose="02070309020205020404" pitchFamily="49" charset="0"/>
              </a:rPr>
              <a:t>v0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t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d </a:t>
            </a:r>
            <a:r>
              <a:rPr lang="en-US" sz="2000" dirty="0">
                <a:latin typeface="Courier New" panose="02070309020205020404" pitchFamily="49" charset="0"/>
              </a:rPr>
              <a:t>= v0 * t + 0.5 * a * </a:t>
            </a:r>
            <a:r>
              <a:rPr lang="en-US" sz="2000" dirty="0" smtClean="0">
                <a:latin typeface="Courier New" panose="02070309020205020404" pitchFamily="49" charset="0"/>
              </a:rPr>
              <a:t>(t ** 2)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2000" dirty="0">
                <a:latin typeface="Courier New" panose="02070309020205020404" pitchFamily="49" charset="0"/>
              </a:rPr>
              <a:t>return </a:t>
            </a:r>
            <a:r>
              <a:rPr lang="en-US" sz="2000" dirty="0" smtClean="0">
                <a:latin typeface="Courier New" panose="02070309020205020404" pitchFamily="49" charset="0"/>
              </a:rPr>
              <a:t>d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6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5990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you drop two balls, which will hit the ground first?</a:t>
            </a:r>
          </a:p>
          <a:p>
            <a:pPr lvl="1" eaLnBrk="1" hangingPunct="1"/>
            <a:r>
              <a:rPr lang="en-US" smtClean="0"/>
              <a:t>Ball 1:	height of 600m, initial velocity = 25 m/sec downward</a:t>
            </a:r>
          </a:p>
          <a:p>
            <a:pPr lvl="1" eaLnBrk="1" hangingPunct="1"/>
            <a:r>
              <a:rPr lang="en-US" smtClean="0"/>
              <a:t>Ball 2:	height of 500m, initial velocity = 15 m/sec downward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Write a program that determines how long each ball takes to hit the ground (and draws each ball falling).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Total time is based on the force of gravity on each ball.</a:t>
            </a:r>
          </a:p>
          <a:p>
            <a:pPr lvl="1" eaLnBrk="1" hangingPunct="1"/>
            <a:r>
              <a:rPr lang="en-US" smtClean="0"/>
              <a:t>Acceleration due to gravity </a:t>
            </a:r>
            <a:r>
              <a:rPr lang="en-US" smtClean="0">
                <a:latin typeface="Lucida Sans Unicode" panose="020B0602030504020204" pitchFamily="34" charset="0"/>
              </a:rPr>
              <a:t>≅</a:t>
            </a:r>
            <a:r>
              <a:rPr lang="en-US" smtClean="0"/>
              <a:t> 9.81 m/s</a:t>
            </a:r>
            <a:r>
              <a:rPr lang="en-US" baseline="30000" smtClean="0"/>
              <a:t>2</a:t>
            </a:r>
            <a:r>
              <a:rPr lang="en-US" smtClean="0"/>
              <a:t>, downward</a:t>
            </a:r>
          </a:p>
          <a:p>
            <a:pPr lvl="1" eaLnBrk="1" hangingPunct="1"/>
            <a:r>
              <a:rPr lang="en-US" smtClean="0"/>
              <a:t>Displacement = </a:t>
            </a:r>
            <a:r>
              <a:rPr lang="en-US" i="1" smtClean="0"/>
              <a:t>v</a:t>
            </a:r>
            <a:r>
              <a:rPr lang="en-US" baseline="-25000" smtClean="0"/>
              <a:t>0 </a:t>
            </a:r>
            <a:r>
              <a:rPr lang="en-US" i="1" smtClean="0"/>
              <a:t>t</a:t>
            </a:r>
            <a:r>
              <a:rPr lang="en-US" smtClean="0"/>
              <a:t> + ½ </a:t>
            </a:r>
            <a:r>
              <a:rPr lang="en-US" i="1" smtClean="0"/>
              <a:t>a</a:t>
            </a:r>
            <a:r>
              <a:rPr lang="en-US" smtClean="0"/>
              <a:t> </a:t>
            </a:r>
            <a:r>
              <a:rPr lang="en-US" i="1" smtClean="0"/>
              <a:t>t</a:t>
            </a:r>
            <a:r>
              <a:rPr lang="en-US" baseline="30000" smtClean="0"/>
              <a:t> 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5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9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99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Ball solution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838200" y="1446962"/>
            <a:ext cx="10515600" cy="5134707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Simulates the dropping of two balls from various heights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panel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600" dirty="0" smtClean="0">
                <a:latin typeface="Courier New" panose="02070309020205020404" pitchFamily="49" charset="0"/>
              </a:rPr>
              <a:t>(600</a:t>
            </a:r>
            <a:r>
              <a:rPr lang="en-US" sz="1600" dirty="0">
                <a:latin typeface="Courier New" panose="02070309020205020404" pitchFamily="49" charset="0"/>
              </a:rPr>
              <a:t>, 600</a:t>
            </a:r>
            <a:r>
              <a:rPr lang="en-US" sz="1600" dirty="0" smtClean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800" dirty="0" smtClean="0">
                <a:latin typeface="Courier New" panose="02070309020205020404" pitchFamily="49" charset="0"/>
              </a:rPr>
              <a:t>        </a:t>
            </a: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</a:t>
            </a:r>
            <a:r>
              <a:rPr lang="en-US" sz="1600" dirty="0" smtClean="0">
                <a:latin typeface="Courier New" panose="02070309020205020404" pitchFamily="49" charset="0"/>
              </a:rPr>
              <a:t>  ball1x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100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ball1y </a:t>
            </a:r>
            <a:r>
              <a:rPr lang="en-US" sz="1600" dirty="0">
                <a:latin typeface="Courier New" panose="02070309020205020404" pitchFamily="49" charset="0"/>
              </a:rPr>
              <a:t>=   </a:t>
            </a:r>
            <a:r>
              <a:rPr lang="en-US" sz="1600" dirty="0" smtClean="0">
                <a:latin typeface="Courier New" panose="02070309020205020404" pitchFamily="49" charset="0"/>
              </a:rPr>
              <a:t>0  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v01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25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</a:t>
            </a:r>
            <a:r>
              <a:rPr lang="en-US" sz="1600" dirty="0" smtClean="0">
                <a:latin typeface="Courier New" panose="02070309020205020404" pitchFamily="49" charset="0"/>
              </a:rPr>
              <a:t>  ball2x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200  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ball2y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100  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v02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15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75000"/>
              </a:lnSpc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# draw the balls at each time increment</a:t>
            </a: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for time in range(0, 60, 1): </a:t>
            </a: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disp1 = displacement(v01, time/10, 9.81)</a:t>
            </a: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</a:rPr>
              <a:t>panel.canvas.create_oval</a:t>
            </a:r>
            <a:r>
              <a:rPr lang="en-US" sz="1600" dirty="0">
                <a:latin typeface="Courier New" panose="02070309020205020404" pitchFamily="49" charset="0"/>
              </a:rPr>
              <a:t>(ball1x, ball1y + disp1, ball1x + 10, ball1y + 10 + disp1)</a:t>
            </a: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disp2 = displacement(v02, time/10, 9.81)</a:t>
            </a: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</a:rPr>
              <a:t>panel.canvas.create_oval</a:t>
            </a:r>
            <a:r>
              <a:rPr lang="en-US" sz="1600" dirty="0">
                <a:latin typeface="Courier New" panose="02070309020205020404" pitchFamily="49" charset="0"/>
              </a:rPr>
              <a:t>(ball2x, ball2y + disp2, ball2x + 10, ball2y + 10 + disp2)</a:t>
            </a:r>
          </a:p>
          <a:p>
            <a:pPr>
              <a:lnSpc>
                <a:spcPct val="75000"/>
              </a:lnSpc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</a:rPr>
              <a:t>panel.sleep</a:t>
            </a:r>
            <a:r>
              <a:rPr lang="en-US" sz="1600" dirty="0">
                <a:latin typeface="Courier New" panose="02070309020205020404" pitchFamily="49" charset="0"/>
              </a:rPr>
              <a:t>(50)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 pause for 50 </a:t>
            </a:r>
            <a:r>
              <a:rPr lang="en-US" sz="16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ms</a:t>
            </a:r>
            <a:endParaRPr 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</a:rPr>
              <a:t>panel.canvas.create_rectangle</a:t>
            </a:r>
            <a:r>
              <a:rPr lang="en-US" sz="1600" dirty="0">
                <a:latin typeface="Courier New" panose="02070309020205020404" pitchFamily="49" charset="0"/>
              </a:rPr>
              <a:t>(0, 0, 600, 600, fill="white", width=0</a:t>
            </a:r>
            <a:r>
              <a:rPr lang="en-US" sz="1600" dirty="0" smtClean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75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...</a:t>
            </a:r>
            <a:endParaRPr lang="en-US" sz="16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7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Parameterized figures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Modify the car-drawing function so that it can draw many cars, such as in the following image.</a:t>
            </a:r>
          </a:p>
          <a:p>
            <a:pPr lvl="1" eaLnBrk="1" hangingPunct="1"/>
            <a:r>
              <a:rPr lang="en-US" dirty="0" smtClean="0"/>
              <a:t>Top-left corners: (10, 30), (150, 10)</a:t>
            </a:r>
          </a:p>
          <a:p>
            <a:pPr lvl="1" eaLnBrk="1" hangingPunct="1"/>
            <a:r>
              <a:rPr lang="en-US" dirty="0" smtClean="0"/>
              <a:t>Hint: We must modify our </a:t>
            </a:r>
            <a:r>
              <a:rPr lang="en-US" dirty="0" err="1" smtClean="0">
                <a:latin typeface="Courier New" panose="02070309020205020404" pitchFamily="49" charset="0"/>
              </a:rPr>
              <a:t>draw_car</a:t>
            </a:r>
            <a:r>
              <a:rPr lang="en-US" dirty="0" smtClean="0"/>
              <a:t> function to accept x/y coordinates as parameters.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1" y="4724401"/>
            <a:ext cx="253206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69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dirty="0">
                <a:ea typeface="ＭＳ Ｐゴシック" charset="0"/>
                <a:cs typeface="+mn-cs"/>
              </a:rPr>
              <a:t>Modify </a:t>
            </a:r>
            <a:r>
              <a:rPr lang="en-US" dirty="0" err="1" smtClean="0">
                <a:latin typeface="Courier New" charset="0"/>
                <a:ea typeface="ＭＳ Ｐゴシック" charset="0"/>
                <a:cs typeface="+mn-cs"/>
              </a:rPr>
              <a:t>draw_car</a:t>
            </a:r>
            <a:r>
              <a:rPr lang="en-US" dirty="0" smtClean="0">
                <a:ea typeface="ＭＳ Ｐゴシック" charset="0"/>
                <a:cs typeface="+mn-cs"/>
              </a:rPr>
              <a:t> </a:t>
            </a:r>
            <a:r>
              <a:rPr lang="en-US" dirty="0">
                <a:ea typeface="ＭＳ Ｐゴシック" charset="0"/>
                <a:cs typeface="+mn-cs"/>
              </a:rPr>
              <a:t>to allow the car to be drawn at any size.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dirty="0">
                <a:ea typeface="ＭＳ Ｐゴシック" charset="0"/>
              </a:rPr>
              <a:t>Existing car: size 100.  Second car: (150, 10), size 50.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endParaRPr lang="en-US" sz="8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dirty="0">
                <a:ea typeface="ＭＳ Ｐゴシック" charset="0"/>
                <a:cs typeface="+mn-cs"/>
              </a:rPr>
              <a:t>Once you have this working, use a </a:t>
            </a:r>
            <a:r>
              <a:rPr lang="en-US" dirty="0">
                <a:latin typeface="Courier New" charset="0"/>
                <a:ea typeface="ＭＳ Ｐゴシック" charset="0"/>
                <a:cs typeface="+mn-cs"/>
              </a:rPr>
              <a:t>for</a:t>
            </a:r>
            <a:r>
              <a:rPr lang="en-US" dirty="0">
                <a:ea typeface="ＭＳ Ｐゴシック" charset="0"/>
                <a:cs typeface="+mn-cs"/>
              </a:rPr>
              <a:t> loop with your </a:t>
            </a:r>
            <a:r>
              <a:rPr lang="en-US" dirty="0" smtClean="0">
                <a:ea typeface="ＭＳ Ｐゴシック" charset="0"/>
                <a:cs typeface="+mn-cs"/>
              </a:rPr>
              <a:t>function to </a:t>
            </a:r>
            <a:r>
              <a:rPr lang="en-US" dirty="0">
                <a:ea typeface="ＭＳ Ｐゴシック" charset="0"/>
                <a:cs typeface="+mn-cs"/>
              </a:rPr>
              <a:t>draw a line of cars, like the picture at right.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dirty="0">
                <a:ea typeface="ＭＳ Ｐゴシック" charset="0"/>
              </a:rPr>
              <a:t>Start at (10, 130), each size 40, separated by 50px.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parameter question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267201"/>
            <a:ext cx="20574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886200"/>
            <a:ext cx="2057400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7464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parameter answer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  <a:buNone/>
            </a:pPr>
            <a:r>
              <a:rPr lang="en-US" sz="1600" dirty="0" err="1">
                <a:latin typeface="Courier New" panose="02070309020205020404" pitchFamily="49" charset="0"/>
              </a:rPr>
              <a:t>def</a:t>
            </a:r>
            <a:r>
              <a:rPr lang="en-US" sz="1600" dirty="0">
                <a:latin typeface="Courier New" panose="02070309020205020404" pitchFamily="49" charset="0"/>
              </a:rPr>
              <a:t> main():</a:t>
            </a: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panel = </a:t>
            </a:r>
            <a:r>
              <a:rPr lang="en-US" sz="1600" dirty="0" err="1">
                <a:latin typeface="Courier New" panose="02070309020205020404" pitchFamily="49" charset="0"/>
              </a:rPr>
              <a:t>DrawingPanel</a:t>
            </a:r>
            <a:r>
              <a:rPr lang="en-US" sz="1600" dirty="0">
                <a:latin typeface="Courier New" panose="02070309020205020404" pitchFamily="49" charset="0"/>
              </a:rPr>
              <a:t>(260, 100, background="light gray")    </a:t>
            </a: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</a:rPr>
              <a:t>draw_car</a:t>
            </a:r>
            <a:r>
              <a:rPr lang="en-US" sz="1600" dirty="0">
                <a:latin typeface="Courier New" panose="02070309020205020404" pitchFamily="49" charset="0"/>
              </a:rPr>
              <a:t>(panel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, 10,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30, 100</a:t>
            </a:r>
            <a:r>
              <a:rPr lang="en-US" sz="1600" dirty="0" smtClean="0">
                <a:latin typeface="Courier New" panose="02070309020205020404" pitchFamily="49" charset="0"/>
              </a:rPr>
              <a:t>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</a:rPr>
              <a:t>draw_car</a:t>
            </a:r>
            <a:r>
              <a:rPr lang="en-US" sz="1600" dirty="0">
                <a:latin typeface="Courier New" panose="02070309020205020404" pitchFamily="49" charset="0"/>
              </a:rPr>
              <a:t>(panel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, 150,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10, 50</a:t>
            </a:r>
            <a:r>
              <a:rPr lang="en-US" sz="1600" dirty="0" smtClean="0">
                <a:latin typeface="Courier New" panose="02070309020205020404" pitchFamily="49" charset="0"/>
              </a:rPr>
              <a:t>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0000"/>
              </a:lnSpc>
              <a:buFont typeface="Wingdings 2" panose="05020102010507070707" pitchFamily="18" charset="2"/>
              <a:buNone/>
            </a:pP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for </a:t>
            </a:r>
            <a:r>
              <a:rPr lang="en-US" sz="15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in range(0, 5):</a:t>
            </a:r>
            <a:endParaRPr lang="en-US" sz="15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50000"/>
              </a:lnSpc>
              <a:buFont typeface="Wingdings 2" panose="05020102010507070707" pitchFamily="18" charset="2"/>
              <a:buNone/>
            </a:pP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   </a:t>
            </a:r>
            <a:r>
              <a:rPr lang="en-US" sz="15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draw_car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(panel, 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10 + </a:t>
            </a:r>
            <a:r>
              <a:rPr lang="en-US" sz="15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 * 50, 130, 40);</a:t>
            </a:r>
          </a:p>
          <a:p>
            <a:pPr eaLnBrk="1" hangingPunct="1">
              <a:lnSpc>
                <a:spcPct val="50000"/>
              </a:lnSpc>
              <a:buFont typeface="Wingdings 2" panose="05020102010507070707" pitchFamily="18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  <a:endParaRPr lang="en-US" sz="1500" dirty="0"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buNone/>
            </a:pPr>
            <a:r>
              <a:rPr lang="en-US" sz="1500" dirty="0" err="1">
                <a:latin typeface="Courier New" panose="02070309020205020404" pitchFamily="49" charset="0"/>
              </a:rPr>
              <a:t>def</a:t>
            </a:r>
            <a:r>
              <a:rPr lang="en-US" sz="1500" dirty="0"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latin typeface="Courier New" panose="02070309020205020404" pitchFamily="49" charset="0"/>
              </a:rPr>
              <a:t>draw_car</a:t>
            </a:r>
            <a:r>
              <a:rPr lang="en-US" sz="1500" dirty="0">
                <a:latin typeface="Courier New" panose="02070309020205020404" pitchFamily="49" charset="0"/>
              </a:rPr>
              <a:t>(p, x, </a:t>
            </a:r>
            <a:r>
              <a:rPr lang="en-US" sz="1500" dirty="0" smtClean="0">
                <a:latin typeface="Courier New" panose="02070309020205020404" pitchFamily="49" charset="0"/>
              </a:rPr>
              <a:t>y, 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size</a:t>
            </a:r>
            <a:r>
              <a:rPr lang="en-US" sz="1500" dirty="0" smtClean="0">
                <a:latin typeface="Courier New" panose="02070309020205020404" pitchFamily="49" charset="0"/>
              </a:rPr>
              <a:t>):</a:t>
            </a:r>
            <a:endParaRPr lang="en-US" sz="1500" dirty="0"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err="1">
                <a:latin typeface="Courier New" panose="02070309020205020404" pitchFamily="49" charset="0"/>
              </a:rPr>
              <a:t>p.canvas.create_rectangle</a:t>
            </a:r>
            <a:r>
              <a:rPr lang="en-US" sz="1500" dirty="0">
                <a:latin typeface="Courier New" panose="02070309020205020404" pitchFamily="49" charset="0"/>
              </a:rPr>
              <a:t>(x, y, </a:t>
            </a:r>
            <a:r>
              <a:rPr lang="en-US" sz="1500" dirty="0" smtClean="0">
                <a:latin typeface="Courier New" panose="02070309020205020404" pitchFamily="49" charset="0"/>
              </a:rPr>
              <a:t>x + 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size</a:t>
            </a:r>
            <a:r>
              <a:rPr lang="en-US" sz="1500" dirty="0" smtClean="0">
                <a:latin typeface="Courier New" panose="02070309020205020404" pitchFamily="49" charset="0"/>
              </a:rPr>
              <a:t>, y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2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fill="black")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err="1">
                <a:latin typeface="Courier New" panose="02070309020205020404" pitchFamily="49" charset="0"/>
              </a:rPr>
              <a:t>p.canvas.create_oval</a:t>
            </a:r>
            <a:r>
              <a:rPr lang="en-US" sz="1500" dirty="0">
                <a:latin typeface="Courier New" panose="02070309020205020404" pitchFamily="49" charset="0"/>
              </a:rPr>
              <a:t>(x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y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4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x </a:t>
            </a:r>
            <a:r>
              <a:rPr lang="en-US" sz="1500" dirty="0" smtClean="0">
                <a:latin typeface="Courier New" panose="02070309020205020404" pitchFamily="49" charset="0"/>
              </a:rPr>
              <a:t>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3</a:t>
            </a:r>
            <a:r>
              <a:rPr lang="en-US" sz="1500" dirty="0" smtClean="0">
                <a:latin typeface="Courier New" panose="02070309020205020404" pitchFamily="49" charset="0"/>
              </a:rPr>
              <a:t>, y +  </a:t>
            </a:r>
          </a:p>
          <a:p>
            <a:pPr>
              <a:lnSpc>
                <a:spcPct val="50000"/>
              </a:lnSpc>
              <a:buNone/>
            </a:pP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                    size / 10 * 6</a:t>
            </a:r>
            <a:r>
              <a:rPr lang="en-US" sz="1500" dirty="0" smtClean="0">
                <a:latin typeface="Courier New" panose="02070309020205020404" pitchFamily="49" charset="0"/>
              </a:rPr>
              <a:t>, fill</a:t>
            </a:r>
            <a:r>
              <a:rPr lang="en-US" sz="1500" dirty="0">
                <a:latin typeface="Courier New" panose="02070309020205020404" pitchFamily="49" charset="0"/>
              </a:rPr>
              <a:t>="red", width=0)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err="1">
                <a:latin typeface="Courier New" panose="02070309020205020404" pitchFamily="49" charset="0"/>
              </a:rPr>
              <a:t>p.canvas.create_oval</a:t>
            </a:r>
            <a:r>
              <a:rPr lang="en-US" sz="1500" dirty="0">
                <a:latin typeface="Courier New" panose="02070309020205020404" pitchFamily="49" charset="0"/>
              </a:rPr>
              <a:t>(x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7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y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4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x </a:t>
            </a:r>
            <a:r>
              <a:rPr lang="en-US" sz="1500" dirty="0" smtClean="0">
                <a:latin typeface="Courier New" panose="02070309020205020404" pitchFamily="49" charset="0"/>
              </a:rPr>
              <a:t>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9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</a:t>
            </a:r>
            <a:r>
              <a:rPr lang="en-US" sz="1500" dirty="0" smtClean="0">
                <a:latin typeface="Courier New" panose="02070309020205020404" pitchFamily="49" charset="0"/>
              </a:rPr>
              <a:t>                        y </a:t>
            </a:r>
            <a:r>
              <a:rPr lang="en-US" sz="1500" dirty="0">
                <a:latin typeface="Courier New" panose="02070309020205020404" pitchFamily="49" charset="0"/>
              </a:rPr>
              <a:t>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6</a:t>
            </a:r>
            <a:r>
              <a:rPr lang="en-US" sz="1500" dirty="0" smtClean="0">
                <a:latin typeface="Courier New" panose="02070309020205020404" pitchFamily="49" charset="0"/>
              </a:rPr>
              <a:t>, fill</a:t>
            </a:r>
            <a:r>
              <a:rPr lang="en-US" sz="1500" dirty="0">
                <a:latin typeface="Courier New" panose="02070309020205020404" pitchFamily="49" charset="0"/>
              </a:rPr>
              <a:t>="red", width=0)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err="1">
                <a:latin typeface="Courier New" panose="02070309020205020404" pitchFamily="49" charset="0"/>
              </a:rPr>
              <a:t>p.canvas.create_rectangle</a:t>
            </a:r>
            <a:r>
              <a:rPr lang="en-US" sz="1500" dirty="0">
                <a:latin typeface="Courier New" panose="02070309020205020404" pitchFamily="49" charset="0"/>
              </a:rPr>
              <a:t>(x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7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y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x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</a:t>
            </a:r>
            <a:r>
              <a:rPr lang="en-US" sz="1500" dirty="0" smtClean="0">
                <a:latin typeface="Courier New" panose="02070309020205020404" pitchFamily="49" charset="0"/>
              </a:rPr>
              <a:t>,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</a:t>
            </a:r>
            <a:r>
              <a:rPr lang="en-US" sz="1500" dirty="0" smtClean="0">
                <a:latin typeface="Courier New" panose="02070309020205020404" pitchFamily="49" charset="0"/>
              </a:rPr>
              <a:t>                             y </a:t>
            </a:r>
            <a:r>
              <a:rPr lang="en-US" sz="1500" dirty="0">
                <a:latin typeface="Courier New" panose="02070309020205020404" pitchFamily="49" charset="0"/>
              </a:rPr>
              <a:t>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3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fill="cyan</a:t>
            </a:r>
            <a:r>
              <a:rPr lang="en-US" sz="1500" dirty="0" smtClean="0">
                <a:latin typeface="Courier New" panose="02070309020205020404" pitchFamily="49" charset="0"/>
              </a:rPr>
              <a:t>", </a:t>
            </a:r>
            <a:r>
              <a:rPr lang="en-US" sz="1500" dirty="0">
                <a:latin typeface="Courier New" panose="02070309020205020404" pitchFamily="49" charset="0"/>
              </a:rPr>
              <a:t>width=0)   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5066" y="812006"/>
            <a:ext cx="2057400" cy="202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469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Python's </a:t>
            </a:r>
            <a:r>
              <a:rPr lang="en-US" dirty="0" smtClean="0">
                <a:latin typeface="Courier New" panose="02070309020205020404" pitchFamily="49" charset="0"/>
              </a:rPr>
              <a:t>Math</a:t>
            </a:r>
            <a:r>
              <a:rPr lang="en-US" dirty="0" smtClean="0"/>
              <a:t> class</a:t>
            </a:r>
          </a:p>
        </p:txBody>
      </p:sp>
      <p:graphicFrame>
        <p:nvGraphicFramePr>
          <p:cNvPr id="548987" name="Group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835706"/>
              </p:ext>
            </p:extLst>
          </p:nvPr>
        </p:nvGraphicFramePr>
        <p:xfrm>
          <a:off x="926122" y="1420168"/>
          <a:ext cx="6643688" cy="3046203"/>
        </p:xfrm>
        <a:graphic>
          <a:graphicData uri="http://schemas.openxmlformats.org/drawingml/2006/table">
            <a:tbl>
              <a:tblPr/>
              <a:tblGrid>
                <a:gridCol w="3082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607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Method name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Description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0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ceil(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rounds up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0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floor(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rounds down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0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log(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value, base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logarithm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0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sqrt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square root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67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sinh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cosh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tanh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sine/cosine/tangent of</a:t>
                      </a:r>
                      <a:b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</a:b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an angle in radians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9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degrees(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radians(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convert degrees to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radians and back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548911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58791"/>
              </p:ext>
            </p:extLst>
          </p:nvPr>
        </p:nvGraphicFramePr>
        <p:xfrm>
          <a:off x="8349343" y="2916483"/>
          <a:ext cx="2771775" cy="1006476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25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5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Constant </a:t>
                      </a:r>
                    </a:p>
                  </a:txBody>
                  <a:tcPr marT="45749" marB="457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Description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49" marB="457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2.7182818...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49" marB="457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3.1415926...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5" name="Group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479259"/>
              </p:ext>
            </p:extLst>
          </p:nvPr>
        </p:nvGraphicFramePr>
        <p:xfrm>
          <a:off x="4201885" y="5083393"/>
          <a:ext cx="6643688" cy="1578986"/>
        </p:xfrm>
        <a:graphic>
          <a:graphicData uri="http://schemas.openxmlformats.org/drawingml/2006/table">
            <a:tbl>
              <a:tblPr/>
              <a:tblGrid>
                <a:gridCol w="3082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607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Function 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Description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0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abs(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absolute value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0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min(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value1, value2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smaller of two values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0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max(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value1, value2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larger of two values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0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round(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nearest whole number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Rectangle 2"/>
          <p:cNvSpPr txBox="1">
            <a:spLocks/>
          </p:cNvSpPr>
          <p:nvPr/>
        </p:nvSpPr>
        <p:spPr>
          <a:xfrm>
            <a:off x="838200" y="5210105"/>
            <a:ext cx="49245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Other math functions: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4540571"/>
            <a:ext cx="6553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math import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  </a:t>
            </a:r>
            <a:r>
              <a:rPr 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necessary </a:t>
            </a:r>
            <a:r>
              <a:rPr lang="en-US" dirty="0" smtClean="0"/>
              <a:t>to use the above 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7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 output?</a:t>
            </a:r>
          </a:p>
        </p:txBody>
      </p:sp>
      <p:sp>
        <p:nvSpPr>
          <p:cNvPr id="62976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Simply calling these functions produces no visible result.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sqrt</a:t>
            </a:r>
            <a:r>
              <a:rPr lang="en-US" dirty="0" smtClean="0">
                <a:latin typeface="Courier New" panose="02070309020205020404" pitchFamily="49" charset="0"/>
              </a:rPr>
              <a:t>(81)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no output</a:t>
            </a:r>
          </a:p>
          <a:p>
            <a:pPr lvl="1" eaLnBrk="1" hangingPunct="1"/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Math function calls use a Python feature called </a:t>
            </a:r>
            <a:r>
              <a:rPr lang="en-US" i="1" dirty="0" smtClean="0"/>
              <a:t>return values</a:t>
            </a:r>
            <a:r>
              <a:rPr lang="en-US" dirty="0" smtClean="0"/>
              <a:t> that cause them to be treated as expressions.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The program runs the function, computes the answer, and then "replaces" the call with its computed result value.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sqrt</a:t>
            </a:r>
            <a:r>
              <a:rPr lang="en-US" dirty="0" smtClean="0">
                <a:latin typeface="Courier New" panose="02070309020205020404" pitchFamily="49" charset="0"/>
              </a:rPr>
              <a:t>(81)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no output</a:t>
            </a:r>
            <a:b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</a:rPr>
              <a:t>9</a:t>
            </a:r>
            <a:r>
              <a:rPr lang="en-US" b="1" dirty="0" smtClean="0">
                <a:latin typeface="Courier New" panose="02070309020205020404" pitchFamily="49" charset="0"/>
              </a:rPr>
              <a:t>.0</a:t>
            </a:r>
            <a:r>
              <a:rPr lang="en-US" dirty="0" smtClean="0">
                <a:latin typeface="Courier New" panose="02070309020205020404" pitchFamily="49" charset="0"/>
              </a:rPr>
              <a:t>   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no output</a:t>
            </a:r>
          </a:p>
          <a:p>
            <a:pPr lvl="1" eaLnBrk="1" hangingPunct="1"/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To see the result, we must print it or store it in a variable.</a:t>
            </a:r>
          </a:p>
          <a:p>
            <a:pPr lvl="1" eaLnBrk="1" hangingPunct="1"/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result =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sqrt</a:t>
            </a:r>
            <a:r>
              <a:rPr lang="en-US" dirty="0" smtClean="0">
                <a:latin typeface="Courier New" panose="02070309020205020404" pitchFamily="49" charset="0"/>
              </a:rPr>
              <a:t>(81)</a:t>
            </a:r>
          </a:p>
          <a:p>
            <a:pPr lvl="1" eaLnBrk="1" hangingPunct="1"/>
            <a:r>
              <a:rPr lang="en-US" dirty="0" smtClean="0">
                <a:latin typeface="Courier New" panose="02070309020205020404" pitchFamily="49" charset="0"/>
              </a:rPr>
              <a:t>print(</a:t>
            </a:r>
            <a:r>
              <a:rPr lang="en-US" b="1" dirty="0" smtClean="0">
                <a:latin typeface="Courier New" panose="02070309020205020404" pitchFamily="49" charset="0"/>
              </a:rPr>
              <a:t>result</a:t>
            </a:r>
            <a:r>
              <a:rPr lang="en-US" dirty="0" smtClean="0">
                <a:latin typeface="Courier New" panose="02070309020205020404" pitchFamily="49" charset="0"/>
              </a:rPr>
              <a:t>) 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9.0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986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9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29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29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29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29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29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Return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b="1" dirty="0" smtClean="0"/>
              <a:t>return</a:t>
            </a:r>
            <a:r>
              <a:rPr lang="en-US" dirty="0" smtClean="0"/>
              <a:t>: To send out a value as the result of a function.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Return values send information </a:t>
            </a:r>
            <a:r>
              <a:rPr lang="en-US" i="1" dirty="0" smtClean="0"/>
              <a:t>out </a:t>
            </a:r>
            <a:r>
              <a:rPr lang="en-US" dirty="0" smtClean="0"/>
              <a:t>from a function to its caller.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/>
              <a:t>A call to the function can be used as part of an expression.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(Compare to parameters which send values </a:t>
            </a:r>
            <a:r>
              <a:rPr lang="en-US" i="1" dirty="0" smtClean="0"/>
              <a:t>into</a:t>
            </a:r>
            <a:r>
              <a:rPr lang="en-US" dirty="0" smtClean="0"/>
              <a:t> a function)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3657600" y="3983338"/>
            <a:ext cx="4019550" cy="2432050"/>
            <a:chOff x="1360" y="1968"/>
            <a:chExt cx="2532" cy="1532"/>
          </a:xfrm>
        </p:grpSpPr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1360" y="2520"/>
              <a:ext cx="512" cy="25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04913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19213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33513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>
                  <a:latin typeface="Courier New" panose="02070309020205020404" pitchFamily="49" charset="0"/>
                  <a:cs typeface="Times New Roman" panose="02020603050405020304" pitchFamily="18" charset="0"/>
                </a:rPr>
                <a:t>main</a:t>
              </a:r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 flipV="1">
              <a:off x="1885" y="2018"/>
              <a:ext cx="912" cy="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2800" y="1968"/>
              <a:ext cx="898" cy="25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04913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19213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33513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dirty="0" smtClean="0">
                  <a:latin typeface="Courier New" panose="02070309020205020404" pitchFamily="49" charset="0"/>
                  <a:cs typeface="Times New Roman" panose="02020603050405020304" pitchFamily="18" charset="0"/>
                </a:rPr>
                <a:t>abs(-42</a:t>
              </a:r>
              <a:r>
                <a: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2051" y="2008"/>
              <a:ext cx="4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04913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19213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33513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>
                  <a:latin typeface="Courier New" panose="02070309020205020404" pitchFamily="49" charset="0"/>
                  <a:cs typeface="Times New Roman" panose="02020603050405020304" pitchFamily="18" charset="0"/>
                </a:rPr>
                <a:t>-42</a:t>
              </a:r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1868" y="2771"/>
              <a:ext cx="929" cy="4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2800" y="3248"/>
              <a:ext cx="1092" cy="25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04913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19213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33513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dirty="0" smtClean="0">
                  <a:latin typeface="Courier New" panose="02070309020205020404" pitchFamily="49" charset="0"/>
                  <a:cs typeface="Times New Roman" panose="02020603050405020304" pitchFamily="18" charset="0"/>
                </a:rPr>
                <a:t>ceil(2.71</a:t>
              </a:r>
              <a:r>
                <a: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 flipH="1" flipV="1">
              <a:off x="1837" y="2832"/>
              <a:ext cx="96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2326" y="2786"/>
              <a:ext cx="50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04913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19213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33513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>
                  <a:latin typeface="Courier New" panose="02070309020205020404" pitchFamily="49" charset="0"/>
                  <a:cs typeface="Times New Roman" panose="02020603050405020304" pitchFamily="18" charset="0"/>
                </a:rPr>
                <a:t>2.71</a:t>
              </a:r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 flipH="1">
              <a:off x="1981" y="2210"/>
              <a:ext cx="816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2400" y="2344"/>
              <a:ext cx="3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04913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19213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33513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b="1">
                  <a:solidFill>
                    <a:srgbClr val="003399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42</a:t>
              </a:r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2160" y="3112"/>
              <a:ext cx="2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04913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19213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33513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b="1">
                  <a:solidFill>
                    <a:srgbClr val="003399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94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Math</a:t>
            </a:r>
            <a:r>
              <a:rPr lang="en-US" smtClean="0"/>
              <a:t> questions</a:t>
            </a:r>
          </a:p>
        </p:txBody>
      </p:sp>
      <p:sp>
        <p:nvSpPr>
          <p:cNvPr id="55398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Evaluate the following expressions:</a:t>
            </a:r>
          </a:p>
          <a:p>
            <a:pPr lvl="1" eaLnBrk="1" hangingPunct="1">
              <a:lnSpc>
                <a:spcPct val="90000"/>
              </a:lnSpc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abs(-1.23)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>
                <a:latin typeface="Courier New" panose="02070309020205020404" pitchFamily="49" charset="0"/>
              </a:rPr>
              <a:t>sqrt</a:t>
            </a:r>
            <a:r>
              <a:rPr lang="en-US" dirty="0" smtClean="0">
                <a:latin typeface="Courier New" panose="02070309020205020404" pitchFamily="49" charset="0"/>
              </a:rPr>
              <a:t>(121.0) - </a:t>
            </a:r>
            <a:r>
              <a:rPr lang="en-US" dirty="0" err="1" smtClean="0">
                <a:latin typeface="Courier New" panose="02070309020205020404" pitchFamily="49" charset="0"/>
              </a:rPr>
              <a:t>sqrt</a:t>
            </a:r>
            <a:r>
              <a:rPr lang="en-US" dirty="0" smtClean="0">
                <a:latin typeface="Courier New" panose="02070309020205020404" pitchFamily="49" charset="0"/>
              </a:rPr>
              <a:t>(256.0)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round(pi) + round(e)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ceil(6.022) + floor(15.9994)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abs(min(-3, -5))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sz="2000" dirty="0" smtClean="0">
                <a:latin typeface="Courier New" panose="02070309020205020404" pitchFamily="49" charset="0"/>
              </a:rPr>
              <a:t>max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dirty="0" smtClean="0">
                <a:latin typeface="Courier New" panose="02070309020205020404" pitchFamily="49" charset="0"/>
              </a:rPr>
              <a:t>min</a:t>
            </a:r>
            <a:r>
              <a:rPr lang="en-US" sz="2000" dirty="0" smtClean="0"/>
              <a:t> </a:t>
            </a:r>
            <a:r>
              <a:rPr lang="en-US" sz="2000" dirty="0"/>
              <a:t>can be used to bound numbers.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Consider a variable named </a:t>
            </a:r>
            <a:r>
              <a:rPr lang="en-US" dirty="0" smtClean="0">
                <a:latin typeface="Courier New" panose="02070309020205020404" pitchFamily="49" charset="0"/>
              </a:rPr>
              <a:t>age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What statement would replace negative ages with 0?</a:t>
            </a:r>
          </a:p>
          <a:p>
            <a:pPr lvl="1" eaLnBrk="1" hangingPunct="1"/>
            <a:r>
              <a:rPr lang="en-US" dirty="0" smtClean="0"/>
              <a:t>What statement would cap the maximum age to 40?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572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3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3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3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3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return and not print?</a:t>
            </a:r>
          </a:p>
        </p:txBody>
      </p:sp>
      <p:sp>
        <p:nvSpPr>
          <p:cNvPr id="63181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It might seem more useful for the </a:t>
            </a:r>
            <a:r>
              <a:rPr lang="en-US" dirty="0">
                <a:latin typeface="Courier New" panose="02070309020205020404" pitchFamily="49" charset="0"/>
              </a:rPr>
              <a:t>m</a:t>
            </a:r>
            <a:r>
              <a:rPr lang="en-US" dirty="0" smtClean="0">
                <a:latin typeface="Courier New" panose="02070309020205020404" pitchFamily="49" charset="0"/>
              </a:rPr>
              <a:t>ath</a:t>
            </a:r>
            <a:r>
              <a:rPr lang="en-US" dirty="0" smtClean="0"/>
              <a:t> methods to print their results rather than returning them.  Why don't they?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Answer: Returning is more flexible than printing.</a:t>
            </a:r>
          </a:p>
          <a:p>
            <a:pPr lvl="1" eaLnBrk="1" hangingPunct="1"/>
            <a:r>
              <a:rPr lang="en-US" dirty="0" smtClean="0"/>
              <a:t>We can compute several things before printing: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sqrt1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b="1" dirty="0" err="1" smtClean="0">
                <a:latin typeface="Courier New" panose="02070309020205020404" pitchFamily="49" charset="0"/>
              </a:rPr>
              <a:t>sqrt</a:t>
            </a:r>
            <a:r>
              <a:rPr lang="en-US" sz="1800" b="1" dirty="0" smtClean="0">
                <a:latin typeface="Courier New" panose="02070309020205020404" pitchFamily="49" charset="0"/>
              </a:rPr>
              <a:t>(100)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sqrt2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b="1" dirty="0" err="1" smtClean="0">
                <a:latin typeface="Courier New" panose="02070309020205020404" pitchFamily="49" charset="0"/>
              </a:rPr>
              <a:t>sqrt</a:t>
            </a:r>
            <a:r>
              <a:rPr lang="en-US" sz="1800" b="1" dirty="0" smtClean="0">
                <a:latin typeface="Courier New" panose="02070309020205020404" pitchFamily="49" charset="0"/>
              </a:rPr>
              <a:t>(81)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Powers are " + 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(sqrt1) </a:t>
            </a:r>
            <a:r>
              <a:rPr lang="en-US" sz="1800" dirty="0">
                <a:latin typeface="Courier New" panose="02070309020205020404" pitchFamily="49" charset="0"/>
              </a:rPr>
              <a:t>+ " and " + 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(sqrt2))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We can combine the results of many computations: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k </a:t>
            </a:r>
            <a:r>
              <a:rPr lang="en-US" sz="1800" dirty="0">
                <a:latin typeface="Courier New" panose="02070309020205020404" pitchFamily="49" charset="0"/>
              </a:rPr>
              <a:t>= 13 * </a:t>
            </a:r>
            <a:r>
              <a:rPr lang="en-US" sz="1800" b="1" dirty="0" err="1" smtClean="0">
                <a:latin typeface="Courier New" panose="02070309020205020404" pitchFamily="49" charset="0"/>
              </a:rPr>
              <a:t>sqrt</a:t>
            </a:r>
            <a:r>
              <a:rPr lang="en-US" sz="1800" b="1" dirty="0" smtClean="0">
                <a:latin typeface="Courier New" panose="02070309020205020404" pitchFamily="49" charset="0"/>
              </a:rPr>
              <a:t>(49)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+ 5 - </a:t>
            </a:r>
            <a:r>
              <a:rPr lang="en-US" sz="1800" b="1" dirty="0" smtClean="0">
                <a:latin typeface="Courier New" panose="02070309020205020404" pitchFamily="49" charset="0"/>
              </a:rPr>
              <a:t>ceil(17.8)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075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1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31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31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31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31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31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31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1262</Words>
  <Application>Microsoft Office PowerPoint</Application>
  <PresentationFormat>Widescreen</PresentationFormat>
  <Paragraphs>244</Paragraphs>
  <Slides>18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Lucida Sans Unicode</vt:lpstr>
      <vt:lpstr>Times New Roman</vt:lpstr>
      <vt:lpstr>Verdana</vt:lpstr>
      <vt:lpstr>Wingdings 2</vt:lpstr>
      <vt:lpstr>Office Theme</vt:lpstr>
      <vt:lpstr>CSc 110, Spring 2017</vt:lpstr>
      <vt:lpstr>Parameterized figures</vt:lpstr>
      <vt:lpstr>Drawing parameter question</vt:lpstr>
      <vt:lpstr>Drawing parameter answer</vt:lpstr>
      <vt:lpstr>Python's Math class</vt:lpstr>
      <vt:lpstr>No output?</vt:lpstr>
      <vt:lpstr>Return</vt:lpstr>
      <vt:lpstr>Math questions</vt:lpstr>
      <vt:lpstr>Why return and not print?</vt:lpstr>
      <vt:lpstr>Quirks of real numbers</vt:lpstr>
      <vt:lpstr>Returning a value</vt:lpstr>
      <vt:lpstr>Return examples</vt:lpstr>
      <vt:lpstr>Common error: Not storing</vt:lpstr>
      <vt:lpstr>Fixing the common error</vt:lpstr>
      <vt:lpstr>Exercise</vt:lpstr>
      <vt:lpstr>Exercise solution</vt:lpstr>
      <vt:lpstr>Exercise</vt:lpstr>
      <vt:lpstr>Ball solution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17</cp:revision>
  <dcterms:created xsi:type="dcterms:W3CDTF">2016-08-14T21:06:35Z</dcterms:created>
  <dcterms:modified xsi:type="dcterms:W3CDTF">2017-01-27T05:13:58Z</dcterms:modified>
</cp:coreProperties>
</file>