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0" r:id="rId3"/>
    <p:sldId id="282" r:id="rId4"/>
    <p:sldId id="258" r:id="rId5"/>
    <p:sldId id="259" r:id="rId6"/>
    <p:sldId id="260" r:id="rId7"/>
    <p:sldId id="262" r:id="rId8"/>
    <p:sldId id="278" r:id="rId9"/>
    <p:sldId id="266" r:id="rId10"/>
    <p:sldId id="267" r:id="rId11"/>
    <p:sldId id="268" r:id="rId12"/>
    <p:sldId id="269" r:id="rId13"/>
    <p:sldId id="270" r:id="rId14"/>
    <p:sldId id="271" r:id="rId15"/>
    <p:sldId id="283" r:id="rId16"/>
    <p:sldId id="272" r:id="rId17"/>
    <p:sldId id="273" r:id="rId18"/>
    <p:sldId id="274" r:id="rId19"/>
    <p:sldId id="284" r:id="rId20"/>
    <p:sldId id="286" r:id="rId21"/>
    <p:sldId id="287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6DD23-07CB-4A59-8605-92B880048640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B1DB-D825-4C6D-BCF3-963F8C75A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96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5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// This program computes two people's body mass index (BMI) and</a:t>
            </a:r>
          </a:p>
          <a:p>
            <a:r>
              <a:rPr lang="en-US" smtClean="0">
                <a:latin typeface="Arial" panose="020B0604020202020204" pitchFamily="34" charset="0"/>
              </a:rPr>
              <a:t>// compares them.  The code uses parameters, returns, and Scanner.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import java.util.*;  // so that I can use Scanner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public class BMI {</a:t>
            </a:r>
          </a:p>
          <a:p>
            <a:r>
              <a:rPr lang="en-US" smtClean="0">
                <a:latin typeface="Arial" panose="020B0604020202020204" pitchFamily="34" charset="0"/>
              </a:rPr>
              <a:t>    public static void main(String[] args) {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System.out.println("This program reads in data for two people and");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System.out.println("computes their body mass index (BMI)");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    // finish me!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}</a:t>
            </a:r>
          </a:p>
          <a:p>
            <a:r>
              <a:rPr lang="en-US" smtClean="0">
                <a:latin typeface="Arial" panose="020B0604020202020204" pitchFamily="34" charset="0"/>
              </a:rPr>
              <a:t>}</a:t>
            </a:r>
          </a:p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0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9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1661757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3223968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5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25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Note that == tests equality, not = .  The = is used for the assignment operator!</a:t>
            </a:r>
          </a:p>
        </p:txBody>
      </p:sp>
    </p:spTree>
    <p:extLst>
      <p:ext uri="{BB962C8B-B14F-4D97-AF65-F5344CB8AC3E}">
        <p14:creationId xmlns:p14="http://schemas.microsoft.com/office/powerpoint/2010/main" val="3139841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8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12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A0DC-F26F-4E0B-8769-BCC7D79D32D8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8C38-0849-42FF-8AED-7C549C389BD6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8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C4DE9-3E50-4F3D-9C2C-9D798129BEA9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9ADA-9B51-40C9-8139-794D5FC4BED8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498D-558B-4E69-9B47-08C582A02045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E139-0446-4AF6-9C24-EC4DF79DFD7B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2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D9D8-E516-4290-B4BD-F760DDCADF33}" type="datetime1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5F-8DDB-4CE0-880D-23611CF28C56}" type="datetime1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A3CE-3033-46B7-B88C-45652F62DC52}" type="datetime1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DDEF-1A22-4A26-AC38-9F6C969D48F3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A643-627C-4D1F-AF91-6BE761B0ADBD}" type="datetime1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BADB9-735D-42EF-AD73-9259CE995451}" type="datetime1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04B8-F275-4E1C-AE19-18EF63CA4D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70190"/>
            <a:ext cx="9144000" cy="92750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2533" y="1517301"/>
            <a:ext cx="9144000" cy="16557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8: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;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endParaRPr lang="en-US" dirty="0">
              <a:latin typeface="Courier New" panose="02070309020205020404" pitchFamily="49" charset="0"/>
            </a:endParaRP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2050" name="Picture 2" descr="Image result for comic about deci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421" y="2482239"/>
            <a:ext cx="4532225" cy="423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3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r>
              <a:rPr lang="en-US" smtClean="0"/>
              <a:t> statement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a block of statements only if a test is true</a:t>
            </a:r>
            <a:endParaRPr lang="en-US" sz="900" i="1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= </a:t>
            </a:r>
            <a:r>
              <a:rPr lang="en-US" sz="1900" dirty="0" smtClean="0">
                <a:latin typeface="Courier New" panose="02070309020205020404" pitchFamily="49" charset="0"/>
              </a:rPr>
              <a:t>float(input("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? 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(</a:t>
            </a:r>
            <a:r>
              <a:rPr lang="en-US" sz="1900" b="1" dirty="0" err="1">
                <a:latin typeface="Courier New" panose="02070309020205020404" pitchFamily="49" charset="0"/>
              </a:rPr>
              <a:t>gpa</a:t>
            </a:r>
            <a:r>
              <a:rPr lang="en-US" sz="1900" b="1" dirty="0">
                <a:latin typeface="Courier New" panose="02070309020205020404" pitchFamily="49" charset="0"/>
              </a:rPr>
              <a:t> &gt;= 2.0</a:t>
            </a:r>
            <a:r>
              <a:rPr lang="en-US" sz="1900" b="1" dirty="0" smtClean="0">
                <a:latin typeface="Courier New" panose="02070309020205020404" pitchFamily="49" charset="0"/>
              </a:rPr>
              <a:t>):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accepted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18436" name="Picture 4" descr="if_stat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287" y="2803071"/>
            <a:ext cx="3093879" cy="289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statement</a:t>
            </a:r>
          </a:p>
        </p:txBody>
      </p:sp>
      <p:sp>
        <p:nvSpPr>
          <p:cNvPr id="20483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one block if a test is true, another if false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900" dirty="0"/>
              <a:t>	</a:t>
            </a:r>
            <a:r>
              <a:rPr lang="en-US" sz="1900" dirty="0" err="1" smtClean="0">
                <a:latin typeface="Courier New" panose="02070309020205020404" pitchFamily="49" charset="0"/>
              </a:rPr>
              <a:t>gpa</a:t>
            </a:r>
            <a:r>
              <a:rPr lang="en-US" sz="1900" dirty="0" smtClean="0">
                <a:latin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</a:rPr>
              <a:t>= float(input("</a:t>
            </a:r>
            <a:r>
              <a:rPr lang="en-US" sz="1900" dirty="0" err="1">
                <a:latin typeface="Courier New" panose="02070309020205020404" pitchFamily="49" charset="0"/>
              </a:rPr>
              <a:t>gpa</a:t>
            </a:r>
            <a:r>
              <a:rPr lang="en-US" sz="1900" dirty="0">
                <a:latin typeface="Courier New" panose="02070309020205020404" pitchFamily="49" charset="0"/>
              </a:rPr>
              <a:t>? </a:t>
            </a:r>
            <a:r>
              <a:rPr lang="en-US" sz="1900" dirty="0" smtClean="0">
                <a:latin typeface="Courier New" panose="02070309020205020404" pitchFamily="49" charset="0"/>
              </a:rPr>
              <a:t>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(</a:t>
            </a:r>
            <a:r>
              <a:rPr lang="en-US" sz="1900" b="1" dirty="0" err="1">
                <a:latin typeface="Courier New" panose="02070309020205020404" pitchFamily="49" charset="0"/>
              </a:rPr>
              <a:t>gpa</a:t>
            </a:r>
            <a:r>
              <a:rPr lang="en-US" sz="1900" b="1" dirty="0">
                <a:latin typeface="Courier New" panose="02070309020205020404" pitchFamily="49" charset="0"/>
              </a:rPr>
              <a:t> &gt;= 2.0</a:t>
            </a:r>
            <a:r>
              <a:rPr lang="en-US" sz="1900" b="1" dirty="0" smtClean="0">
                <a:latin typeface="Courier New" panose="02070309020205020404" pitchFamily="49" charset="0"/>
              </a:rPr>
              <a:t>):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Welcome to Mars University</a:t>
            </a:r>
            <a:r>
              <a:rPr lang="en-US" sz="1900" dirty="0" smtClean="0">
                <a:latin typeface="Courier New" panose="02070309020205020404" pitchFamily="49" charset="0"/>
              </a:rPr>
              <a:t>!")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</a:t>
            </a:r>
            <a:r>
              <a:rPr lang="en-US" sz="1900" b="1" dirty="0" smtClean="0">
                <a:latin typeface="Courier New" panose="02070309020205020404" pitchFamily="49" charset="0"/>
              </a:rPr>
              <a:t>else: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denied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20484" name="Picture 3" descr="if_e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73" y="2616376"/>
            <a:ext cx="32543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6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Relational Operators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15757" y="1309874"/>
            <a:ext cx="10515600" cy="52702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Courier New" panose="02070309020205020404" pitchFamily="49" charset="0"/>
              </a:rPr>
              <a:t>if</a:t>
            </a:r>
            <a:r>
              <a:rPr lang="en-US" sz="2300" dirty="0"/>
              <a:t> statements </a:t>
            </a:r>
            <a:r>
              <a:rPr lang="en-US" sz="2300" dirty="0" smtClean="0"/>
              <a:t>use </a:t>
            </a:r>
            <a:r>
              <a:rPr lang="en-US" sz="2300" dirty="0"/>
              <a:t>logical tests.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test</a:t>
            </a:r>
            <a:r>
              <a:rPr lang="en-US" dirty="0" smtClean="0">
                <a:latin typeface="Courier New" panose="02070309020205020404" pitchFamily="49" charset="0"/>
              </a:rPr>
              <a:t>):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/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Test </a:t>
            </a:r>
            <a:r>
              <a:rPr lang="en-US" dirty="0" smtClean="0"/>
              <a:t>is a </a:t>
            </a:r>
            <a:r>
              <a:rPr 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expression that produces a literal value of True or False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Tests use </a:t>
            </a:r>
            <a:r>
              <a:rPr lang="en-US" i="1" dirty="0" smtClean="0"/>
              <a:t>relational operators                         </a:t>
            </a:r>
            <a:r>
              <a:rPr lang="en-US" dirty="0" smtClean="0"/>
              <a:t>Note the equals "==" !!</a:t>
            </a:r>
          </a:p>
        </p:txBody>
      </p:sp>
      <p:graphicFrame>
        <p:nvGraphicFramePr>
          <p:cNvPr id="6687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483989"/>
              </p:ext>
            </p:extLst>
          </p:nvPr>
        </p:nvGraphicFramePr>
        <p:xfrm>
          <a:off x="2255855" y="3569215"/>
          <a:ext cx="7924799" cy="2560635"/>
        </p:xfrm>
        <a:graphic>
          <a:graphicData uri="http://schemas.openxmlformats.org/drawingml/2006/table">
            <a:tbl>
              <a:tblPr/>
              <a:tblGrid>
                <a:gridCol w="1568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8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2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46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!=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20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6866" name="Picture 2" descr="nested_if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775" y="1970088"/>
            <a:ext cx="15636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Misuse of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endParaRPr lang="en-US" smtClean="0"/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What's wrong with the following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percent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float(input("What percentage did you earn? "))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(percent &gt;= 90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A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(percent &gt;= 80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B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if </a:t>
            </a:r>
            <a:r>
              <a:rPr lang="en-US" sz="1800" b="1" dirty="0">
                <a:latin typeface="Courier New" panose="02070309020205020404" pitchFamily="49" charset="0"/>
              </a:rPr>
              <a:t>(percent &gt;= 70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print("You </a:t>
            </a:r>
            <a:r>
              <a:rPr lang="en-US" sz="1800" dirty="0">
                <a:latin typeface="Courier New" panose="02070309020205020404" pitchFamily="49" charset="0"/>
              </a:rPr>
              <a:t>got a C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(percent &gt;= 60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D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(percent </a:t>
            </a:r>
            <a:r>
              <a:rPr lang="en-US" sz="1800" b="1" dirty="0">
                <a:latin typeface="Courier New" panose="02070309020205020404" pitchFamily="49" charset="0"/>
              </a:rPr>
              <a:t>&lt; 60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F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79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Chooses between outcomes using many tests</a:t>
            </a:r>
          </a:p>
          <a:p>
            <a:pPr lvl="1" eaLnBrk="1" hangingPunct="1">
              <a:lnSpc>
                <a:spcPct val="90000"/>
              </a:lnSpc>
            </a:pPr>
            <a:endParaRPr lang="en-US" sz="800" i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(</a:t>
            </a:r>
            <a:r>
              <a:rPr lang="en-US" sz="1800" b="1" dirty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dirty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(x &gt; 0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Positive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>
                <a:latin typeface="Courier New" panose="02070309020205020404" pitchFamily="49" charset="0"/>
              </a:rPr>
              <a:t>(x &lt; 0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Negative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Zero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5604" name="Picture 4" descr="nested_if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678" y="2472507"/>
            <a:ext cx="4604898" cy="359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85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Corrected using 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endParaRPr lang="en-US" dirty="0" smtClean="0"/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Now only 1 path is taken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percent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float(input("What percentage did you earn? "))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(percent &gt;= 90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A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</a:rPr>
              <a:t>(percent &gt;= 80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B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</a:rPr>
              <a:t>(percent &gt;= 70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print("You </a:t>
            </a:r>
            <a:r>
              <a:rPr lang="en-US" sz="1800" dirty="0">
                <a:latin typeface="Courier New" panose="02070309020205020404" pitchFamily="49" charset="0"/>
              </a:rPr>
              <a:t>got a C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</a:rPr>
              <a:t>(percent &gt;= 60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D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else (percent </a:t>
            </a:r>
            <a:r>
              <a:rPr lang="en-US" sz="1800" b="1" dirty="0">
                <a:latin typeface="Courier New" panose="02070309020205020404" pitchFamily="49" charset="0"/>
              </a:rPr>
              <a:t>&lt; 60</a:t>
            </a:r>
            <a:r>
              <a:rPr lang="en-US" sz="1800" b="1" dirty="0" smtClean="0">
                <a:latin typeface="Courier New" panose="02070309020205020404" pitchFamily="49" charset="0"/>
              </a:rPr>
              <a:t>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F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79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if/else/if</a:t>
            </a:r>
          </a:p>
        </p:txBody>
      </p:sp>
      <p:sp>
        <p:nvSpPr>
          <p:cNvPr id="27651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else</a:t>
            </a:r>
            <a:r>
              <a:rPr lang="en-US" sz="1800" dirty="0"/>
              <a:t>, exactly one path must be taken.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if</a:t>
            </a:r>
            <a:r>
              <a:rPr lang="en-US" sz="1800" dirty="0"/>
              <a:t>, the code might not execute any path.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(</a:t>
            </a:r>
            <a:r>
              <a:rPr lang="en-US" sz="1800" b="1" dirty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b="1" dirty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el</a:t>
            </a:r>
            <a:r>
              <a:rPr lang="en-US" sz="1800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if</a:t>
            </a:r>
            <a:r>
              <a:rPr lang="en-US" sz="18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</a:rPr>
              <a:t>test</a:t>
            </a:r>
            <a:r>
              <a:rPr lang="en-US" sz="18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/>
              <a:t>	</a:t>
            </a:r>
            <a:endParaRPr lang="en-US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(place == 1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Gold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>
                <a:latin typeface="Courier New" panose="02070309020205020404" pitchFamily="49" charset="0"/>
              </a:rPr>
              <a:t>(place == 2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Silver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err="1" smtClean="0">
                <a:latin typeface="Courier New" panose="02070309020205020404" pitchFamily="49" charset="0"/>
              </a:rPr>
              <a:t>elif</a:t>
            </a:r>
            <a:r>
              <a:rPr lang="en-US" sz="1700" b="1" dirty="0" smtClean="0">
                <a:latin typeface="Courier New" panose="02070309020205020404" pitchFamily="49" charset="0"/>
              </a:rPr>
              <a:t> </a:t>
            </a:r>
            <a:r>
              <a:rPr lang="en-US" sz="1700" b="1" dirty="0">
                <a:latin typeface="Courier New" panose="02070309020205020404" pitchFamily="49" charset="0"/>
              </a:rPr>
              <a:t>(place == 3</a:t>
            </a:r>
            <a:r>
              <a:rPr lang="en-US" sz="1700" b="1" dirty="0" smtClean="0">
                <a:latin typeface="Courier New" panose="02070309020205020404" pitchFamily="49" charset="0"/>
              </a:rPr>
              <a:t>):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Bronze medal</a:t>
            </a:r>
            <a:r>
              <a:rPr lang="en-US" sz="1700" dirty="0" smtClean="0">
                <a:latin typeface="Courier New" panose="02070309020205020404" pitchFamily="49" charset="0"/>
              </a:rPr>
              <a:t>.")</a:t>
            </a:r>
            <a:endParaRPr lang="en-US" sz="1700" dirty="0">
              <a:latin typeface="Courier New" panose="02070309020205020404" pitchFamily="49" charset="0"/>
            </a:endParaRPr>
          </a:p>
        </p:txBody>
      </p:sp>
      <p:pic>
        <p:nvPicPr>
          <p:cNvPr id="27652" name="Picture 3" descr="nested_i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12950"/>
            <a:ext cx="32766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99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</a:t>
            </a:r>
            <a:r>
              <a:rPr lang="en-US" smtClean="0"/>
              <a:t> structures</a:t>
            </a:r>
          </a:p>
        </p:txBody>
      </p:sp>
      <p:graphicFrame>
        <p:nvGraphicFramePr>
          <p:cNvPr id="68100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812484"/>
              </p:ext>
            </p:extLst>
          </p:nvPr>
        </p:nvGraphicFramePr>
        <p:xfrm>
          <a:off x="1524000" y="1295401"/>
          <a:ext cx="9144000" cy="5114925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1665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exactly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else: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 or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8272">
                <a:tc gridSpan="2">
                  <a:txBody>
                    <a:bodyPr/>
                    <a:lstStyle/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0, 1, or many paths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(independent tests; not exclusive)</a:t>
                      </a:r>
                    </a:p>
                    <a:p>
                      <a:pPr marL="2743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5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?</a:t>
            </a:r>
          </a:p>
        </p:txBody>
      </p:sp>
      <p:sp>
        <p:nvSpPr>
          <p:cNvPr id="68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(1) if/if/if   (2) nested if/else   (3) nested if/else/if</a:t>
            </a:r>
            <a:endParaRPr lang="en-US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/>
          </a:p>
          <a:p>
            <a:pPr lvl="1" eaLnBrk="1" hangingPunct="1"/>
            <a:r>
              <a:rPr lang="en-US" sz="1800"/>
              <a:t>Whether a user is lower, middle, or upper-class based on income.</a:t>
            </a:r>
          </a:p>
          <a:p>
            <a:pPr lvl="2" eaLnBrk="1" hangingPunct="1"/>
            <a:r>
              <a:rPr lang="en-US" b="1" smtClean="0"/>
              <a:t>(2)	</a:t>
            </a:r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 / else if / else</a:t>
            </a:r>
            <a:br>
              <a:rPr lang="en-US" smtClean="0">
                <a:latin typeface="Courier New" panose="02070309020205020404" pitchFamily="49" charset="0"/>
              </a:rPr>
            </a:br>
            <a:endParaRPr 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/>
              <a:t>Whether you made the dean's list (GPA ≥ 3.8) or honor roll (3.5-3.8).</a:t>
            </a:r>
          </a:p>
          <a:p>
            <a:pPr lvl="2" eaLnBrk="1" hangingPunct="1"/>
            <a:r>
              <a:rPr lang="en-US" b="1" smtClean="0"/>
              <a:t>(3)	</a:t>
            </a:r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 / else if</a:t>
            </a:r>
            <a:br>
              <a:rPr lang="en-US" smtClean="0">
                <a:latin typeface="Courier New" panose="02070309020205020404" pitchFamily="49" charset="0"/>
              </a:rPr>
            </a:br>
            <a:endParaRPr 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/>
              <a:t>Whether a number is divisible by 2, 3, and/or 5.</a:t>
            </a:r>
          </a:p>
          <a:p>
            <a:pPr lvl="2" eaLnBrk="1" hangingPunct="1"/>
            <a:r>
              <a:rPr lang="en-US" b="1" smtClean="0"/>
              <a:t>(1)	</a:t>
            </a:r>
            <a:r>
              <a:rPr lang="en-US" smtClean="0"/>
              <a:t>sequential </a:t>
            </a:r>
            <a:r>
              <a:rPr lang="en-US" smtClean="0">
                <a:latin typeface="Courier New" panose="02070309020205020404" pitchFamily="49" charset="0"/>
              </a:rPr>
              <a:t>if / if / if</a:t>
            </a:r>
            <a:br>
              <a:rPr lang="en-US" smtClean="0">
                <a:latin typeface="Courier New" panose="02070309020205020404" pitchFamily="49" charset="0"/>
              </a:rPr>
            </a:br>
            <a:endParaRPr 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/>
              <a:t>Computing a grade of A, B, C, D, or F based on a percentage.</a:t>
            </a:r>
          </a:p>
          <a:p>
            <a:pPr lvl="2" eaLnBrk="1" hangingPunct="1"/>
            <a:r>
              <a:rPr lang="en-US" b="1" smtClean="0"/>
              <a:t>(2)	</a:t>
            </a:r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 / else if / else if / else if / else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98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Factoring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code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factoring</a:t>
            </a:r>
            <a:r>
              <a:rPr lang="en-US" dirty="0" smtClean="0"/>
              <a:t>: Extracting common/repeated code.</a:t>
            </a:r>
          </a:p>
          <a:p>
            <a:pPr lvl="1" eaLnBrk="1" hangingPunct="1"/>
            <a:r>
              <a:rPr lang="en-US" dirty="0" smtClean="0"/>
              <a:t>Can reduce or eliminate repetition from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code.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(a == 1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(a == 2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6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y = y +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else: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 == 3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91200" y="2895600"/>
            <a:ext cx="4648200" cy="3276600"/>
            <a:chOff x="2688" y="1968"/>
            <a:chExt cx="2928" cy="2064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2064" cy="9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smtClean="0">
                  <a:latin typeface="Courier New" panose="02070309020205020404" pitchFamily="49" charset="0"/>
                </a:rPr>
                <a:t>print(a)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x = 3 * </a:t>
              </a:r>
              <a:r>
                <a:rPr lang="en-US" sz="1800" dirty="0" smtClean="0">
                  <a:latin typeface="Courier New" panose="02070309020205020404" pitchFamily="49" charset="0"/>
                </a:rPr>
                <a:t>a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if (a == 2</a:t>
              </a:r>
              <a:r>
                <a:rPr lang="en-US" sz="1800" dirty="0" smtClean="0">
                  <a:latin typeface="Courier New" panose="02070309020205020404" pitchFamily="49" charset="0"/>
                </a:rPr>
                <a:t>):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    y = y + </a:t>
              </a:r>
              <a:r>
                <a:rPr lang="en-US" sz="1800" dirty="0" smtClean="0">
                  <a:latin typeface="Courier New" panose="02070309020205020404" pitchFamily="49" charset="0"/>
                </a:rPr>
                <a:t>10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b = b + </a:t>
              </a:r>
              <a:r>
                <a:rPr lang="en-US" sz="1800" dirty="0" smtClean="0">
                  <a:latin typeface="Courier New" panose="02070309020205020404" pitchFamily="49" charset="0"/>
                </a:rPr>
                <a:t>x</a:t>
              </a:r>
              <a:endParaRPr lang="en-US" sz="1800" dirty="0">
                <a:latin typeface="Courier New" panose="02070309020205020404" pitchFamily="49" charset="0"/>
              </a:endParaRPr>
            </a:p>
          </p:txBody>
        </p:sp>
        <p:grpSp>
          <p:nvGrpSpPr>
            <p:cNvPr id="7174" name="Group 8"/>
            <p:cNvGrpSpPr>
              <a:grpSpLocks/>
            </p:cNvGrpSpPr>
            <p:nvPr/>
          </p:nvGrpSpPr>
          <p:grpSpPr bwMode="auto">
            <a:xfrm>
              <a:off x="2688" y="1968"/>
              <a:ext cx="820" cy="2064"/>
              <a:chOff x="2688" y="1968"/>
              <a:chExt cx="820" cy="2064"/>
            </a:xfrm>
          </p:grpSpPr>
          <p:sp>
            <p:nvSpPr>
              <p:cNvPr id="7175" name="Line 6"/>
              <p:cNvSpPr>
                <a:spLocks noChangeShapeType="1"/>
              </p:cNvSpPr>
              <p:nvPr/>
            </p:nvSpPr>
            <p:spPr bwMode="auto">
              <a:xfrm flipV="1">
                <a:off x="3075" y="3001"/>
                <a:ext cx="4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76" name="AutoShape 7"/>
              <p:cNvSpPr>
                <a:spLocks/>
              </p:cNvSpPr>
              <p:nvPr/>
            </p:nvSpPr>
            <p:spPr bwMode="auto">
              <a:xfrm>
                <a:off x="2688" y="1968"/>
                <a:ext cx="384" cy="2064"/>
              </a:xfrm>
              <a:prstGeom prst="rightBrace">
                <a:avLst>
                  <a:gd name="adj1" fmla="val 44792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22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Returning a value (review)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statements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b="1" dirty="0" smtClean="0"/>
              <a:t>...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b="1" dirty="0" smtClean="0">
                <a:solidFill>
                  <a:srgbClr val="003399"/>
                </a:solidFill>
              </a:rPr>
              <a:t>expression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When Python reaches a return statement:</a:t>
            </a:r>
          </a:p>
          <a:p>
            <a:pPr lvl="1" eaLnBrk="1" hangingPunct="1"/>
            <a:r>
              <a:rPr lang="en-US" dirty="0" smtClean="0"/>
              <a:t>it evaluates the expression</a:t>
            </a:r>
          </a:p>
          <a:p>
            <a:pPr lvl="1" eaLnBrk="1" hangingPunct="1"/>
            <a:r>
              <a:rPr lang="en-US" dirty="0" smtClean="0"/>
              <a:t>it substitutes the return value in place of the call</a:t>
            </a:r>
          </a:p>
          <a:p>
            <a:pPr lvl="1" eaLnBrk="1" hangingPunct="1"/>
            <a:r>
              <a:rPr lang="en-US" dirty="0" smtClean="0"/>
              <a:t>it goes back to the caller and continues after the function call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47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"dangling if" problem</a:t>
            </a:r>
          </a:p>
        </p:txBody>
      </p:sp>
      <p:sp>
        <p:nvSpPr>
          <p:cNvPr id="697347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What can be improved about the following code?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(x &lt;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elif</a:t>
            </a:r>
            <a:r>
              <a:rPr lang="en-US" dirty="0" smtClean="0">
                <a:latin typeface="Courier New" panose="02070309020205020404" pitchFamily="49" charset="0"/>
              </a:rPr>
              <a:t> (x &gt;=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non-negative")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second if test is unnecessary and can be removed: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if (x &lt; 0):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</a:rPr>
              <a:t>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print("x is non-negative")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This is also relevant in functions that use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/>
              <a:t>with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5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with </a:t>
            </a:r>
            <a:r>
              <a:rPr lang="en-US" smtClean="0">
                <a:latin typeface="Courier New" panose="02070309020205020404" pitchFamily="49" charset="0"/>
              </a:rPr>
              <a:t>return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larger of the two given integers.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max(a,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if (a &gt; b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a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sz="1800" b="1" dirty="0" smtClean="0">
                <a:latin typeface="Courier New" panose="02070309020205020404" pitchFamily="49" charset="0"/>
              </a:rPr>
              <a:t>b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Functions can return different values using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Whichever path the code enters, it will return that value.</a:t>
            </a:r>
          </a:p>
          <a:p>
            <a:pPr lvl="1" eaLnBrk="1" hangingPunct="1"/>
            <a:r>
              <a:rPr lang="en-US" dirty="0" smtClean="0"/>
              <a:t>Returning a value causes a function to immediately exit.</a:t>
            </a:r>
          </a:p>
          <a:p>
            <a:pPr lvl="1" eaLnBrk="1" hangingPunct="1"/>
            <a:r>
              <a:rPr lang="en-US" dirty="0" smtClean="0"/>
              <a:t>All paths through the code should reach a </a:t>
            </a:r>
            <a:r>
              <a:rPr lang="en-US" dirty="0" smtClean="0">
                <a:latin typeface="Courier New" panose="02070309020205020404" pitchFamily="49" charset="0"/>
              </a:rPr>
              <a:t>return</a:t>
            </a:r>
            <a:r>
              <a:rPr lang="en-US" dirty="0" smtClean="0"/>
              <a:t> statement.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52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question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600" dirty="0"/>
          </a:p>
          <a:p>
            <a:pPr eaLnBrk="1" hangingPunct="1"/>
            <a:r>
              <a:rPr lang="en-US" dirty="0" smtClean="0"/>
              <a:t>Write a program that produces output like the following: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This program reads data for two </a:t>
            </a:r>
            <a:r>
              <a:rPr lang="en-US" sz="1600" dirty="0" smtClean="0">
                <a:latin typeface="Courier New" panose="02070309020205020404" pitchFamily="49" charset="0"/>
              </a:rPr>
              <a:t>students </a:t>
            </a:r>
            <a:r>
              <a:rPr lang="en-US" sz="1600" dirty="0" smtClean="0">
                <a:latin typeface="Courier New" panose="02070309020205020404" pitchFamily="49" charset="0"/>
              </a:rPr>
              <a:t>and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computes their </a:t>
            </a:r>
            <a:r>
              <a:rPr lang="en-US" sz="1600" dirty="0" smtClean="0">
                <a:latin typeface="Courier New" panose="02070309020205020404" pitchFamily="49" charset="0"/>
              </a:rPr>
              <a:t>Computer Science GPAs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CS 110 grade? </a:t>
            </a:r>
            <a:r>
              <a:rPr lang="en-US" sz="1600" b="1" u="sng" dirty="0">
                <a:latin typeface="Courier New" panose="02070309020205020404" pitchFamily="49" charset="0"/>
              </a:rPr>
              <a:t>A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CS 120 grade?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b="1" u="sng" dirty="0">
                <a:latin typeface="Courier New" panose="02070309020205020404" pitchFamily="49" charset="0"/>
              </a:rPr>
              <a:t>B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CS 110 grade? </a:t>
            </a:r>
            <a:r>
              <a:rPr lang="en-US" sz="1600" b="1" u="sng" dirty="0" smtClean="0">
                <a:latin typeface="Courier New" panose="02070309020205020404" pitchFamily="49" charset="0"/>
              </a:rPr>
              <a:t>B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CS 120 grade? </a:t>
            </a:r>
            <a:r>
              <a:rPr lang="en-US" sz="1600" b="1" u="sng" dirty="0">
                <a:latin typeface="Courier New" panose="02070309020205020404" pitchFamily="49" charset="0"/>
              </a:rPr>
              <a:t>B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1 </a:t>
            </a:r>
            <a:r>
              <a:rPr lang="en-US" sz="1600" dirty="0" smtClean="0">
                <a:latin typeface="Courier New" panose="02070309020205020404" pitchFamily="49" charset="0"/>
              </a:rPr>
              <a:t>GPA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3.5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a</a:t>
            </a:r>
            <a:r>
              <a:rPr lang="en-US" sz="1600" dirty="0" smtClean="0">
                <a:latin typeface="Courier New" panose="02070309020205020404" pitchFamily="49" charset="0"/>
              </a:rPr>
              <a:t>ccepted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2 </a:t>
            </a:r>
            <a:r>
              <a:rPr lang="en-US" sz="1600" dirty="0" smtClean="0">
                <a:latin typeface="Courier New" panose="02070309020205020404" pitchFamily="49" charset="0"/>
              </a:rPr>
              <a:t>GPA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3.0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accepted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Difference = </a:t>
            </a:r>
            <a:r>
              <a:rPr lang="en-US" sz="1600" dirty="0" smtClean="0">
                <a:latin typeface="Courier New" panose="02070309020205020404" pitchFamily="49" charset="0"/>
              </a:rPr>
              <a:t>0.5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graphicFrame>
        <p:nvGraphicFramePr>
          <p:cNvPr id="71682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76259"/>
              </p:ext>
            </p:extLst>
          </p:nvPr>
        </p:nvGraphicFramePr>
        <p:xfrm>
          <a:off x="8420518" y="3556279"/>
          <a:ext cx="2240783" cy="1505212"/>
        </p:xfrm>
        <a:graphic>
          <a:graphicData uri="http://schemas.openxmlformats.org/drawingml/2006/table">
            <a:tbl>
              <a:tblPr/>
              <a:tblGrid>
                <a:gridCol w="1213198"/>
                <a:gridCol w="1027585"/>
              </a:tblGrid>
              <a:tr h="31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Grade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GPA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104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344"/>
          </a:xfrm>
        </p:spPr>
        <p:txBody>
          <a:bodyPr/>
          <a:lstStyle/>
          <a:p>
            <a:pPr eaLnBrk="1" hangingPunct="1"/>
            <a:r>
              <a:rPr lang="en-US" dirty="0" smtClean="0"/>
              <a:t>Functions that return values (review)</a:t>
            </a:r>
          </a:p>
        </p:txBody>
      </p:sp>
      <p:sp>
        <p:nvSpPr>
          <p:cNvPr id="629763" name="Rectangle 3"/>
          <p:cNvSpPr>
            <a:spLocks noGrp="1"/>
          </p:cNvSpPr>
          <p:nvPr>
            <p:ph type="body" idx="1"/>
          </p:nvPr>
        </p:nvSpPr>
        <p:spPr>
          <a:xfrm>
            <a:off x="838200" y="1564481"/>
            <a:ext cx="10515600" cy="4612482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Consider a function that prints the square of an integer</a:t>
            </a:r>
          </a:p>
          <a:p>
            <a:pPr marL="457200" lvl="1" indent="0" eaLnBrk="1" hangingPunct="1">
              <a:buNone/>
            </a:pPr>
            <a:r>
              <a:rPr lang="en-US" dirty="0" err="1">
                <a:latin typeface="Courier New" panose="02070309020205020404" pitchFamily="49" charset="0"/>
              </a:rPr>
              <a:t>d</a:t>
            </a:r>
            <a:r>
              <a:rPr lang="en-US" dirty="0" err="1" smtClean="0">
                <a:latin typeface="Courier New" panose="02070309020205020404" pitchFamily="49" charset="0"/>
              </a:rPr>
              <a:t>ef</a:t>
            </a:r>
            <a:r>
              <a:rPr lang="en-US" dirty="0" smtClean="0">
                <a:latin typeface="Courier New" panose="02070309020205020404" pitchFamily="49" charset="0"/>
              </a:rPr>
              <a:t> square(n):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</a:rPr>
              <a:t>sq</a:t>
            </a:r>
            <a:r>
              <a:rPr lang="en-US" dirty="0" smtClean="0">
                <a:latin typeface="Courier New" panose="02070309020205020404" pitchFamily="49" charset="0"/>
              </a:rPr>
              <a:t> = n * n</a:t>
            </a:r>
          </a:p>
          <a:p>
            <a:pPr marL="457200" lvl="1" indent="0" eaLnBrk="1" hangingPunct="1"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print(</a:t>
            </a:r>
            <a:r>
              <a:rPr lang="en-US" dirty="0" err="1" smtClean="0">
                <a:latin typeface="Courier New" panose="02070309020205020404" pitchFamily="49" charset="0"/>
              </a:rPr>
              <a:t>sq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Python also allow functions to </a:t>
            </a:r>
            <a:r>
              <a:rPr lang="en-US" i="1" dirty="0" smtClean="0"/>
              <a:t>return values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square(n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sq</a:t>
            </a:r>
            <a:r>
              <a:rPr lang="en-US" dirty="0" smtClean="0">
                <a:latin typeface="Courier New" panose="02070309020205020404" pitchFamily="49" charset="0"/>
              </a:rPr>
              <a:t> = n * 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return </a:t>
            </a:r>
            <a:r>
              <a:rPr lang="en-US" dirty="0" err="1" smtClean="0">
                <a:latin typeface="Courier New" panose="02070309020205020404" pitchFamily="49" charset="0"/>
              </a:rPr>
              <a:t>sq</a:t>
            </a: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</a:rPr>
              <a:t>  </a:t>
            </a:r>
            <a:endParaRPr lang="en-US" dirty="0" smtClean="0"/>
          </a:p>
          <a:p>
            <a:pPr eaLnBrk="1" hangingPunct="1"/>
            <a:r>
              <a:rPr lang="en-US" dirty="0" smtClean="0"/>
              <a:t>The program runs the function, computes the answer, and then "replaces" the function call with its computed result value.</a:t>
            </a:r>
          </a:p>
          <a:p>
            <a:pPr marL="457200" lvl="1" indent="0" eaLnBrk="1" hangingPunct="1"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see the result, we must print it or store it in a variable.</a:t>
            </a:r>
          </a:p>
          <a:p>
            <a:pPr lvl="1" eaLnBrk="1" hangingPunct="1"/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result =</a:t>
            </a:r>
            <a:r>
              <a:rPr lang="en-US" dirty="0" smtClean="0">
                <a:latin typeface="Courier New" panose="02070309020205020404" pitchFamily="49" charset="0"/>
              </a:rPr>
              <a:t> square(8)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smtClean="0">
                <a:latin typeface="Courier New" panose="02070309020205020404" pitchFamily="49" charset="0"/>
              </a:rPr>
              <a:t>result</a:t>
            </a:r>
            <a:r>
              <a:rPr lang="en-US" dirty="0" smtClean="0">
                <a:latin typeface="Courier New" panose="02070309020205020404" pitchFamily="49" charset="0"/>
              </a:rPr>
              <a:t>)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64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8628-C6D3-4315-B529-3BBC4B299D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44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297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97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97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97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Interactive Programs with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0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457201"/>
            <a:ext cx="82296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dirty="0" smtClean="0"/>
              <a:t>interactive program</a:t>
            </a:r>
            <a:r>
              <a:rPr lang="en-US" dirty="0" smtClean="0"/>
              <a:t>: Reads input from the console.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While the program runs, it asks the user to type input.</a:t>
            </a:r>
          </a:p>
          <a:p>
            <a:pPr eaLnBrk="1" hangingPunct="1"/>
            <a:r>
              <a:rPr lang="en-US" dirty="0" smtClean="0"/>
              <a:t>The input typed by the user is stored in variables in the code.</a:t>
            </a:r>
          </a:p>
          <a:p>
            <a:pPr eaLnBrk="1" hangingPunct="1"/>
            <a:endParaRPr lang="en-US" sz="1000" dirty="0"/>
          </a:p>
          <a:p>
            <a:pPr eaLnBrk="1" hangingPunct="1"/>
            <a:endParaRPr lang="en-US" sz="1000" dirty="0"/>
          </a:p>
          <a:p>
            <a:pPr eaLnBrk="1" hangingPunct="1"/>
            <a:r>
              <a:rPr lang="en-US" dirty="0" smtClean="0"/>
              <a:t>Can be tricky; users are unpredictable and misbehave.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46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838200" y="1488141"/>
            <a:ext cx="10515600" cy="468882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 function that reads input from the user.</a:t>
            </a:r>
          </a:p>
          <a:p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Returns a value of type string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the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function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user_name</a:t>
            </a:r>
            <a:r>
              <a:rPr lang="en-US" dirty="0" smtClean="0">
                <a:latin typeface="Courier New" panose="02070309020205020404" pitchFamily="49" charset="0"/>
              </a:rPr>
              <a:t> = input("What is your name?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cs typeface="Courier New" panose="02070309020205020404" pitchFamily="49" charset="0"/>
              </a:rPr>
              <a:t>The string the user types in is assigned to the variable </a:t>
            </a:r>
            <a:r>
              <a:rPr lang="en-US" dirty="0" err="1" smtClean="0">
                <a:latin typeface="Courier New" panose="02070309020205020404" pitchFamily="49" charset="0"/>
              </a:rPr>
              <a:t>user_name</a:t>
            </a:r>
            <a:endParaRPr lang="en-US" dirty="0" smtClean="0">
              <a:cs typeface="Courier New" panose="02070309020205020404" pitchFamily="49" charset="0"/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 </a:t>
            </a:r>
            <a:r>
              <a:rPr lang="en-US" sz="1600" dirty="0">
                <a:latin typeface="Courier New" panose="02070309020205020404" pitchFamily="49" charset="0"/>
              </a:rPr>
              <a:t>+ 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45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(years) </a:t>
            </a:r>
            <a:r>
              <a:rPr lang="en-US" sz="1600" dirty="0">
                <a:latin typeface="Courier New" panose="02070309020205020404" pitchFamily="49" charset="0"/>
              </a:rPr>
              <a:t>+ 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80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statement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1290</Words>
  <Application>Microsoft Office PowerPoint</Application>
  <PresentationFormat>Widescreen</PresentationFormat>
  <Paragraphs>401</Paragraphs>
  <Slides>22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2017</vt:lpstr>
      <vt:lpstr>Returning a value (review)</vt:lpstr>
      <vt:lpstr>Functions that return values (review)</vt:lpstr>
      <vt:lpstr>Interactive Programs with input</vt:lpstr>
      <vt:lpstr>Interactive programs</vt:lpstr>
      <vt:lpstr>input</vt:lpstr>
      <vt:lpstr>input example</vt:lpstr>
      <vt:lpstr>input example</vt:lpstr>
      <vt:lpstr>The if/else statement</vt:lpstr>
      <vt:lpstr>The if statement</vt:lpstr>
      <vt:lpstr>The if/else statement</vt:lpstr>
      <vt:lpstr>Relational Operators</vt:lpstr>
      <vt:lpstr>Misuse of if</vt:lpstr>
      <vt:lpstr>Nested if/else</vt:lpstr>
      <vt:lpstr>Corrected using nested if/else</vt:lpstr>
      <vt:lpstr>Nested if/else/if</vt:lpstr>
      <vt:lpstr>Nested if structures</vt:lpstr>
      <vt:lpstr>Which nested if/else?</vt:lpstr>
      <vt:lpstr>Factoring if/else code</vt:lpstr>
      <vt:lpstr>The "dangling if" problem</vt:lpstr>
      <vt:lpstr>if/else with return</vt:lpstr>
      <vt:lpstr>Nested if/else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31</cp:revision>
  <dcterms:created xsi:type="dcterms:W3CDTF">2016-08-14T22:02:08Z</dcterms:created>
  <dcterms:modified xsi:type="dcterms:W3CDTF">2017-01-30T05:51:41Z</dcterms:modified>
</cp:coreProperties>
</file>