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80" r:id="rId3"/>
    <p:sldId id="259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79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2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A4549-BEF0-4654-A89E-6BC07DC2ADEF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AC1CA-5F1A-4310-A25F-89C5D4820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73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// This program computes two people's body mass index (BMI) and</a:t>
            </a:r>
          </a:p>
          <a:p>
            <a:r>
              <a:rPr lang="en-US" smtClean="0">
                <a:latin typeface="Arial" panose="020B0604020202020204" pitchFamily="34" charset="0"/>
              </a:rPr>
              <a:t>// compares them.  The code uses parameters, returns, and Scanner.</a:t>
            </a:r>
          </a:p>
          <a:p>
            <a:endParaRPr lang="en-US" smtClean="0">
              <a:latin typeface="Arial" panose="020B0604020202020204" pitchFamily="34" charset="0"/>
            </a:endParaRPr>
          </a:p>
          <a:p>
            <a:r>
              <a:rPr lang="en-US" smtClean="0">
                <a:latin typeface="Arial" panose="020B0604020202020204" pitchFamily="34" charset="0"/>
              </a:rPr>
              <a:t>import java.util.*;  // so that I can use Scanner</a:t>
            </a:r>
          </a:p>
          <a:p>
            <a:endParaRPr lang="en-US" smtClean="0">
              <a:latin typeface="Arial" panose="020B0604020202020204" pitchFamily="34" charset="0"/>
            </a:endParaRPr>
          </a:p>
          <a:p>
            <a:r>
              <a:rPr lang="en-US" smtClean="0">
                <a:latin typeface="Arial" panose="020B0604020202020204" pitchFamily="34" charset="0"/>
              </a:rPr>
              <a:t>public class BMI {</a:t>
            </a:r>
          </a:p>
          <a:p>
            <a:r>
              <a:rPr lang="en-US" smtClean="0">
                <a:latin typeface="Arial" panose="020B0604020202020204" pitchFamily="34" charset="0"/>
              </a:rPr>
              <a:t>    public static void main(String[] args) {</a:t>
            </a:r>
          </a:p>
          <a:p>
            <a:r>
              <a:rPr lang="en-US" smtClean="0">
                <a:latin typeface="Arial" panose="020B0604020202020204" pitchFamily="34" charset="0"/>
              </a:rPr>
              <a:t>        System.out.println("This program reads in data for two people and");</a:t>
            </a:r>
          </a:p>
          <a:p>
            <a:r>
              <a:rPr lang="en-US" smtClean="0">
                <a:latin typeface="Arial" panose="020B0604020202020204" pitchFamily="34" charset="0"/>
              </a:rPr>
              <a:t>        System.out.println("computes their body mass index (BMI)");</a:t>
            </a:r>
          </a:p>
          <a:p>
            <a:r>
              <a:rPr lang="en-US" smtClean="0">
                <a:latin typeface="Arial" panose="020B0604020202020204" pitchFamily="34" charset="0"/>
              </a:rPr>
              <a:t>        System.out.println();</a:t>
            </a:r>
          </a:p>
          <a:p>
            <a:r>
              <a:rPr lang="en-US" smtClean="0">
                <a:latin typeface="Arial" panose="020B0604020202020204" pitchFamily="34" charset="0"/>
              </a:rPr>
              <a:t>        </a:t>
            </a:r>
          </a:p>
          <a:p>
            <a:r>
              <a:rPr lang="en-US" smtClean="0">
                <a:latin typeface="Arial" panose="020B0604020202020204" pitchFamily="34" charset="0"/>
              </a:rPr>
              <a:t>        // finish me!</a:t>
            </a:r>
          </a:p>
          <a:p>
            <a:r>
              <a:rPr lang="en-US" smtClean="0">
                <a:latin typeface="Arial" panose="020B0604020202020204" pitchFamily="34" charset="0"/>
              </a:rPr>
              <a:t>        </a:t>
            </a:r>
          </a:p>
          <a:p>
            <a:r>
              <a:rPr lang="en-US" smtClean="0">
                <a:latin typeface="Arial" panose="020B0604020202020204" pitchFamily="34" charset="0"/>
              </a:rPr>
              <a:t>    }</a:t>
            </a:r>
          </a:p>
          <a:p>
            <a:r>
              <a:rPr lang="en-US" smtClean="0">
                <a:latin typeface="Arial" panose="020B0604020202020204" pitchFamily="34" charset="0"/>
              </a:rPr>
              <a:t>}</a:t>
            </a:r>
          </a:p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765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720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Note that == tests equality, not = .  The = is used for the assignment operator!</a:t>
            </a:r>
          </a:p>
        </p:txBody>
      </p:sp>
    </p:spTree>
    <p:extLst>
      <p:ext uri="{BB962C8B-B14F-4D97-AF65-F5344CB8AC3E}">
        <p14:creationId xmlns:p14="http://schemas.microsoft.com/office/powerpoint/2010/main" val="2251630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910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227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74F4-9F3C-4DF0-8B11-F5D753B761F2}" type="datetime1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BCE4-A307-40B2-AC47-62331071209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09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2A1A-987A-47ED-9269-F0A54FAAFCE0}" type="datetime1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BCE4-A307-40B2-AC47-623310712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40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99CD-C954-4568-B309-F5BC92D70C3C}" type="datetime1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BCE4-A307-40B2-AC47-623310712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42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DB87-F7DC-4805-B641-D6F8E9DFA15A}" type="datetime1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BCE4-A307-40B2-AC47-623310712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485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DA65-98AE-4658-B96C-E61BF11B3A3F}" type="datetime1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BCE4-A307-40B2-AC47-623310712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164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63B4-EFEA-4504-BAC5-2BC3E03A1C35}" type="datetime1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BCE4-A307-40B2-AC47-623310712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89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2D0D-AE9B-4E24-A8F5-49D1F47CDCF8}" type="datetime1">
              <a:rPr lang="en-US" smtClean="0"/>
              <a:t>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BCE4-A307-40B2-AC47-623310712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72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F075-D5A2-4E86-860F-184E20F1E9A3}" type="datetime1">
              <a:rPr lang="en-US" smtClean="0"/>
              <a:t>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BCE4-A307-40B2-AC47-623310712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35FA2-9DC8-4983-8777-0352FE38A8CE}" type="datetime1">
              <a:rPr lang="en-US" smtClean="0"/>
              <a:t>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BCE4-A307-40B2-AC47-623310712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54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C481-1404-4937-8DFE-CBC79427651D}" type="datetime1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BCE4-A307-40B2-AC47-623310712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510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15B2-1C1E-4934-8CC8-1E054289DE0B}" type="datetime1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BCE4-A307-40B2-AC47-623310712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21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47AD1-B878-4A75-953A-ECABE34D2B76}" type="datetime1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6BCE4-A307-40B2-AC47-62331071209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80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524000" y="549607"/>
            <a:ext cx="9144000" cy="967694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Spring 2017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4000" y="1517301"/>
            <a:ext cx="9144000" cy="165576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</a:t>
            </a:r>
            <a:r>
              <a:rPr lang="en-US" dirty="0"/>
              <a:t>9</a:t>
            </a:r>
            <a:r>
              <a:rPr lang="en-US" dirty="0" smtClean="0"/>
              <a:t>: Advanced </a:t>
            </a:r>
            <a:r>
              <a:rPr lang="en-US" dirty="0" smtClean="0">
                <a:latin typeface="Courier New" panose="02070309020205020404" pitchFamily="49" charset="0"/>
              </a:rPr>
              <a:t>if/else</a:t>
            </a:r>
            <a:r>
              <a:rPr lang="en-US" dirty="0" smtClean="0"/>
              <a:t>; Cumulative sum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</p:txBody>
      </p:sp>
      <p:pic>
        <p:nvPicPr>
          <p:cNvPr id="4" name="Picture 3" descr="boolean-hair-logic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8225" y="2484995"/>
            <a:ext cx="50355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BCE4-A307-40B2-AC47-62331071209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8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Evaluating Logical expressions</a:t>
            </a:r>
          </a:p>
        </p:txBody>
      </p:sp>
      <p:sp>
        <p:nvSpPr>
          <p:cNvPr id="68710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What is the result of each of the following expressions?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x = 42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y = 17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z = 25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y &lt; x and y &lt;= z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x % 2 == y % 2 or x % 2 == z % 2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x &lt;= y + z and x &gt;= y + z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not(x &lt; y and x &lt; z)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(x + y) % 2 == 0 or not((z - y) % 2 == 0)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2" eaLnBrk="1" hangingPunct="1"/>
            <a:r>
              <a:rPr lang="en-US" dirty="0" smtClean="0"/>
              <a:t>Answers: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  <a:r>
              <a:rPr lang="en-US" dirty="0" smtClean="0"/>
              <a:t>,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r>
              <a:rPr lang="en-US" dirty="0" smtClean="0"/>
              <a:t>,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  <a:r>
              <a:rPr lang="en-US" dirty="0" smtClean="0"/>
              <a:t>,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  <a:r>
              <a:rPr lang="en-US" dirty="0" smtClean="0"/>
              <a:t>,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</a:p>
          <a:p>
            <a:pPr lvl="1" eaLnBrk="1" hangingPunct="1"/>
            <a:endParaRPr lang="en-US" sz="1200" dirty="0">
              <a:latin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BCE4-A307-40B2-AC47-62331071209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5621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7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710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Using Logical operators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Determine if an integer specified by the user falls within the range of the variables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high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low</a:t>
            </a:r>
            <a:r>
              <a:rPr lang="en-US" dirty="0"/>
              <a:t>.</a:t>
            </a:r>
            <a:endParaRPr lang="en-US" dirty="0" smtClean="0"/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>
                <a:latin typeface="Courier New" panose="02070309020205020404" pitchFamily="49" charset="0"/>
              </a:rPr>
              <a:t>n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dirty="0" err="1" smtClean="0">
                <a:latin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</a:rPr>
              <a:t>(input("Enter a number: "))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if (n &gt;= low and n &lt;= high):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print(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(n) + " is in range")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Write a program that prompts the user for a number.</a:t>
            </a:r>
          </a:p>
          <a:p>
            <a:pPr marL="0" indent="0" eaLnBrk="1" hangingPunct="1">
              <a:buNone/>
            </a:pPr>
            <a:r>
              <a:rPr lang="en-US" dirty="0" smtClean="0"/>
              <a:t>       Print Fizz if the number is divisible by 3</a:t>
            </a:r>
          </a:p>
          <a:p>
            <a:pPr marL="0" indent="0" eaLnBrk="1" hangingPunct="1">
              <a:buNone/>
            </a:pPr>
            <a:r>
              <a:rPr lang="en-US" dirty="0" smtClean="0"/>
              <a:t>       Print Buzz if the number is divisible by 5</a:t>
            </a:r>
          </a:p>
          <a:p>
            <a:pPr marL="0" indent="0" eaLnBrk="1" hangingPunct="1">
              <a:buNone/>
            </a:pPr>
            <a:r>
              <a:rPr lang="en-US" dirty="0" smtClean="0"/>
              <a:t>       Print </a:t>
            </a:r>
            <a:r>
              <a:rPr lang="en-US" dirty="0" err="1" smtClean="0"/>
              <a:t>FizzBuzz</a:t>
            </a:r>
            <a:r>
              <a:rPr lang="en-US" dirty="0" smtClean="0"/>
              <a:t> if the number is divisible by 3 and 5</a:t>
            </a:r>
            <a:br>
              <a:rPr lang="en-US" dirty="0" smtClean="0"/>
            </a:br>
            <a:endParaRPr lang="en-US" dirty="0" smtClean="0"/>
          </a:p>
          <a:p>
            <a:pPr marL="457200" lvl="1" indent="0" eaLnBrk="1" hangingPunct="1"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BCE4-A307-40B2-AC47-62331071209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9181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Cumulative algorithms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BCE4-A307-40B2-AC47-62331071209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2469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Adding many numbers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would you find the sum of all integers from 1-10?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This requires a lot of typing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sum</a:t>
            </a:r>
            <a:r>
              <a:rPr lang="en-US" dirty="0" smtClean="0">
                <a:latin typeface="Courier New" panose="02070309020205020404" pitchFamily="49" charset="0"/>
              </a:rPr>
              <a:t> = 1 + 2 + 3 + 4 + 5 + 6 + 7 + 8 + 9 + 10 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print("The sum is " +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(sum))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What if we want the sum from 1 - 1,000,000? (Too much typing…)</a:t>
            </a:r>
            <a:br>
              <a:rPr lang="en-US" dirty="0" smtClean="0"/>
            </a:br>
            <a:r>
              <a:rPr lang="en-US" dirty="0" smtClean="0"/>
              <a:t>Or the sum up to any maximum?</a:t>
            </a:r>
          </a:p>
          <a:p>
            <a:pPr lvl="1" eaLnBrk="1" hangingPunct="1"/>
            <a:r>
              <a:rPr lang="en-US" dirty="0" smtClean="0"/>
              <a:t>How can we generalize the above code?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BCE4-A307-40B2-AC47-62331071209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404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Cumulative sum loop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	sum = 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range(1, 11):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sum = sum +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print("The sum is " +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(sum))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b="1" dirty="0" smtClean="0"/>
              <a:t>cumulative sum</a:t>
            </a:r>
            <a:r>
              <a:rPr lang="en-US" dirty="0" smtClean="0"/>
              <a:t>: A variable that keeps a sum in progress and is updated repeatedly until summing is finished.</a:t>
            </a:r>
          </a:p>
          <a:p>
            <a:pPr lvl="1" eaLnBrk="1" hangingPunct="1">
              <a:lnSpc>
                <a:spcPct val="110000"/>
              </a:lnSpc>
            </a:pPr>
            <a:endParaRPr lang="en-US" sz="800" dirty="0"/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</a:rPr>
              <a:t>sum</a:t>
            </a:r>
            <a:r>
              <a:rPr lang="en-US" dirty="0" smtClean="0"/>
              <a:t> in the above code is an attempt at a cumulative sum.</a:t>
            </a:r>
          </a:p>
          <a:p>
            <a:pPr lvl="1" eaLnBrk="1" hangingPunct="1">
              <a:lnSpc>
                <a:spcPct val="110000"/>
              </a:lnSpc>
            </a:pPr>
            <a:endParaRPr lang="en-US" sz="800" dirty="0"/>
          </a:p>
          <a:p>
            <a:pPr lvl="1" eaLnBrk="1" hangingPunct="1">
              <a:lnSpc>
                <a:spcPct val="120000"/>
              </a:lnSpc>
            </a:pPr>
            <a:r>
              <a:rPr lang="en-US" dirty="0" smtClean="0"/>
              <a:t>Cumulative sum variables must be declared </a:t>
            </a:r>
            <a:r>
              <a:rPr lang="en-US" i="1" dirty="0" smtClean="0"/>
              <a:t>outside</a:t>
            </a:r>
            <a:r>
              <a:rPr lang="en-US" dirty="0" smtClean="0"/>
              <a:t> the loops that update them, so that they will still exist after the loop.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BCE4-A307-40B2-AC47-62331071209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348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Cumulative product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This cumulative idea can be used with other operators: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product </a:t>
            </a:r>
            <a:r>
              <a:rPr lang="en-US" sz="1800" b="1" dirty="0">
                <a:latin typeface="Courier New" panose="02070309020205020404" pitchFamily="49" charset="0"/>
              </a:rPr>
              <a:t>= </a:t>
            </a:r>
            <a:r>
              <a:rPr lang="en-US" sz="1800" b="1" dirty="0" smtClean="0">
                <a:latin typeface="Courier New" panose="02070309020205020404" pitchFamily="49" charset="0"/>
              </a:rPr>
              <a:t>1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range(1, 21):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    product = product * </a:t>
            </a:r>
            <a:r>
              <a:rPr lang="en-US" sz="1800" b="1" dirty="0" smtClean="0">
                <a:latin typeface="Courier New" panose="02070309020205020404" pitchFamily="49" charset="0"/>
              </a:rPr>
              <a:t>2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2 ^ 20 = " + </a:t>
            </a:r>
            <a:r>
              <a:rPr lang="en-US" sz="1800" dirty="0" err="1" smtClean="0">
                <a:latin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b="1" dirty="0" smtClean="0">
                <a:latin typeface="Courier New" panose="02070309020205020404" pitchFamily="49" charset="0"/>
              </a:rPr>
              <a:t>product</a:t>
            </a:r>
            <a:r>
              <a:rPr lang="en-US" sz="1800" dirty="0" smtClean="0">
                <a:latin typeface="Courier New" panose="02070309020205020404" pitchFamily="49" charset="0"/>
              </a:rPr>
              <a:t>))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How would we make the base and exponent adjustable?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BCE4-A307-40B2-AC47-62331071209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845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3084514" y="3260725"/>
            <a:ext cx="4611687" cy="2809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2662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input </a:t>
            </a:r>
            <a:r>
              <a:rPr lang="en-US" dirty="0" smtClean="0"/>
              <a:t>and cumulative sum</a:t>
            </a:r>
          </a:p>
        </p:txBody>
      </p:sp>
      <p:sp>
        <p:nvSpPr>
          <p:cNvPr id="2662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 can do a cumulative sum of user: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sum = 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range(1, 101):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next = </a:t>
            </a:r>
            <a:r>
              <a:rPr lang="en-US" dirty="0" err="1" smtClean="0">
                <a:latin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</a:rPr>
              <a:t>(input("Type a number: "))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    sum = sum + next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}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print("The sum is " +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(sum))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BCE4-A307-40B2-AC47-62331071209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5847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Cumulative sum question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Modify the </a:t>
            </a:r>
            <a:r>
              <a:rPr lang="en-US" dirty="0" smtClean="0">
                <a:latin typeface="Courier New" panose="02070309020205020404" pitchFamily="49" charset="0"/>
              </a:rPr>
              <a:t>Receipt</a:t>
            </a:r>
            <a:r>
              <a:rPr lang="en-US" dirty="0" smtClean="0"/>
              <a:t> program we saw in lecture 3</a:t>
            </a:r>
          </a:p>
          <a:p>
            <a:pPr lvl="1" eaLnBrk="1" hangingPunct="1"/>
            <a:r>
              <a:rPr lang="en-US" dirty="0" smtClean="0"/>
              <a:t>Prompt for how many people, and each person's dinner cost.</a:t>
            </a:r>
          </a:p>
          <a:p>
            <a:pPr lvl="1" eaLnBrk="1" hangingPunct="1"/>
            <a:r>
              <a:rPr lang="en-US" dirty="0" smtClean="0"/>
              <a:t>Use functions to structure the solution.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eaLnBrk="1" hangingPunct="1"/>
            <a:r>
              <a:rPr lang="en-US" dirty="0" smtClean="0"/>
              <a:t>Example log of execution: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How many people ate? </a:t>
            </a:r>
            <a:r>
              <a:rPr lang="en-US" sz="1800" b="1" u="sng" dirty="0">
                <a:latin typeface="Courier New" panose="02070309020205020404" pitchFamily="49" charset="0"/>
              </a:rPr>
              <a:t>4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Person #1: How much did your dinner cost? </a:t>
            </a:r>
            <a:r>
              <a:rPr lang="en-US" sz="1800" b="1" u="sng" dirty="0">
                <a:latin typeface="Courier New" panose="02070309020205020404" pitchFamily="49" charset="0"/>
              </a:rPr>
              <a:t>20.00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Person #2: How much did your dinner cost? </a:t>
            </a:r>
            <a:r>
              <a:rPr lang="en-US" sz="1800" b="1" u="sng" dirty="0">
                <a:latin typeface="Courier New" panose="02070309020205020404" pitchFamily="49" charset="0"/>
              </a:rPr>
              <a:t>15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Person #3: How much did your dinner cost? </a:t>
            </a:r>
            <a:r>
              <a:rPr lang="en-US" sz="1800" b="1" u="sng" dirty="0">
                <a:latin typeface="Courier New" panose="02070309020205020404" pitchFamily="49" charset="0"/>
              </a:rPr>
              <a:t>30.0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Person #4: How much did your dinner cost? </a:t>
            </a:r>
            <a:r>
              <a:rPr lang="en-US" sz="1800" b="1" u="sng" dirty="0">
                <a:latin typeface="Courier New" panose="02070309020205020404" pitchFamily="49" charset="0"/>
              </a:rPr>
              <a:t>10.00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Subtotal: $75.0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Tax: $6.0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Tip: $11.25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Total: $92.25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BCE4-A307-40B2-AC47-62331071209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1379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Cumulative sum answer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This program enhances our Receipt program using a cumulative sum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 err="1" smtClean="0"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subtotal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meals()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results(subtotal)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Prompts for number of people and returns total meal subtotal.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meals():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people = </a:t>
            </a:r>
            <a:r>
              <a:rPr lang="en-US" sz="1600" dirty="0" err="1" smtClean="0">
                <a:latin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</a:rPr>
              <a:t>(input("</a:t>
            </a:r>
            <a:r>
              <a:rPr lang="en-US" sz="1600" dirty="0">
                <a:latin typeface="Courier New" panose="02070309020205020404" pitchFamily="49" charset="0"/>
              </a:rPr>
              <a:t>How many people ate? </a:t>
            </a:r>
            <a:r>
              <a:rPr lang="en-US" sz="1600" dirty="0" smtClean="0">
                <a:latin typeface="Courier New" panose="02070309020205020404" pitchFamily="49" charset="0"/>
              </a:rPr>
              <a:t>"))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latin typeface="Courier New" panose="02070309020205020404" pitchFamily="49" charset="0"/>
              </a:rPr>
              <a:t>    subtotal = 0.0</a:t>
            </a:r>
            <a:r>
              <a:rPr lang="en-US" sz="1600" dirty="0" smtClean="0">
                <a:latin typeface="Courier New" panose="02070309020205020404" pitchFamily="49" charset="0"/>
              </a:rPr>
              <a:t>         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cumulative sum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for </a:t>
            </a:r>
            <a:r>
              <a:rPr lang="en-US" sz="1600" dirty="0" err="1" smtClean="0">
                <a:latin typeface="Courier New" panose="02070309020205020404" pitchFamily="49" charset="0"/>
              </a:rPr>
              <a:t>i</a:t>
            </a:r>
            <a:r>
              <a:rPr lang="en-US" sz="1600" dirty="0" smtClean="0">
                <a:latin typeface="Courier New" panose="02070309020205020404" pitchFamily="49" charset="0"/>
              </a:rPr>
              <a:t> in range(1, people + 1):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    </a:t>
            </a:r>
            <a:r>
              <a:rPr lang="en-US" sz="1600" dirty="0" err="1" smtClean="0">
                <a:latin typeface="Courier New" panose="02070309020205020404" pitchFamily="49" charset="0"/>
              </a:rPr>
              <a:t>person_cost</a:t>
            </a:r>
            <a:r>
              <a:rPr lang="en-US" sz="1600" dirty="0" smtClean="0">
                <a:latin typeface="Courier New" panose="02070309020205020404" pitchFamily="49" charset="0"/>
              </a:rPr>
              <a:t> = float(input("Person </a:t>
            </a:r>
            <a:r>
              <a:rPr lang="en-US" sz="1600" dirty="0">
                <a:latin typeface="Courier New" panose="02070309020205020404" pitchFamily="49" charset="0"/>
              </a:rPr>
              <a:t>#"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</a:rPr>
              <a:t>)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</a:rPr>
              <a:t>+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               </a:t>
            </a:r>
            <a:r>
              <a:rPr lang="en-US" sz="1600" dirty="0">
                <a:latin typeface="Courier New" panose="02070309020205020404" pitchFamily="49" charset="0"/>
              </a:rPr>
              <a:t>": How much did your dinner cost? </a:t>
            </a:r>
            <a:r>
              <a:rPr lang="en-US" sz="1600" dirty="0" smtClean="0">
                <a:latin typeface="Courier New" panose="02070309020205020404" pitchFamily="49" charset="0"/>
              </a:rPr>
              <a:t>"))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latin typeface="Courier New" panose="02070309020205020404" pitchFamily="49" charset="0"/>
              </a:rPr>
              <a:t>        subtotal </a:t>
            </a:r>
            <a:r>
              <a:rPr lang="en-US" sz="1600" b="1" dirty="0">
                <a:latin typeface="Courier New" panose="02070309020205020404" pitchFamily="49" charset="0"/>
              </a:rPr>
              <a:t>= subtotal + </a:t>
            </a:r>
            <a:r>
              <a:rPr lang="en-US" sz="1600" b="1" dirty="0" err="1" smtClean="0">
                <a:latin typeface="Courier New" panose="02070309020205020404" pitchFamily="49" charset="0"/>
              </a:rPr>
              <a:t>person_cost</a:t>
            </a:r>
            <a:r>
              <a:rPr lang="en-US" sz="1600" b="1" dirty="0">
                <a:latin typeface="Courier New" panose="02070309020205020404" pitchFamily="49" charset="0"/>
              </a:rPr>
              <a:t>;</a:t>
            </a:r>
            <a:r>
              <a:rPr lang="en-US" sz="1600" dirty="0">
                <a:latin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add to sum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return subtotal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...</a:t>
            </a:r>
            <a:endParaRPr lang="en-US" sz="1600" dirty="0">
              <a:latin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BCE4-A307-40B2-AC47-62331071209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66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Cumulative answer, cont'd.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xfrm>
            <a:off x="838199" y="1878805"/>
            <a:ext cx="9870281" cy="3650457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Calculates total owed, assuming 8% tax and 15% 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tip and prints a receipt</a:t>
            </a:r>
            <a:endParaRPr lang="en-US" sz="16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results(subtotal):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tax </a:t>
            </a:r>
            <a:r>
              <a:rPr lang="en-US" sz="1600" dirty="0">
                <a:latin typeface="Courier New" panose="02070309020205020404" pitchFamily="49" charset="0"/>
              </a:rPr>
              <a:t>= subtotal * .</a:t>
            </a:r>
            <a:r>
              <a:rPr lang="en-US" sz="1600" dirty="0" smtClean="0">
                <a:latin typeface="Courier New" panose="02070309020205020404" pitchFamily="49" charset="0"/>
              </a:rPr>
              <a:t>08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tip </a:t>
            </a:r>
            <a:r>
              <a:rPr lang="en-US" sz="1600" dirty="0">
                <a:latin typeface="Courier New" panose="02070309020205020404" pitchFamily="49" charset="0"/>
              </a:rPr>
              <a:t>= subtotal * .</a:t>
            </a:r>
            <a:r>
              <a:rPr lang="en-US" sz="1600" dirty="0" smtClean="0">
                <a:latin typeface="Courier New" panose="02070309020205020404" pitchFamily="49" charset="0"/>
              </a:rPr>
              <a:t>15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total </a:t>
            </a:r>
            <a:r>
              <a:rPr lang="en-US" sz="1600" dirty="0">
                <a:latin typeface="Courier New" panose="02070309020205020404" pitchFamily="49" charset="0"/>
              </a:rPr>
              <a:t>= subtotal + tax + </a:t>
            </a:r>
            <a:r>
              <a:rPr lang="en-US" sz="1600" dirty="0" smtClean="0">
                <a:latin typeface="Courier New" panose="02070309020205020404" pitchFamily="49" charset="0"/>
              </a:rPr>
              <a:t>tip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   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print("</a:t>
            </a:r>
            <a:r>
              <a:rPr lang="en-US" sz="1600" dirty="0">
                <a:latin typeface="Courier New" panose="02070309020205020404" pitchFamily="49" charset="0"/>
              </a:rPr>
              <a:t>Subtotal: $"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(subtotal))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print("</a:t>
            </a:r>
            <a:r>
              <a:rPr lang="en-US" sz="1600" dirty="0">
                <a:latin typeface="Courier New" panose="02070309020205020404" pitchFamily="49" charset="0"/>
              </a:rPr>
              <a:t>Tax: $"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(tax))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print("</a:t>
            </a:r>
            <a:r>
              <a:rPr lang="en-US" sz="1600" dirty="0">
                <a:latin typeface="Courier New" panose="02070309020205020404" pitchFamily="49" charset="0"/>
              </a:rPr>
              <a:t>Tip: $"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(tip))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print("</a:t>
            </a:r>
            <a:r>
              <a:rPr lang="en-US" sz="1600" dirty="0">
                <a:latin typeface="Courier New" panose="02070309020205020404" pitchFamily="49" charset="0"/>
              </a:rPr>
              <a:t>Total: $"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(total))</a:t>
            </a:r>
            <a:endParaRPr lang="en-US" sz="1600" dirty="0">
              <a:latin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BCE4-A307-40B2-AC47-62331071209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7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Nested </a:t>
            </a:r>
            <a:r>
              <a:rPr lang="en-US" dirty="0" smtClean="0">
                <a:latin typeface="Courier New" panose="02070309020205020404" pitchFamily="49" charset="0"/>
              </a:rPr>
              <a:t>if/else</a:t>
            </a:r>
            <a:r>
              <a:rPr lang="en-US" dirty="0" smtClean="0"/>
              <a:t> question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buFont typeface="Wingdings 2" panose="05020102010507070707" pitchFamily="18" charset="2"/>
              <a:buNone/>
            </a:pPr>
            <a:endParaRPr lang="en-US" sz="1600" dirty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1600" dirty="0"/>
          </a:p>
          <a:p>
            <a:pPr eaLnBrk="1" hangingPunct="1"/>
            <a:r>
              <a:rPr lang="en-US" dirty="0" smtClean="0"/>
              <a:t>Write a program that produces output like the following:</a:t>
            </a: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This program reads data for two </a:t>
            </a:r>
            <a:r>
              <a:rPr lang="en-US" sz="1600" dirty="0" smtClean="0">
                <a:latin typeface="Courier New" panose="02070309020205020404" pitchFamily="49" charset="0"/>
              </a:rPr>
              <a:t>students and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computes their </a:t>
            </a:r>
            <a:r>
              <a:rPr lang="en-US" sz="1600" dirty="0" smtClean="0">
                <a:latin typeface="Courier New" panose="02070309020205020404" pitchFamily="49" charset="0"/>
              </a:rPr>
              <a:t>Computer Science GPAs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endParaRPr lang="en-US" sz="1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Enter next person's information:</a:t>
            </a: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CS 110 grade? </a:t>
            </a:r>
            <a:r>
              <a:rPr lang="en-US" sz="1600" b="1" u="sng" dirty="0">
                <a:latin typeface="Courier New" panose="02070309020205020404" pitchFamily="49" charset="0"/>
              </a:rPr>
              <a:t>A</a:t>
            </a: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CS 120 grade? </a:t>
            </a:r>
            <a:r>
              <a:rPr lang="en-US" sz="1600" b="1" u="sng" dirty="0">
                <a:latin typeface="Courier New" panose="02070309020205020404" pitchFamily="49" charset="0"/>
              </a:rPr>
              <a:t>B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endParaRPr lang="en-US" sz="1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Enter next person's information: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CS 110 grade? </a:t>
            </a:r>
            <a:r>
              <a:rPr lang="en-US" sz="1600" b="1" u="sng" dirty="0" smtClean="0">
                <a:latin typeface="Courier New" panose="02070309020205020404" pitchFamily="49" charset="0"/>
              </a:rPr>
              <a:t>B</a:t>
            </a:r>
            <a:endParaRPr lang="en-US" sz="1600" b="1" u="sng" dirty="0"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CS 120 grade? </a:t>
            </a:r>
            <a:r>
              <a:rPr lang="en-US" sz="1600" b="1" u="sng" dirty="0">
                <a:latin typeface="Courier New" panose="02070309020205020404" pitchFamily="49" charset="0"/>
              </a:rPr>
              <a:t>B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endParaRPr lang="en-US" sz="1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Person 1 </a:t>
            </a:r>
            <a:r>
              <a:rPr lang="en-US" sz="1600" dirty="0" smtClean="0">
                <a:latin typeface="Courier New" panose="02070309020205020404" pitchFamily="49" charset="0"/>
              </a:rPr>
              <a:t>GPA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3.5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a</a:t>
            </a:r>
            <a:r>
              <a:rPr lang="en-US" sz="1600" dirty="0" smtClean="0">
                <a:latin typeface="Courier New" panose="02070309020205020404" pitchFamily="49" charset="0"/>
              </a:rPr>
              <a:t>ccepted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Person 2 </a:t>
            </a:r>
            <a:r>
              <a:rPr lang="en-US" sz="1600" dirty="0" smtClean="0">
                <a:latin typeface="Courier New" panose="02070309020205020404" pitchFamily="49" charset="0"/>
              </a:rPr>
              <a:t>GPA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3.0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accepted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Difference = </a:t>
            </a:r>
            <a:r>
              <a:rPr lang="en-US" sz="1600" dirty="0" smtClean="0">
                <a:latin typeface="Courier New" panose="02070309020205020404" pitchFamily="49" charset="0"/>
              </a:rPr>
              <a:t>0.5</a:t>
            </a:r>
            <a:endParaRPr lang="en-US" sz="1600" dirty="0">
              <a:latin typeface="Courier New" panose="02070309020205020404" pitchFamily="49" charset="0"/>
            </a:endParaRPr>
          </a:p>
        </p:txBody>
      </p:sp>
      <p:graphicFrame>
        <p:nvGraphicFramePr>
          <p:cNvPr id="716829" name="Group 29"/>
          <p:cNvGraphicFramePr>
            <a:graphicFrameLocks noGrp="1"/>
          </p:cNvGraphicFramePr>
          <p:nvPr>
            <p:extLst/>
          </p:nvPr>
        </p:nvGraphicFramePr>
        <p:xfrm>
          <a:off x="8420518" y="3556279"/>
          <a:ext cx="2240783" cy="1505212"/>
        </p:xfrm>
        <a:graphic>
          <a:graphicData uri="http://schemas.openxmlformats.org/drawingml/2006/table">
            <a:tbl>
              <a:tblPr/>
              <a:tblGrid>
                <a:gridCol w="1213198"/>
                <a:gridCol w="1027585"/>
              </a:tblGrid>
              <a:tr h="310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Grade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GPA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98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4.0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98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B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3.0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98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C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2.0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98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D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582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if/else</a:t>
            </a:r>
            <a:r>
              <a:rPr lang="en-US" dirty="0" smtClean="0"/>
              <a:t>, </a:t>
            </a:r>
            <a:r>
              <a:rPr lang="en-US" dirty="0" smtClean="0">
                <a:latin typeface="Courier New" panose="02070309020205020404" pitchFamily="49" charset="0"/>
              </a:rPr>
              <a:t>return</a:t>
            </a:r>
            <a:r>
              <a:rPr lang="en-US" dirty="0" smtClean="0"/>
              <a:t> question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Write a function </a:t>
            </a:r>
            <a:r>
              <a:rPr lang="en-US" dirty="0" err="1" smtClean="0">
                <a:latin typeface="Courier New" panose="02070309020205020404" pitchFamily="49" charset="0"/>
              </a:rPr>
              <a:t>count_factors</a:t>
            </a:r>
            <a:r>
              <a:rPr lang="en-US" dirty="0" smtClean="0"/>
              <a:t> that returns</a:t>
            </a:r>
            <a:br>
              <a:rPr lang="en-US" dirty="0" smtClean="0"/>
            </a:br>
            <a:r>
              <a:rPr lang="en-US" dirty="0" smtClean="0"/>
              <a:t>the number of factors of an integer.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err="1">
                <a:latin typeface="Courier New" panose="02070309020205020404" pitchFamily="49" charset="0"/>
              </a:rPr>
              <a:t>c</a:t>
            </a:r>
            <a:r>
              <a:rPr lang="en-US" dirty="0" err="1" smtClean="0">
                <a:latin typeface="Courier New" panose="02070309020205020404" pitchFamily="49" charset="0"/>
              </a:rPr>
              <a:t>ount_factors</a:t>
            </a:r>
            <a:r>
              <a:rPr lang="en-US" dirty="0" smtClean="0">
                <a:latin typeface="Courier New" panose="02070309020205020404" pitchFamily="49" charset="0"/>
              </a:rPr>
              <a:t>(24)</a:t>
            </a:r>
            <a:r>
              <a:rPr lang="en-US" dirty="0" smtClean="0"/>
              <a:t> returns </a:t>
            </a:r>
            <a:r>
              <a:rPr lang="en-US" dirty="0" smtClean="0">
                <a:latin typeface="Courier New" panose="02070309020205020404" pitchFamily="49" charset="0"/>
              </a:rPr>
              <a:t>8</a:t>
            </a:r>
            <a:r>
              <a:rPr lang="en-US" dirty="0" smtClean="0"/>
              <a:t> because </a:t>
            </a:r>
            <a:br>
              <a:rPr lang="en-US" dirty="0" smtClean="0"/>
            </a:br>
            <a:r>
              <a:rPr lang="en-US" dirty="0" smtClean="0"/>
              <a:t>1, 2, 3, 4, 6, 8, 12, and 24 are factors of 24.</a:t>
            </a: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Solution: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9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900" b="1" dirty="0">
                <a:solidFill>
                  <a:srgbClr val="008080"/>
                </a:solidFill>
                <a:latin typeface="Courier New" panose="02070309020205020404" pitchFamily="49" charset="0"/>
              </a:rPr>
              <a:t>Returns how many factors the given number has.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900" dirty="0" err="1" smtClean="0">
                <a:latin typeface="Courier New" panose="02070309020205020404" pitchFamily="49" charset="0"/>
              </a:rPr>
              <a:t>def</a:t>
            </a:r>
            <a:r>
              <a:rPr lang="en-US" sz="1900" dirty="0" smtClean="0">
                <a:latin typeface="Courier New" panose="02070309020205020404" pitchFamily="49" charset="0"/>
              </a:rPr>
              <a:t> </a:t>
            </a:r>
            <a:r>
              <a:rPr lang="en-US" sz="1900" dirty="0" err="1" smtClean="0">
                <a:latin typeface="Courier New" panose="02070309020205020404" pitchFamily="49" charset="0"/>
              </a:rPr>
              <a:t>count_factors</a:t>
            </a:r>
            <a:r>
              <a:rPr lang="en-US" sz="1900" dirty="0" smtClean="0">
                <a:latin typeface="Courier New" panose="02070309020205020404" pitchFamily="49" charset="0"/>
              </a:rPr>
              <a:t>(number):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900" dirty="0" smtClean="0">
                <a:latin typeface="Courier New" panose="02070309020205020404" pitchFamily="49" charset="0"/>
              </a:rPr>
              <a:t>    count = 0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900" dirty="0" smtClean="0">
                <a:latin typeface="Courier New" panose="02070309020205020404" pitchFamily="49" charset="0"/>
              </a:rPr>
              <a:t>    for </a:t>
            </a:r>
            <a:r>
              <a:rPr lang="en-US" sz="1900" dirty="0" err="1" smtClean="0">
                <a:latin typeface="Courier New" panose="02070309020205020404" pitchFamily="49" charset="0"/>
              </a:rPr>
              <a:t>i</a:t>
            </a:r>
            <a:r>
              <a:rPr lang="en-US" sz="1900" dirty="0" smtClean="0">
                <a:latin typeface="Courier New" panose="02070309020205020404" pitchFamily="49" charset="0"/>
              </a:rPr>
              <a:t> in range(1, number + 1):</a:t>
            </a:r>
            <a:endParaRPr lang="en-US" sz="1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900" b="1" dirty="0">
                <a:latin typeface="Courier New" panose="02070309020205020404" pitchFamily="49" charset="0"/>
              </a:rPr>
              <a:t>        if (number % </a:t>
            </a:r>
            <a:r>
              <a:rPr lang="en-US" sz="1900" b="1" dirty="0" err="1">
                <a:latin typeface="Courier New" panose="02070309020205020404" pitchFamily="49" charset="0"/>
              </a:rPr>
              <a:t>i</a:t>
            </a:r>
            <a:r>
              <a:rPr lang="en-US" sz="1900" b="1" dirty="0">
                <a:latin typeface="Courier New" panose="02070309020205020404" pitchFamily="49" charset="0"/>
              </a:rPr>
              <a:t> == 0</a:t>
            </a:r>
            <a:r>
              <a:rPr lang="en-US" sz="1900" b="1" dirty="0" smtClean="0">
                <a:latin typeface="Courier New" panose="02070309020205020404" pitchFamily="49" charset="0"/>
              </a:rPr>
              <a:t>):</a:t>
            </a:r>
            <a:endParaRPr lang="en-US" sz="19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900" dirty="0">
                <a:latin typeface="Courier New" panose="02070309020205020404" pitchFamily="49" charset="0"/>
              </a:rPr>
              <a:t>            </a:t>
            </a:r>
            <a:r>
              <a:rPr lang="en-US" sz="1900" dirty="0" smtClean="0">
                <a:latin typeface="Courier New" panose="02070309020205020404" pitchFamily="49" charset="0"/>
              </a:rPr>
              <a:t>count = count + 1      </a:t>
            </a:r>
            <a:r>
              <a:rPr lang="en-US" sz="19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9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900" b="1" dirty="0" err="1">
                <a:solidFill>
                  <a:srgbClr val="008080"/>
                </a:solidFill>
                <a:latin typeface="Courier New" panose="02070309020205020404" pitchFamily="49" charset="0"/>
              </a:rPr>
              <a:t>i</a:t>
            </a:r>
            <a:r>
              <a:rPr lang="en-US" sz="1900" b="1" dirty="0">
                <a:solidFill>
                  <a:srgbClr val="008080"/>
                </a:solidFill>
                <a:latin typeface="Courier New" panose="02070309020205020404" pitchFamily="49" charset="0"/>
              </a:rPr>
              <a:t> is a factor of number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900" b="1" dirty="0">
                <a:latin typeface="Courier New" panose="02070309020205020404" pitchFamily="49" charset="0"/>
              </a:rPr>
              <a:t>   </a:t>
            </a:r>
            <a:r>
              <a:rPr lang="en-US" sz="1900" dirty="0" smtClean="0">
                <a:latin typeface="Courier New" panose="02070309020205020404" pitchFamily="49" charset="0"/>
              </a:rPr>
              <a:t> </a:t>
            </a:r>
            <a:r>
              <a:rPr lang="en-US" sz="1900" dirty="0">
                <a:latin typeface="Courier New" panose="02070309020205020404" pitchFamily="49" charset="0"/>
              </a:rPr>
              <a:t>return </a:t>
            </a:r>
            <a:r>
              <a:rPr lang="en-US" sz="1900" dirty="0" smtClean="0">
                <a:latin typeface="Courier New" panose="02070309020205020404" pitchFamily="49" charset="0"/>
              </a:rPr>
              <a:t>count</a:t>
            </a:r>
            <a:endParaRPr lang="en-US" sz="1900" dirty="0">
              <a:latin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BCE4-A307-40B2-AC47-62331071209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551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Factoring </a:t>
            </a:r>
            <a:r>
              <a:rPr lang="en-US" smtClean="0">
                <a:latin typeface="Courier New" panose="02070309020205020404" pitchFamily="49" charset="0"/>
              </a:rPr>
              <a:t>if/else</a:t>
            </a:r>
            <a:r>
              <a:rPr lang="en-US" smtClean="0"/>
              <a:t> code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b="1" dirty="0" smtClean="0"/>
              <a:t>factoring</a:t>
            </a:r>
            <a:r>
              <a:rPr lang="en-US" dirty="0" smtClean="0"/>
              <a:t>: Extracting common/redundant code.</a:t>
            </a:r>
          </a:p>
          <a:p>
            <a:pPr lvl="1" eaLnBrk="1" hangingPunct="1"/>
            <a:r>
              <a:rPr lang="en-US" dirty="0" smtClean="0"/>
              <a:t>Can reduce or eliminate redundancy from </a:t>
            </a:r>
            <a:r>
              <a:rPr lang="en-US" dirty="0" smtClean="0">
                <a:latin typeface="Courier New" panose="02070309020205020404" pitchFamily="49" charset="0"/>
              </a:rPr>
              <a:t>if/else</a:t>
            </a:r>
            <a:r>
              <a:rPr lang="en-US" dirty="0" smtClean="0"/>
              <a:t> code.</a:t>
            </a:r>
          </a:p>
          <a:p>
            <a:pPr lvl="1" eaLnBrk="1" hangingPunct="1"/>
            <a:endParaRPr lang="en-US" sz="800" dirty="0"/>
          </a:p>
          <a:p>
            <a:pPr eaLnBrk="1" hangingPunct="1"/>
            <a:r>
              <a:rPr lang="en-US" dirty="0" smtClean="0"/>
              <a:t>Example: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if (a == 1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print(a)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x = </a:t>
            </a:r>
            <a:r>
              <a:rPr lang="en-US" sz="1800" dirty="0" smtClean="0">
                <a:latin typeface="Courier New" panose="02070309020205020404" pitchFamily="49" charset="0"/>
              </a:rPr>
              <a:t>3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b = b + </a:t>
            </a:r>
            <a:r>
              <a:rPr lang="en-US" sz="1800" dirty="0" smtClean="0">
                <a:latin typeface="Courier New" panose="02070309020205020404" pitchFamily="49" charset="0"/>
              </a:rPr>
              <a:t>x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elif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(a == 2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print(a)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x = </a:t>
            </a:r>
            <a:r>
              <a:rPr lang="en-US" sz="1800" dirty="0" smtClean="0">
                <a:latin typeface="Courier New" panose="02070309020205020404" pitchFamily="49" charset="0"/>
              </a:rPr>
              <a:t>6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y = y + </a:t>
            </a:r>
            <a:r>
              <a:rPr lang="en-US" sz="1800" dirty="0" smtClean="0">
                <a:latin typeface="Courier New" panose="02070309020205020404" pitchFamily="49" charset="0"/>
              </a:rPr>
              <a:t>10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b = b + </a:t>
            </a:r>
            <a:r>
              <a:rPr lang="en-US" sz="1800" dirty="0" smtClean="0">
                <a:latin typeface="Courier New" panose="02070309020205020404" pitchFamily="49" charset="0"/>
              </a:rPr>
              <a:t>x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else:     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a == 3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print(a)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x = </a:t>
            </a:r>
            <a:r>
              <a:rPr lang="en-US" sz="1800" dirty="0" smtClean="0">
                <a:latin typeface="Courier New" panose="02070309020205020404" pitchFamily="49" charset="0"/>
              </a:rPr>
              <a:t>9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b = b + </a:t>
            </a:r>
            <a:r>
              <a:rPr lang="en-US" sz="1800" dirty="0" smtClean="0">
                <a:latin typeface="Courier New" panose="02070309020205020404" pitchFamily="49" charset="0"/>
              </a:rPr>
              <a:t>x</a:t>
            </a:r>
            <a:endParaRPr lang="en-US" sz="1800" dirty="0">
              <a:latin typeface="Courier New" panose="02070309020205020404" pitchFamily="49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791200" y="2895600"/>
            <a:ext cx="4648200" cy="3276600"/>
            <a:chOff x="2688" y="1968"/>
            <a:chExt cx="2928" cy="2064"/>
          </a:xfrm>
        </p:grpSpPr>
        <p:sp>
          <p:nvSpPr>
            <p:cNvPr id="7173" name="Text Box 5"/>
            <p:cNvSpPr txBox="1">
              <a:spLocks noChangeArrowheads="1"/>
            </p:cNvSpPr>
            <p:nvPr/>
          </p:nvSpPr>
          <p:spPr bwMode="auto">
            <a:xfrm>
              <a:off x="3552" y="2448"/>
              <a:ext cx="2064" cy="931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 smtClean="0">
                  <a:latin typeface="Courier New" panose="02070309020205020404" pitchFamily="49" charset="0"/>
                </a:rPr>
                <a:t>print(a)</a:t>
              </a:r>
              <a:endParaRPr lang="en-US" sz="1800" dirty="0">
                <a:latin typeface="Courier New" panose="02070309020205020404" pitchFamily="49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Courier New" panose="02070309020205020404" pitchFamily="49" charset="0"/>
                </a:rPr>
                <a:t>x = 3 * </a:t>
              </a:r>
              <a:r>
                <a:rPr lang="en-US" sz="1800" dirty="0" smtClean="0">
                  <a:latin typeface="Courier New" panose="02070309020205020404" pitchFamily="49" charset="0"/>
                </a:rPr>
                <a:t>a</a:t>
              </a:r>
              <a:endParaRPr lang="en-US" sz="1800" dirty="0">
                <a:latin typeface="Courier New" panose="02070309020205020404" pitchFamily="49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Courier New" panose="02070309020205020404" pitchFamily="49" charset="0"/>
                </a:rPr>
                <a:t>if (a == 2</a:t>
              </a:r>
              <a:r>
                <a:rPr lang="en-US" sz="1800" dirty="0" smtClean="0">
                  <a:latin typeface="Courier New" panose="02070309020205020404" pitchFamily="49" charset="0"/>
                </a:rPr>
                <a:t>):</a:t>
              </a:r>
              <a:endParaRPr lang="en-US" sz="1800" dirty="0">
                <a:latin typeface="Courier New" panose="02070309020205020404" pitchFamily="49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Courier New" panose="02070309020205020404" pitchFamily="49" charset="0"/>
                </a:rPr>
                <a:t>    y = y + </a:t>
              </a:r>
              <a:r>
                <a:rPr lang="en-US" sz="1800" dirty="0" smtClean="0">
                  <a:latin typeface="Courier New" panose="02070309020205020404" pitchFamily="49" charset="0"/>
                </a:rPr>
                <a:t>10</a:t>
              </a:r>
              <a:endParaRPr lang="en-US" sz="1800" dirty="0">
                <a:latin typeface="Courier New" panose="02070309020205020404" pitchFamily="49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Courier New" panose="02070309020205020404" pitchFamily="49" charset="0"/>
                </a:rPr>
                <a:t>b = b + </a:t>
              </a:r>
              <a:r>
                <a:rPr lang="en-US" sz="1800" dirty="0" smtClean="0">
                  <a:latin typeface="Courier New" panose="02070309020205020404" pitchFamily="49" charset="0"/>
                </a:rPr>
                <a:t>x</a:t>
              </a:r>
              <a:endParaRPr lang="en-US" sz="1800" dirty="0">
                <a:latin typeface="Courier New" panose="02070309020205020404" pitchFamily="49" charset="0"/>
              </a:endParaRPr>
            </a:p>
          </p:txBody>
        </p:sp>
        <p:grpSp>
          <p:nvGrpSpPr>
            <p:cNvPr id="7174" name="Group 8"/>
            <p:cNvGrpSpPr>
              <a:grpSpLocks/>
            </p:cNvGrpSpPr>
            <p:nvPr/>
          </p:nvGrpSpPr>
          <p:grpSpPr bwMode="auto">
            <a:xfrm>
              <a:off x="2688" y="1968"/>
              <a:ext cx="820" cy="2064"/>
              <a:chOff x="2688" y="1968"/>
              <a:chExt cx="820" cy="2064"/>
            </a:xfrm>
          </p:grpSpPr>
          <p:sp>
            <p:nvSpPr>
              <p:cNvPr id="7175" name="Line 6"/>
              <p:cNvSpPr>
                <a:spLocks noChangeShapeType="1"/>
              </p:cNvSpPr>
              <p:nvPr/>
            </p:nvSpPr>
            <p:spPr bwMode="auto">
              <a:xfrm flipV="1">
                <a:off x="3075" y="3001"/>
                <a:ext cx="43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76" name="AutoShape 7"/>
              <p:cNvSpPr>
                <a:spLocks/>
              </p:cNvSpPr>
              <p:nvPr/>
            </p:nvSpPr>
            <p:spPr bwMode="auto">
              <a:xfrm>
                <a:off x="2688" y="1968"/>
                <a:ext cx="384" cy="2064"/>
              </a:xfrm>
              <a:prstGeom prst="rightBrace">
                <a:avLst>
                  <a:gd name="adj1" fmla="val 44792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</p:grp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BCE4-A307-40B2-AC47-6233107120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71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Advanced </a:t>
            </a:r>
            <a:r>
              <a:rPr lang="en-US" smtClean="0">
                <a:latin typeface="Courier New" panose="02070309020205020404" pitchFamily="49" charset="0"/>
              </a:rPr>
              <a:t>if/else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BCE4-A307-40B2-AC47-6233107120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621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"dangling if" problem</a:t>
            </a:r>
          </a:p>
        </p:txBody>
      </p:sp>
      <p:sp>
        <p:nvSpPr>
          <p:cNvPr id="697347" name="Rectangle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What can be improved about the following code?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>
              <a:latin typeface="Calibri" panose="020F0502020204030204" pitchFamily="34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if (x &lt; 0):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print("x is negative")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elif</a:t>
            </a:r>
            <a:r>
              <a:rPr lang="en-US" dirty="0" smtClean="0">
                <a:latin typeface="Courier New" panose="02070309020205020404" pitchFamily="49" charset="0"/>
              </a:rPr>
              <a:t> (x &gt;= 0):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print("x is non-negative")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The second if test is unnecessary and can be removed: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>
              <a:latin typeface="Calibri" panose="020F0502020204030204" pitchFamily="34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if (x &lt; 0):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print("x is negative")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else</a:t>
            </a:r>
            <a:r>
              <a:rPr lang="en-US" dirty="0">
                <a:latin typeface="Courier New" panose="02070309020205020404" pitchFamily="49" charset="0"/>
              </a:rPr>
              <a:t>: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print("x is non-negative")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This is also relevant in function that use </a:t>
            </a:r>
            <a:r>
              <a:rPr lang="en-US" dirty="0" smtClean="0">
                <a:latin typeface="Courier New" panose="02070309020205020404" pitchFamily="49" charset="0"/>
              </a:rPr>
              <a:t>if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smtClean="0"/>
              <a:t>with </a:t>
            </a:r>
            <a:r>
              <a:rPr lang="en-US" dirty="0" smtClean="0">
                <a:latin typeface="Courier New" panose="02070309020205020404" pitchFamily="49" charset="0"/>
              </a:rPr>
              <a:t>return</a:t>
            </a:r>
            <a:r>
              <a:rPr lang="en-US" dirty="0" smtClean="0"/>
              <a:t>...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BCE4-A307-40B2-AC47-62331071209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4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73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73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3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urier New" panose="02070309020205020404" pitchFamily="49" charset="0"/>
              </a:rPr>
              <a:t>if/else</a:t>
            </a:r>
            <a:r>
              <a:rPr lang="en-US" smtClean="0"/>
              <a:t> with </a:t>
            </a:r>
            <a:r>
              <a:rPr lang="en-US" smtClean="0">
                <a:latin typeface="Courier New" panose="02070309020205020404" pitchFamily="49" charset="0"/>
              </a:rPr>
              <a:t>return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Returns the larger of the two given integers.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max(a, </a:t>
            </a:r>
            <a:r>
              <a:rPr lang="en-US" sz="1800" dirty="0">
                <a:latin typeface="Courier New" panose="02070309020205020404" pitchFamily="49" charset="0"/>
              </a:rPr>
              <a:t>b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if (a &gt; b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        return </a:t>
            </a:r>
            <a:r>
              <a:rPr lang="en-US" sz="1800" b="1" dirty="0" smtClean="0">
                <a:latin typeface="Courier New" panose="02070309020205020404" pitchFamily="49" charset="0"/>
              </a:rPr>
              <a:t>a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else: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        return </a:t>
            </a:r>
            <a:r>
              <a:rPr lang="en-US" sz="1800" b="1" dirty="0" smtClean="0">
                <a:latin typeface="Courier New" panose="02070309020205020404" pitchFamily="49" charset="0"/>
              </a:rPr>
              <a:t>b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Functions can return different values using </a:t>
            </a:r>
            <a:r>
              <a:rPr lang="en-US" dirty="0" smtClean="0">
                <a:latin typeface="Courier New" panose="02070309020205020404" pitchFamily="49" charset="0"/>
              </a:rPr>
              <a:t>if/else</a:t>
            </a: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Whichever path the code enters, it will return that value.</a:t>
            </a:r>
          </a:p>
          <a:p>
            <a:pPr lvl="1" eaLnBrk="1" hangingPunct="1"/>
            <a:r>
              <a:rPr lang="en-US" dirty="0" smtClean="0"/>
              <a:t>Returning a value causes a function to immediately exit.</a:t>
            </a:r>
          </a:p>
          <a:p>
            <a:pPr lvl="1" eaLnBrk="1" hangingPunct="1"/>
            <a:r>
              <a:rPr lang="en-US" dirty="0" smtClean="0"/>
              <a:t>All paths through the code should reach a </a:t>
            </a:r>
            <a:r>
              <a:rPr lang="en-US" dirty="0" smtClean="0">
                <a:latin typeface="Courier New" panose="02070309020205020404" pitchFamily="49" charset="0"/>
              </a:rPr>
              <a:t>return</a:t>
            </a:r>
            <a:r>
              <a:rPr lang="en-US" dirty="0" smtClean="0"/>
              <a:t> statement.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BCE4-A307-40B2-AC47-6233107120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425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Relational Operators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838200" y="1421606"/>
            <a:ext cx="10515600" cy="452424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300" dirty="0">
                <a:latin typeface="Courier New" panose="02070309020205020404" pitchFamily="49" charset="0"/>
              </a:rPr>
              <a:t>if</a:t>
            </a:r>
            <a:r>
              <a:rPr lang="en-US" sz="2300" dirty="0"/>
              <a:t> statements </a:t>
            </a:r>
            <a:r>
              <a:rPr lang="en-US" sz="2300" dirty="0" smtClean="0"/>
              <a:t>use </a:t>
            </a:r>
            <a:r>
              <a:rPr lang="en-US" sz="2300" dirty="0"/>
              <a:t>logical tests.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if (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test</a:t>
            </a:r>
            <a:r>
              <a:rPr lang="en-US" dirty="0" smtClean="0">
                <a:latin typeface="Courier New" panose="02070309020205020404" pitchFamily="49" charset="0"/>
              </a:rPr>
              <a:t>) 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These are </a:t>
            </a:r>
            <a:r>
              <a:rPr lang="en-US" dirty="0" err="1" smtClean="0">
                <a:latin typeface="Courier New" panose="02070309020205020404" pitchFamily="49" charset="0"/>
              </a:rPr>
              <a:t>boolean</a:t>
            </a:r>
            <a:r>
              <a:rPr lang="en-US" dirty="0" smtClean="0"/>
              <a:t> expressions.</a:t>
            </a:r>
          </a:p>
          <a:p>
            <a:pPr eaLnBrk="1" hangingPunct="1">
              <a:lnSpc>
                <a:spcPct val="90000"/>
              </a:lnSpc>
            </a:pPr>
            <a:r>
              <a:rPr lang="en-US" i="1" dirty="0" smtClean="0"/>
              <a:t>relational operators</a:t>
            </a:r>
            <a:r>
              <a:rPr lang="en-US" dirty="0" smtClean="0"/>
              <a:t> produce </a:t>
            </a:r>
            <a:r>
              <a:rPr lang="en-US" dirty="0" err="1" smtClean="0"/>
              <a:t>boolean</a:t>
            </a:r>
            <a:r>
              <a:rPr lang="en-US" dirty="0" smtClean="0"/>
              <a:t> values of True or False</a:t>
            </a:r>
          </a:p>
        </p:txBody>
      </p:sp>
      <p:graphicFrame>
        <p:nvGraphicFramePr>
          <p:cNvPr id="668722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684736"/>
              </p:ext>
            </p:extLst>
          </p:nvPr>
        </p:nvGraphicFramePr>
        <p:xfrm>
          <a:off x="2286000" y="3529014"/>
          <a:ext cx="7924799" cy="3121819"/>
        </p:xfrm>
        <a:graphic>
          <a:graphicData uri="http://schemas.openxmlformats.org/drawingml/2006/table">
            <a:tbl>
              <a:tblPr/>
              <a:tblGrid>
                <a:gridCol w="15688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683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229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646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95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Operator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Meaning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Example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Value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5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==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equals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 + 1 == 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07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!=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does not equal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3.2 !=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2.5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5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&lt;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less than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10 &lt; 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False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5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&gt;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greater than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10 &gt; 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5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&lt;=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less than or equal to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126 &lt;= 100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alse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5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&gt;=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greater than or equal to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5.0 &gt;= 5.0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BCE4-A307-40B2-AC47-62331071209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404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609600" y="169907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Logical operators</a:t>
            </a: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681038" y="1366000"/>
            <a:ext cx="10515600" cy="4351338"/>
          </a:xfrm>
        </p:spPr>
        <p:txBody>
          <a:bodyPr/>
          <a:lstStyle/>
          <a:p>
            <a:pPr eaLnBrk="1" hangingPunct="1"/>
            <a:r>
              <a:rPr lang="en-US" dirty="0" smtClean="0"/>
              <a:t>Tests can be combined using logical operators</a:t>
            </a:r>
          </a:p>
          <a:p>
            <a:pPr eaLnBrk="1" hangingPunct="1"/>
            <a:r>
              <a:rPr lang="en-US" i="1" dirty="0" smtClean="0"/>
              <a:t>logical operators</a:t>
            </a:r>
            <a:r>
              <a:rPr lang="en-US" dirty="0"/>
              <a:t> </a:t>
            </a:r>
            <a:r>
              <a:rPr lang="en-US" dirty="0" smtClean="0"/>
              <a:t>produce Boolean values of True or False</a:t>
            </a:r>
          </a:p>
          <a:p>
            <a:pPr lvl="1" eaLnBrk="1" hangingPunct="1">
              <a:lnSpc>
                <a:spcPct val="110000"/>
              </a:lnSpc>
            </a:pPr>
            <a:endParaRPr lang="en-US" dirty="0" smtClean="0"/>
          </a:p>
          <a:p>
            <a:pPr lvl="1" eaLnBrk="1" hangingPunct="1">
              <a:lnSpc>
                <a:spcPct val="110000"/>
              </a:lnSpc>
            </a:pPr>
            <a:endParaRPr lang="en-US" dirty="0" smtClean="0"/>
          </a:p>
          <a:p>
            <a:pPr lvl="1" eaLnBrk="1" hangingPunct="1">
              <a:lnSpc>
                <a:spcPct val="110000"/>
              </a:lnSpc>
            </a:pPr>
            <a:endParaRPr lang="en-US" dirty="0" smtClean="0"/>
          </a:p>
          <a:p>
            <a:pPr marL="457200" lvl="1" indent="0" eaLnBrk="1" hangingPunct="1">
              <a:lnSpc>
                <a:spcPct val="110000"/>
              </a:lnSpc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"Truth tables" for each, used with logical values </a:t>
            </a:r>
            <a:r>
              <a:rPr lang="en-US" i="1" dirty="0" smtClean="0"/>
              <a:t>p</a:t>
            </a:r>
            <a:r>
              <a:rPr lang="en-US" dirty="0" smtClean="0"/>
              <a:t> and </a:t>
            </a:r>
            <a:r>
              <a:rPr lang="en-US" i="1" dirty="0" smtClean="0"/>
              <a:t>q</a:t>
            </a:r>
            <a:r>
              <a:rPr lang="en-US" dirty="0" smtClean="0"/>
              <a:t>:</a:t>
            </a:r>
          </a:p>
        </p:txBody>
      </p:sp>
      <p:graphicFrame>
        <p:nvGraphicFramePr>
          <p:cNvPr id="68403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479861"/>
              </p:ext>
            </p:extLst>
          </p:nvPr>
        </p:nvGraphicFramePr>
        <p:xfrm>
          <a:off x="2008833" y="2477757"/>
          <a:ext cx="8001000" cy="1463676"/>
        </p:xfrm>
        <a:graphic>
          <a:graphicData uri="http://schemas.openxmlformats.org/drawingml/2006/table">
            <a:tbl>
              <a:tblPr/>
              <a:tblGrid>
                <a:gridCol w="19337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50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188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33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Operator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Description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Example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Result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and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and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(2 == 3)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and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(-1 &lt; 5)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alse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or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or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(2 == 3)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or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(-1 &lt; 5)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not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not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not (2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== 3)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684063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551211"/>
              </p:ext>
            </p:extLst>
          </p:nvPr>
        </p:nvGraphicFramePr>
        <p:xfrm>
          <a:off x="2196820" y="4802938"/>
          <a:ext cx="4133642" cy="1828800"/>
        </p:xfrm>
        <a:graphic>
          <a:graphicData uri="http://schemas.openxmlformats.org/drawingml/2006/table">
            <a:tbl>
              <a:tblPr/>
              <a:tblGrid>
                <a:gridCol w="9628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628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709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369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p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p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and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p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or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False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False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False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False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684095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562849"/>
              </p:ext>
            </p:extLst>
          </p:nvPr>
        </p:nvGraphicFramePr>
        <p:xfrm>
          <a:off x="6946308" y="5079899"/>
          <a:ext cx="1774825" cy="1097064"/>
        </p:xfrm>
        <a:graphic>
          <a:graphicData uri="http://schemas.openxmlformats.org/drawingml/2006/table">
            <a:tbl>
              <a:tblPr/>
              <a:tblGrid>
                <a:gridCol w="8667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080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p</a:t>
                      </a:r>
                    </a:p>
                  </a:txBody>
                  <a:tcPr marT="45684" marB="456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not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p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684" marB="456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False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684" marB="456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BCE4-A307-40B2-AC47-62331071209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44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747582" y="736300"/>
            <a:ext cx="9492049" cy="46642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Evaluating logical expressions</a:t>
            </a:r>
          </a:p>
        </p:txBody>
      </p:sp>
      <p:sp>
        <p:nvSpPr>
          <p:cNvPr id="685059" name="Rectangle 3"/>
          <p:cNvSpPr>
            <a:spLocks noGrp="1"/>
          </p:cNvSpPr>
          <p:nvPr>
            <p:ph type="body" idx="1"/>
          </p:nvPr>
        </p:nvSpPr>
        <p:spPr>
          <a:xfrm>
            <a:off x="1233617" y="1383956"/>
            <a:ext cx="8882448" cy="5255741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Precedence:</a:t>
            </a:r>
          </a:p>
          <a:p>
            <a:pPr marL="0" indent="0" eaLnBrk="1" hangingPunct="1">
              <a:buNone/>
            </a:pPr>
            <a:r>
              <a:rPr lang="en-US" dirty="0"/>
              <a:t> </a:t>
            </a:r>
            <a:r>
              <a:rPr lang="en-US" dirty="0" smtClean="0"/>
              <a:t>                       1-   arithmetic operators</a:t>
            </a:r>
          </a:p>
          <a:p>
            <a:pPr marL="0" indent="0" eaLnBrk="1" hangingPunct="1">
              <a:buNone/>
            </a:pPr>
            <a:r>
              <a:rPr lang="en-US" dirty="0" smtClean="0"/>
              <a:t>                        2-   relational operators </a:t>
            </a:r>
          </a:p>
          <a:p>
            <a:pPr marL="0" indent="0" eaLnBrk="1" hangingPunct="1">
              <a:buNone/>
            </a:pPr>
            <a:r>
              <a:rPr lang="en-US" dirty="0" smtClean="0"/>
              <a:t>                        3-   logical operators</a:t>
            </a:r>
            <a:endParaRPr lang="en-US" sz="8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Example:</a:t>
            </a:r>
          </a:p>
          <a:p>
            <a:pPr lvl="2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5 * 7 &gt;= 3 + 5 * </a:t>
            </a:r>
            <a:r>
              <a:rPr lang="en-US" b="1" dirty="0">
                <a:latin typeface="Courier New" panose="02070309020205020404" pitchFamily="49" charset="0"/>
              </a:rPr>
              <a:t>(7 – 1)</a:t>
            </a:r>
            <a:r>
              <a:rPr lang="en-US" dirty="0">
                <a:latin typeface="Courier New" panose="02070309020205020404" pitchFamily="49" charset="0"/>
              </a:rPr>
              <a:t> and 7 &lt;= 11</a:t>
            </a:r>
            <a:endParaRPr lang="en-US" b="1" dirty="0">
              <a:latin typeface="Courier New" panose="02070309020205020404" pitchFamily="49" charset="0"/>
            </a:endParaRPr>
          </a:p>
          <a:p>
            <a:pPr lvl="2">
              <a:lnSpc>
                <a:spcPct val="80000"/>
              </a:lnSpc>
              <a:buNone/>
            </a:pPr>
            <a:r>
              <a:rPr lang="en-US" b="1" dirty="0">
                <a:latin typeface="Courier New" panose="02070309020205020404" pitchFamily="49" charset="0"/>
              </a:rPr>
              <a:t>5 * 7</a:t>
            </a:r>
            <a:r>
              <a:rPr lang="en-US" dirty="0">
                <a:latin typeface="Courier New" panose="02070309020205020404" pitchFamily="49" charset="0"/>
              </a:rPr>
              <a:t> &gt;= 3 + </a:t>
            </a:r>
            <a:r>
              <a:rPr lang="en-US" b="1" dirty="0">
                <a:latin typeface="Courier New" panose="02070309020205020404" pitchFamily="49" charset="0"/>
              </a:rPr>
              <a:t>5 * 6 </a:t>
            </a:r>
            <a:r>
              <a:rPr lang="en-US" dirty="0">
                <a:latin typeface="Courier New" panose="02070309020205020404" pitchFamily="49" charset="0"/>
              </a:rPr>
              <a:t>and 7 &lt;= 11</a:t>
            </a:r>
            <a:endParaRPr lang="en-US" b="1" dirty="0">
              <a:latin typeface="Courier New" panose="02070309020205020404" pitchFamily="49" charset="0"/>
            </a:endParaRPr>
          </a:p>
          <a:p>
            <a:pPr lvl="2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35    &gt;= </a:t>
            </a:r>
            <a:r>
              <a:rPr lang="en-US" b="1" dirty="0">
                <a:latin typeface="Courier New" panose="02070309020205020404" pitchFamily="49" charset="0"/>
              </a:rPr>
              <a:t>3 + 30 </a:t>
            </a:r>
            <a:r>
              <a:rPr lang="en-US" dirty="0">
                <a:latin typeface="Courier New" panose="02070309020205020404" pitchFamily="49" charset="0"/>
              </a:rPr>
              <a:t>and 7 &lt;= 11</a:t>
            </a:r>
            <a:endParaRPr lang="en-US" b="1" dirty="0">
              <a:latin typeface="Courier New" panose="02070309020205020404" pitchFamily="49" charset="0"/>
            </a:endParaRPr>
          </a:p>
          <a:p>
            <a:pPr lvl="2">
              <a:lnSpc>
                <a:spcPct val="80000"/>
              </a:lnSpc>
              <a:buNone/>
            </a:pPr>
            <a:r>
              <a:rPr lang="en-US" b="1" dirty="0">
                <a:latin typeface="Courier New" panose="02070309020205020404" pitchFamily="49" charset="0"/>
              </a:rPr>
              <a:t>35    &gt;= 33 </a:t>
            </a:r>
            <a:r>
              <a:rPr lang="en-US" dirty="0">
                <a:latin typeface="Courier New" panose="02070309020205020404" pitchFamily="49" charset="0"/>
              </a:rPr>
              <a:t>and </a:t>
            </a:r>
            <a:r>
              <a:rPr lang="en-US" b="1" dirty="0">
                <a:latin typeface="Courier New" panose="02070309020205020404" pitchFamily="49" charset="0"/>
              </a:rPr>
              <a:t>7 &lt;= 11</a:t>
            </a:r>
          </a:p>
          <a:p>
            <a:pPr lvl="2">
              <a:lnSpc>
                <a:spcPct val="80000"/>
              </a:lnSpc>
              <a:buNone/>
            </a:pPr>
            <a:r>
              <a:rPr lang="en-US" b="1" dirty="0">
                <a:latin typeface="Courier New" panose="02070309020205020404" pitchFamily="49" charset="0"/>
              </a:rPr>
              <a:t>True and True</a:t>
            </a:r>
          </a:p>
          <a:p>
            <a:pPr lvl="2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True</a:t>
            </a:r>
            <a:endParaRPr lang="en-US" sz="800" dirty="0">
              <a:latin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BCE4-A307-40B2-AC47-62331071209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776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5059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1271</Words>
  <Application>Microsoft Office PowerPoint</Application>
  <PresentationFormat>Widescreen</PresentationFormat>
  <Paragraphs>341</Paragraphs>
  <Slides>20</Slides>
  <Notes>5</Notes>
  <HiddenSlides>3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MS PGothic</vt:lpstr>
      <vt:lpstr>Arial</vt:lpstr>
      <vt:lpstr>Calibri</vt:lpstr>
      <vt:lpstr>Calibri Light</vt:lpstr>
      <vt:lpstr>Courier New</vt:lpstr>
      <vt:lpstr>Verdana</vt:lpstr>
      <vt:lpstr>Wingdings</vt:lpstr>
      <vt:lpstr>Wingdings 2</vt:lpstr>
      <vt:lpstr>Office Theme</vt:lpstr>
      <vt:lpstr>CSc 110, Spring 2017</vt:lpstr>
      <vt:lpstr>Nested if/else question</vt:lpstr>
      <vt:lpstr>Factoring if/else code</vt:lpstr>
      <vt:lpstr>Advanced if/else</vt:lpstr>
      <vt:lpstr>The "dangling if" problem</vt:lpstr>
      <vt:lpstr>if/else with return</vt:lpstr>
      <vt:lpstr>Relational Operators</vt:lpstr>
      <vt:lpstr>Logical operators</vt:lpstr>
      <vt:lpstr>Evaluating logical expressions</vt:lpstr>
      <vt:lpstr>Evaluating Logical expressions</vt:lpstr>
      <vt:lpstr>Using Logical operators</vt:lpstr>
      <vt:lpstr>Cumulative algorithms</vt:lpstr>
      <vt:lpstr>Adding many numbers</vt:lpstr>
      <vt:lpstr>Cumulative sum loop</vt:lpstr>
      <vt:lpstr>Cumulative product</vt:lpstr>
      <vt:lpstr>input and cumulative sum</vt:lpstr>
      <vt:lpstr>Cumulative sum question</vt:lpstr>
      <vt:lpstr>Cumulative sum answer</vt:lpstr>
      <vt:lpstr>Cumulative answer, cont'd.</vt:lpstr>
      <vt:lpstr>if/else, return question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39</cp:revision>
  <cp:lastPrinted>2017-02-01T05:19:36Z</cp:lastPrinted>
  <dcterms:created xsi:type="dcterms:W3CDTF">2016-08-14T23:40:49Z</dcterms:created>
  <dcterms:modified xsi:type="dcterms:W3CDTF">2017-02-01T14:39:40Z</dcterms:modified>
</cp:coreProperties>
</file>