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95" r:id="rId3"/>
    <p:sldId id="294" r:id="rId4"/>
    <p:sldId id="259" r:id="rId5"/>
    <p:sldId id="261" r:id="rId6"/>
    <p:sldId id="287" r:id="rId7"/>
    <p:sldId id="285" r:id="rId8"/>
    <p:sldId id="291" r:id="rId9"/>
    <p:sldId id="284" r:id="rId10"/>
    <p:sldId id="292" r:id="rId11"/>
    <p:sldId id="262" r:id="rId12"/>
    <p:sldId id="263" r:id="rId13"/>
    <p:sldId id="264" r:id="rId14"/>
    <p:sldId id="288" r:id="rId15"/>
    <p:sldId id="266" r:id="rId16"/>
    <p:sldId id="267" r:id="rId17"/>
    <p:sldId id="269" r:id="rId18"/>
    <p:sldId id="273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2" autoAdjust="0"/>
    <p:restoredTop sz="94627" autoAdjust="0"/>
  </p:normalViewPr>
  <p:slideViewPr>
    <p:cSldViewPr snapToGrid="0">
      <p:cViewPr varScale="1">
        <p:scale>
          <a:sx n="59" d="100"/>
          <a:sy n="59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31FB-80BA-470C-BC9C-7E66047FEB6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CBFA-CE13-4E6A-A127-FDEA84D5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76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8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33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0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22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08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2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2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7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6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8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7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CC98-2370-4352-9BBA-1B7BE51B3417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7D9B-AEC1-432F-8A09-3DC0497AC1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 idx="4294967295"/>
          </p:nvPr>
        </p:nvSpPr>
        <p:spPr>
          <a:xfrm>
            <a:off x="2170113" y="666541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800" dirty="0" err="1" smtClean="0"/>
              <a:t>CSc</a:t>
            </a:r>
            <a:r>
              <a:rPr lang="en-US" sz="4800" dirty="0" smtClean="0"/>
              <a:t> 110, Spring 2017</a:t>
            </a:r>
            <a:endParaRPr lang="en-US" sz="4800" dirty="0"/>
          </a:p>
        </p:txBody>
      </p:sp>
      <p:sp>
        <p:nvSpPr>
          <p:cNvPr id="5123" name="Rectangle 3"/>
          <p:cNvSpPr>
            <a:spLocks noGrp="1"/>
          </p:cNvSpPr>
          <p:nvPr>
            <p:ph type="subTitle" idx="4294967295"/>
          </p:nvPr>
        </p:nvSpPr>
        <p:spPr>
          <a:xfrm>
            <a:off x="2136775" y="1857377"/>
            <a:ext cx="7839075" cy="1106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10: Strings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b="1" dirty="0" smtClean="0"/>
          </a:p>
        </p:txBody>
      </p:sp>
      <p:pic>
        <p:nvPicPr>
          <p:cNvPr id="4" name="Picture 1" descr="escape_art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06" y="3085403"/>
            <a:ext cx="91440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27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Some functions are associated with a specific data type, but are not part of the built-in set of functions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</a:t>
            </a: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Such functions are called methods</a:t>
            </a:r>
            <a:endParaRPr lang="en-US" dirty="0">
              <a:cs typeface="Courier New" panose="02070309020205020404" pitchFamily="49" charset="0"/>
            </a:endParaRPr>
          </a:p>
          <a:p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 smtClean="0">
                <a:cs typeface="Courier New" panose="02070309020205020404" pitchFamily="49" charset="0"/>
              </a:rPr>
              <a:t>pecial syntax is used to call methods (dot notation)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</a:t>
            </a:r>
            <a:r>
              <a:rPr lang="en-US" sz="2400" dirty="0" err="1" smtClean="0">
                <a:latin typeface="Courier New" panose="02070309020205020404" pitchFamily="49" charset="0"/>
              </a:rPr>
              <a:t>s.lower</a:t>
            </a:r>
            <a:r>
              <a:rPr lang="en-US" sz="2400" dirty="0" smtClean="0">
                <a:latin typeface="Courier New" panose="02070309020205020404" pitchFamily="49" charset="0"/>
              </a:rPr>
              <a:t>()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merlin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2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methods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242646"/>
            <a:ext cx="10515600" cy="5072185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These methods are called using the dot notation shown below: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starz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dirty="0" err="1" smtClean="0">
                <a:latin typeface="Courier New" panose="02070309020205020404" pitchFamily="49" charset="0"/>
              </a:rPr>
              <a:t>Biles</a:t>
            </a:r>
            <a:r>
              <a:rPr lang="en-US" dirty="0" smtClean="0">
                <a:latin typeface="Courier New" panose="02070309020205020404" pitchFamily="49" charset="0"/>
              </a:rPr>
              <a:t> &amp; Manuel"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</a:rPr>
              <a:t>starz.lower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)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biles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&amp;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manuel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</a:rPr>
              <a:t>starz.find</a:t>
            </a:r>
            <a:r>
              <a:rPr lang="en-US" b="1" dirty="0" smtClean="0">
                <a:latin typeface="Courier New" panose="02070309020205020404" pitchFamily="49" charset="0"/>
              </a:rPr>
              <a:t>("Manuel")</a:t>
            </a:r>
            <a:r>
              <a:rPr lang="en-US" dirty="0" smtClean="0">
                <a:latin typeface="Courier New" panose="02070309020205020404" pitchFamily="49" charset="0"/>
              </a:rPr>
              <a:t>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8</a:t>
            </a:r>
          </a:p>
        </p:txBody>
      </p:sp>
      <p:graphicFrame>
        <p:nvGraphicFramePr>
          <p:cNvPr id="71887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761661"/>
              </p:ext>
            </p:extLst>
          </p:nvPr>
        </p:nvGraphicFramePr>
        <p:xfrm>
          <a:off x="1676400" y="1371601"/>
          <a:ext cx="8845550" cy="2707699"/>
        </p:xfrm>
        <a:graphic>
          <a:graphicData uri="http://schemas.openxmlformats.org/drawingml/2006/table">
            <a:tbl>
              <a:tblPr/>
              <a:tblGrid>
                <a:gridCol w="3702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432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find(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 where the start of the given string appears in this string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(-1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not found)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92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is omitted, grabs till end of string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lower()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lowercase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upper()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uppercase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3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/>
              <a:t> </a:t>
            </a:r>
            <a:r>
              <a:rPr lang="en-US" dirty="0" smtClean="0"/>
              <a:t>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# index     012345678901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s1 = "Oliver Twist"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s2 = "Merlin The </a:t>
            </a:r>
            <a:r>
              <a:rPr lang="en-US" dirty="0">
                <a:latin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</a:rPr>
              <a:t>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s1.find("</a:t>
            </a:r>
            <a:r>
              <a:rPr lang="en-US" b="1" dirty="0">
                <a:latin typeface="Courier New" panose="02070309020205020404" pitchFamily="49" charset="0"/>
              </a:rPr>
              <a:t>r</a:t>
            </a:r>
            <a:r>
              <a:rPr lang="en-US" b="1" dirty="0" smtClean="0">
                <a:latin typeface="Courier New" panose="02070309020205020404" pitchFamily="49" charset="0"/>
              </a:rPr>
              <a:t>")</a:t>
            </a:r>
            <a:r>
              <a:rPr lang="en-US" dirty="0" smtClean="0">
                <a:latin typeface="Courier New" panose="02070309020205020404" pitchFamily="49" charset="0"/>
              </a:rPr>
              <a:t>)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5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s2.lower()</a:t>
            </a:r>
            <a:r>
              <a:rPr lang="en-US" dirty="0" smtClean="0">
                <a:latin typeface="Courier New" panose="02070309020205020404" pitchFamily="49" charset="0"/>
              </a:rPr>
              <a:t>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"merlin the cat"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Given the following string: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# index  012345678901234567890123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book =  "Building Python Programs"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How would you extract the word </a:t>
            </a:r>
            <a:r>
              <a:rPr lang="en-US" dirty="0" smtClean="0">
                <a:latin typeface="Courier New" panose="02070309020205020404" pitchFamily="49" charset="0"/>
              </a:rPr>
              <a:t>"Python"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34460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Modifying strings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String methods like </a:t>
            </a:r>
            <a:r>
              <a:rPr lang="en-US" dirty="0" smtClean="0">
                <a:latin typeface="Courier New" panose="02070309020205020404" pitchFamily="49" charset="0"/>
              </a:rPr>
              <a:t>lowercase </a:t>
            </a:r>
            <a:r>
              <a:rPr lang="en-US" dirty="0" smtClean="0"/>
              <a:t>build and return a new string, rather than modifying the current string.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Aceyalone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modify a variable's value, you must reassign it: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ACEYALONE</a:t>
            </a:r>
          </a:p>
        </p:txBody>
      </p:sp>
    </p:spTree>
    <p:extLst>
      <p:ext uri="{BB962C8B-B14F-4D97-AF65-F5344CB8AC3E}">
        <p14:creationId xmlns:p14="http://schemas.microsoft.com/office/powerpoint/2010/main" val="34274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string</a:t>
            </a:r>
          </a:p>
        </p:txBody>
      </p:sp>
      <p:sp>
        <p:nvSpPr>
          <p:cNvPr id="750595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can use a 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smtClean="0"/>
              <a:t>loop  and indexes to print each character in a string: 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";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</a:t>
            </a:r>
            <a:r>
              <a:rPr lang="en-US" sz="1800" dirty="0" smtClean="0">
                <a:latin typeface="Courier New" panose="02070309020205020404" pitchFamily="49" charset="0"/>
              </a:rPr>
              <a:t>or letter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print(major[</a:t>
            </a:r>
            <a:r>
              <a:rPr lang="en-US" sz="1800" dirty="0" err="1" smtClean="0">
                <a:latin typeface="Courier New" panose="02070309020205020404" pitchFamily="49" charset="0"/>
              </a:rPr>
              <a:t>letter:letter</a:t>
            </a:r>
            <a:r>
              <a:rPr lang="en-US" sz="1800" dirty="0" smtClean="0">
                <a:latin typeface="Courier New" panose="02070309020205020404" pitchFamily="49" charset="0"/>
              </a:rPr>
              <a:t> + 1])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sz="2000" dirty="0"/>
              <a:t>You can </a:t>
            </a:r>
            <a:r>
              <a:rPr lang="en-US" sz="2000" dirty="0" smtClean="0"/>
              <a:t>also use </a:t>
            </a:r>
            <a:r>
              <a:rPr lang="en-US" sz="2000" dirty="0"/>
              <a:t>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 without range: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m</a:t>
            </a:r>
            <a:r>
              <a:rPr lang="en-US" sz="1800" dirty="0" smtClean="0">
                <a:latin typeface="Courier New" panose="02070309020205020404" pitchFamily="49" charset="0"/>
              </a:rPr>
              <a:t>ajor = 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";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letter in major: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print(letter)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/>
              <a:t>		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	Output: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C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94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88606" y="365125"/>
            <a:ext cx="9565193" cy="1325563"/>
          </a:xfrm>
        </p:spPr>
        <p:txBody>
          <a:bodyPr/>
          <a:lstStyle/>
          <a:p>
            <a:r>
              <a:rPr lang="en-US" dirty="0" smtClean="0"/>
              <a:t>Name border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438400" y="1919234"/>
            <a:ext cx="8229600" cy="4633965"/>
          </a:xfrm>
        </p:spPr>
        <p:txBody>
          <a:bodyPr/>
          <a:lstStyle/>
          <a:p>
            <a:r>
              <a:rPr lang="en-US" dirty="0" smtClean="0"/>
              <a:t>Prompt the user for full name</a:t>
            </a:r>
          </a:p>
          <a:p>
            <a:endParaRPr lang="en-US" dirty="0" smtClean="0"/>
          </a:p>
          <a:p>
            <a:r>
              <a:rPr lang="en-US" dirty="0" smtClean="0"/>
              <a:t>Draw out the pattern to the left</a:t>
            </a:r>
          </a:p>
          <a:p>
            <a:endParaRPr lang="en-US" dirty="0" smtClean="0"/>
          </a:p>
          <a:p>
            <a:r>
              <a:rPr lang="en-US" dirty="0" smtClean="0"/>
              <a:t>This should be resizable.  Size 1 is shown and size 2 would have the first name twice followed by last name twice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856769"/>
            <a:ext cx="2438400" cy="569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331485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 question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Write a program that reads two people's first names and suggests a name for their child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mtClean="0"/>
              <a:t>Example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Parent 1 first name? </a:t>
            </a:r>
            <a:r>
              <a:rPr lang="en-US" sz="1800" b="1">
                <a:latin typeface="Courier New" panose="02070309020205020404" pitchFamily="49" charset="0"/>
              </a:rPr>
              <a:t>Danielle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Parent 2 first name? </a:t>
            </a:r>
            <a:r>
              <a:rPr lang="en-US" sz="1800" b="1">
                <a:latin typeface="Courier New" panose="02070309020205020404" pitchFamily="49" charset="0"/>
              </a:rPr>
              <a:t>John</a:t>
            </a:r>
            <a:endParaRPr lang="en-US" sz="180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Child Gender? </a:t>
            </a:r>
            <a:r>
              <a:rPr lang="en-US" sz="1800" b="1">
                <a:latin typeface="Courier New" panose="02070309020205020404" pitchFamily="49" charset="0"/>
              </a:rPr>
              <a:t>f</a:t>
            </a:r>
            <a:endParaRPr lang="en-US" sz="180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Suggested baby name: JODANI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Parent 1 first name? </a:t>
            </a:r>
            <a:r>
              <a:rPr lang="en-US" sz="1800" b="1">
                <a:latin typeface="Courier New" panose="02070309020205020404" pitchFamily="49" charset="0"/>
              </a:rPr>
              <a:t>Danielle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Parent 2 first name? </a:t>
            </a:r>
            <a:r>
              <a:rPr lang="en-US" sz="1800" b="1">
                <a:latin typeface="Courier New" panose="02070309020205020404" pitchFamily="49" charset="0"/>
              </a:rPr>
              <a:t>John</a:t>
            </a:r>
            <a:endParaRPr lang="en-US" sz="180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Child Gender? </a:t>
            </a:r>
            <a:r>
              <a:rPr lang="en-US" sz="1800" b="1">
                <a:latin typeface="Courier New" panose="02070309020205020404" pitchFamily="49" charset="0"/>
              </a:rPr>
              <a:t>Male</a:t>
            </a:r>
            <a:endParaRPr lang="en-US" sz="180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Suggested baby name: DANIJO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6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 methods that produce True or False </a:t>
            </a:r>
            <a:endParaRPr lang="en-US" dirty="0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3290277"/>
            <a:ext cx="8991600" cy="1445845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name = "</a:t>
            </a:r>
            <a:r>
              <a:rPr lang="en-US" sz="1700" dirty="0" err="1" smtClean="0">
                <a:latin typeface="Courier New" panose="02070309020205020404" pitchFamily="49" charset="0"/>
              </a:rPr>
              <a:t>Voldermort</a:t>
            </a:r>
            <a:r>
              <a:rPr lang="en-US" sz="17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if(</a:t>
            </a:r>
            <a:r>
              <a:rPr lang="en-US" sz="1700" dirty="0" err="1" smtClean="0">
                <a:latin typeface="Courier New" panose="02070309020205020404" pitchFamily="49" charset="0"/>
              </a:rPr>
              <a:t>name.startswith</a:t>
            </a:r>
            <a:r>
              <a:rPr lang="en-US" sz="1700" dirty="0" smtClean="0">
                <a:latin typeface="Courier New" panose="02070309020205020404" pitchFamily="49" charset="0"/>
              </a:rPr>
              <a:t>("Vol")):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   print("He who must not be named")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graphicFrame>
        <p:nvGraphicFramePr>
          <p:cNvPr id="728106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61991"/>
              </p:ext>
            </p:extLst>
          </p:nvPr>
        </p:nvGraphicFramePr>
        <p:xfrm>
          <a:off x="1069731" y="1789722"/>
          <a:ext cx="9067800" cy="1226222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29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7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Operation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startswith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start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endswith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end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>
          <a:xfrm>
            <a:off x="1600199" y="4736123"/>
            <a:ext cx="9342455" cy="1453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 smtClean="0"/>
              <a:t> operator can be used to test if a string contains another string. 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example: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in name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8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838200" y="1289538"/>
            <a:ext cx="10515600" cy="53769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characters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can get the ASCII value of a  </a:t>
            </a:r>
            <a:r>
              <a:rPr lang="en-US" dirty="0" smtClean="0">
                <a:latin typeface="Courier New" panose="02070309020205020404" pitchFamily="49" charset="0"/>
              </a:rPr>
              <a:t>String </a:t>
            </a:r>
            <a:r>
              <a:rPr lang="en-US" dirty="0" smtClean="0"/>
              <a:t>of length 1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97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The 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r>
              <a:rPr lang="en-US" dirty="0" smtClean="0"/>
              <a:t> returns the character</a:t>
            </a:r>
            <a:r>
              <a:rPr lang="en-US" dirty="0"/>
              <a:t> </a:t>
            </a:r>
            <a:r>
              <a:rPr lang="en-US" dirty="0" smtClean="0"/>
              <a:t>represented by the ASCII value 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</a:rPr>
              <a:t>(66)    </a:t>
            </a:r>
            <a:r>
              <a:rPr lang="en-US" dirty="0" smtClean="0"/>
              <a:t>is 'B'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 + 2))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val="103989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Caesar cipher</a:t>
            </a:r>
            <a:r>
              <a:rPr lang="en-US" smtClean="0"/>
              <a:t> is a simple encryption where a message is encoded by shifting each letter by a given amount.</a:t>
            </a:r>
          </a:p>
          <a:p>
            <a:pPr lvl="1"/>
            <a:r>
              <a:rPr lang="en-US" smtClean="0"/>
              <a:t>e.g. with a shift of 3,   A </a:t>
            </a:r>
            <a:r>
              <a:rPr lang="en-US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smtClean="0"/>
          </a:p>
          <a:p>
            <a:r>
              <a:rPr lang="en-US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The encoded message: eudg wklqnv dqjholqd lv fxwh</a:t>
            </a:r>
          </a:p>
        </p:txBody>
      </p:sp>
    </p:spTree>
    <p:extLst>
      <p:ext uri="{BB962C8B-B14F-4D97-AF65-F5344CB8AC3E}">
        <p14:creationId xmlns:p14="http://schemas.microsoft.com/office/powerpoint/2010/main" val="3173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Cumulative sum answer - Review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enhances our Receipt program using a cumulative sum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subtotal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meals()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results(subtotal)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meals():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people = float(input("</a:t>
            </a:r>
            <a:r>
              <a:rPr lang="en-US" sz="1600" dirty="0">
                <a:latin typeface="Courier New" panose="02070309020205020404" pitchFamily="49" charset="0"/>
              </a:rPr>
              <a:t>How many people ate?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subtotal = 0.0;</a:t>
            </a: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cumulative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people + 1):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= float(input("Person </a:t>
            </a:r>
            <a:r>
              <a:rPr lang="en-US" sz="1600" dirty="0">
                <a:latin typeface="Courier New" panose="02070309020205020404" pitchFamily="49" charset="0"/>
              </a:rPr>
              <a:t>#"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+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               </a:t>
            </a:r>
            <a:r>
              <a:rPr lang="en-US" sz="1600" dirty="0">
                <a:latin typeface="Courier New" panose="02070309020205020404" pitchFamily="49" charset="0"/>
              </a:rPr>
              <a:t>": How much did your dinner cost?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    subtotal </a:t>
            </a:r>
            <a:r>
              <a:rPr lang="en-US" sz="1600" b="1" dirty="0">
                <a:latin typeface="Courier New" panose="02070309020205020404" pitchFamily="49" charset="0"/>
              </a:rPr>
              <a:t>= subtotal + </a:t>
            </a:r>
            <a:r>
              <a:rPr lang="en-US" sz="1600" b="1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b="1" dirty="0">
                <a:latin typeface="Courier New" panose="02070309020205020404" pitchFamily="49" charset="0"/>
              </a:rPr>
              <a:t>;</a:t>
            </a:r>
            <a:r>
              <a:rPr lang="en-US" sz="1600" dirty="0">
                <a:latin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add to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return subtotal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838200" y="1467059"/>
            <a:ext cx="10515600" cy="47099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reads a message and a secret key from the user and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encrypts the message using a Caesar cipher, shifting each letter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message = input("</a:t>
            </a:r>
            <a:r>
              <a:rPr lang="en-US" sz="1600" dirty="0">
                <a:latin typeface="Courier New" panose="02070309020205020404" pitchFamily="49" charset="0"/>
              </a:rPr>
              <a:t>Your secret message: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message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message.lower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key = </a:t>
            </a:r>
            <a:r>
              <a:rPr lang="en-US" sz="1600" dirty="0" err="1" smtClean="0">
                <a:latin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</a:rPr>
              <a:t>(input("</a:t>
            </a:r>
            <a:r>
              <a:rPr lang="en-US" sz="1600" dirty="0">
                <a:latin typeface="Courier New" panose="02070309020205020404" pitchFamily="49" charset="0"/>
              </a:rPr>
              <a:t>Your secret key: </a:t>
            </a:r>
            <a:r>
              <a:rPr lang="en-US" sz="1600" dirty="0" smtClean="0">
                <a:latin typeface="Courier New" panose="02070309020205020404" pitchFamily="49" charset="0"/>
              </a:rPr>
              <a:t>"))        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</a:rPr>
              <a:t>encode(message</a:t>
            </a:r>
            <a:r>
              <a:rPr lang="en-US" sz="1600" b="1" dirty="0">
                <a:latin typeface="Courier New" panose="02070309020205020404" pitchFamily="49" charset="0"/>
              </a:rPr>
              <a:t>, key</a:t>
            </a:r>
            <a:r>
              <a:rPr lang="en-US" sz="1600" b="1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This method encodes the given text string using a Caesar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cipher, shifting each letter by the given number of places.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encode(text, shift):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print("The encoded message: ")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for letter in text: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# shift only letters (leave other characters alone)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if (letter &gt;= 'a' and letter &lt;= 'z'):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letter = </a:t>
            </a:r>
            <a:r>
              <a:rPr lang="en-US" sz="1600" dirty="0" err="1" smtClean="0">
                <a:latin typeface="Courier New" panose="02070309020205020404" pitchFamily="49" charset="0"/>
              </a:rPr>
              <a:t>chr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ord</a:t>
            </a:r>
            <a:r>
              <a:rPr lang="en-US" sz="1600" dirty="0" smtClean="0">
                <a:latin typeface="Courier New" panose="02070309020205020404" pitchFamily="49" charset="0"/>
              </a:rPr>
              <a:t>(letter) + shift)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    # may need to wrap around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if (letter &gt; 'z'):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    letter = </a:t>
            </a:r>
            <a:r>
              <a:rPr lang="en-US" sz="1600" dirty="0" err="1" smtClean="0">
                <a:latin typeface="Courier New" panose="02070309020205020404" pitchFamily="49" charset="0"/>
              </a:rPr>
              <a:t>chr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ord</a:t>
            </a:r>
            <a:r>
              <a:rPr lang="en-US" sz="1600" dirty="0" smtClean="0">
                <a:latin typeface="Courier New" panose="02070309020205020404" pitchFamily="49" charset="0"/>
              </a:rPr>
              <a:t>(letter) - 26)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dirty="0" err="1" smtClean="0">
                <a:latin typeface="Courier New" panose="02070309020205020404" pitchFamily="49" charset="0"/>
              </a:rPr>
              <a:t>elif</a:t>
            </a:r>
            <a:r>
              <a:rPr lang="en-US" sz="1600" dirty="0" smtClean="0">
                <a:latin typeface="Courier New" panose="02070309020205020404" pitchFamily="49" charset="0"/>
              </a:rPr>
              <a:t> (letter &lt; 'a'):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        letter = </a:t>
            </a:r>
            <a:r>
              <a:rPr lang="en-US" sz="1600" dirty="0" err="1" smtClean="0">
                <a:latin typeface="Courier New" panose="02070309020205020404" pitchFamily="49" charset="0"/>
              </a:rPr>
              <a:t>chr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ord</a:t>
            </a:r>
            <a:r>
              <a:rPr lang="en-US" sz="1600" dirty="0" smtClean="0">
                <a:latin typeface="Courier New" panose="02070309020205020404" pitchFamily="49" charset="0"/>
              </a:rPr>
              <a:t>(letter) + 26)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print(letter, end='')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answer, cont'd.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979418" cy="2917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Calculates total owed, assuming 8% tax and 15% tip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results(subtotal):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tax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08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tip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total </a:t>
            </a:r>
            <a:r>
              <a:rPr lang="en-US" sz="1600" dirty="0">
                <a:latin typeface="Courier New" panose="02070309020205020404" pitchFamily="49" charset="0"/>
              </a:rPr>
              <a:t>= subtotal + tax + </a:t>
            </a:r>
            <a:r>
              <a:rPr lang="en-US" sz="1600" dirty="0" smtClean="0">
                <a:latin typeface="Courier New" panose="02070309020205020404" pitchFamily="49" charset="0"/>
              </a:rPr>
              <a:t>tip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Subtotal: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(subtotal))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Tax: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(tax))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Tip: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(tip))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(total))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string</a:t>
            </a:r>
            <a:r>
              <a:rPr lang="en-US" dirty="0" smtClean="0"/>
              <a:t>: a sequence of character</a:t>
            </a:r>
            <a:r>
              <a:rPr lang="en-US" dirty="0"/>
              <a:t>s</a:t>
            </a:r>
            <a:endParaRPr lang="en-US" dirty="0" smtClean="0"/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b="1" dirty="0" smtClean="0"/>
              <a:t>text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b="1" dirty="0" smtClean="0">
                <a:latin typeface="Courier New" panose="02070309020205020404" pitchFamily="49" charset="0"/>
              </a:rPr>
              <a:t>name = "Daffy Duck"</a:t>
            </a:r>
            <a:br>
              <a:rPr lang="en-US" b="1" dirty="0" smtClean="0">
                <a:latin typeface="Courier New" panose="02070309020205020404" pitchFamily="49" charset="0"/>
              </a:rPr>
            </a:br>
            <a:r>
              <a:rPr lang="en-US" sz="800" dirty="0">
                <a:latin typeface="Courier New" panose="02070309020205020404" pitchFamily="49" charset="0"/>
              </a:rPr>
              <a:t/>
            </a:r>
            <a:br>
              <a:rPr lang="en-US" sz="800" dirty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y = 5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point = </a:t>
            </a:r>
            <a:r>
              <a:rPr lang="en-US" b="1" dirty="0" smtClean="0">
                <a:latin typeface="Courier New" panose="02070309020205020404" pitchFamily="49" charset="0"/>
              </a:rPr>
              <a:t>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")"</a:t>
            </a:r>
          </a:p>
        </p:txBody>
      </p:sp>
    </p:spTree>
    <p:extLst>
      <p:ext uri="{BB962C8B-B14F-4D97-AF65-F5344CB8AC3E}">
        <p14:creationId xmlns:p14="http://schemas.microsoft.com/office/powerpoint/2010/main" val="409134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Characters of a string are numbered with 0-based </a:t>
            </a:r>
            <a:r>
              <a:rPr lang="en-US" i="1" dirty="0" smtClean="0"/>
              <a:t>indexes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"Ultimate"</a:t>
            </a: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r>
              <a:rPr lang="en-US" dirty="0" smtClean="0"/>
              <a:t>First character's index : 0</a:t>
            </a:r>
          </a:p>
          <a:p>
            <a:pPr marL="742950" lvl="1" indent="-285750"/>
            <a:r>
              <a:rPr lang="en-US" dirty="0" smtClean="0"/>
              <a:t>Last character's index : 1 less than the string's length</a:t>
            </a: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  <p:graphicFrame>
        <p:nvGraphicFramePr>
          <p:cNvPr id="716849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75236"/>
              </p:ext>
            </p:extLst>
          </p:nvPr>
        </p:nvGraphicFramePr>
        <p:xfrm>
          <a:off x="2830565" y="3099481"/>
          <a:ext cx="6535738" cy="1241425"/>
        </p:xfrm>
        <a:graphic>
          <a:graphicData uri="http://schemas.openxmlformats.org/drawingml/2006/table">
            <a:tbl>
              <a:tblPr/>
              <a:tblGrid>
                <a:gridCol w="1379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67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342900" indent="-342900"/>
            <a:r>
              <a:rPr lang="en-US" dirty="0" smtClean="0"/>
              <a:t>You can access a character with </a:t>
            </a:r>
            <a:r>
              <a:rPr lang="en-US" sz="2600" b="1" dirty="0" smtClean="0">
                <a:cs typeface="Courier New" panose="02070309020205020404" pitchFamily="49" charset="0"/>
              </a:rPr>
              <a:t>string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name = </a:t>
            </a:r>
            <a:r>
              <a:rPr lang="en-US" dirty="0" smtClean="0">
                <a:latin typeface="Courier New" panose="02070309020205020404" pitchFamily="49" charset="0"/>
              </a:rPr>
              <a:t>"Merlin</a:t>
            </a:r>
            <a:r>
              <a:rPr lang="en-US" dirty="0">
                <a:latin typeface="Courier New" panose="02070309020205020404" pitchFamily="49" charset="0"/>
              </a:rPr>
              <a:t>"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print(name[0])</a:t>
            </a:r>
          </a:p>
          <a:p>
            <a:pPr marL="742950" lvl="1" indent="-28575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>
                <a:cs typeface="Courier New" panose="02070309020205020404" pitchFamily="49" charset="0"/>
              </a:rPr>
              <a:t>Output:</a:t>
            </a:r>
            <a:r>
              <a:rPr lang="en-US" dirty="0">
                <a:latin typeface="Courier New" panose="02070309020205020404" pitchFamily="49" charset="0"/>
              </a:rPr>
              <a:t> M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</a:rPr>
              <a:t>name[0]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produces a string of length 1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4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Subscripting 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625231" y="1352062"/>
            <a:ext cx="11019692" cy="5228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part = </a:t>
            </a:r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r>
              <a:rPr lang="en-US" sz="2400" dirty="0" smtClean="0">
                <a:latin typeface="Courier New" panose="02070309020205020404" pitchFamily="49" charset="0"/>
              </a:rPr>
              <a:t>[</a:t>
            </a:r>
            <a:r>
              <a:rPr lang="en-US" sz="2400" b="1" dirty="0" err="1" smtClean="0">
                <a:cs typeface="Courier New" panose="02070309020205020404" pitchFamily="49" charset="0"/>
              </a:rPr>
              <a:t>start</a:t>
            </a:r>
            <a:r>
              <a:rPr lang="en-US" sz="2400" dirty="0" err="1" smtClean="0">
                <a:latin typeface="Courier New" panose="02070309020205020404" pitchFamily="49" charset="0"/>
              </a:rPr>
              <a:t>:</a:t>
            </a:r>
            <a:r>
              <a:rPr lang="en-US" sz="2400" b="1" dirty="0" err="1" smtClean="0"/>
              <a:t>stop</a:t>
            </a:r>
            <a:r>
              <a:rPr lang="en-US" sz="2400" dirty="0">
                <a:latin typeface="Courier New" panose="02070309020205020404" pitchFamily="49" charset="0"/>
              </a:rPr>
              <a:t>]</a:t>
            </a:r>
            <a:r>
              <a:rPr lang="en-US" sz="2400" dirty="0" smtClean="0">
                <a:latin typeface="Courier New" panose="02070309020205020404" pitchFamily="49" charset="0"/>
              </a:rPr>
              <a:t>	</a:t>
            </a:r>
            <a:endParaRPr lang="en-US" sz="30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en-US" sz="3200" dirty="0" smtClean="0">
                <a:cs typeface="Courier New" panose="02070309020205020404" pitchFamily="49" charset="0"/>
              </a:rPr>
              <a:t> produces a substring of </a:t>
            </a:r>
            <a:r>
              <a:rPr lang="en-US" sz="3000" b="1" dirty="0" smtClean="0">
                <a:cs typeface="Courier New" panose="02070309020205020404" pitchFamily="49" charset="0"/>
              </a:rPr>
              <a:t>string</a:t>
            </a:r>
            <a:r>
              <a:rPr lang="en-US" sz="3000" dirty="0" smtClean="0">
                <a:cs typeface="Courier New" panose="02070309020205020404" pitchFamily="49" charset="0"/>
              </a:rPr>
              <a:t>, including </a:t>
            </a:r>
            <a:r>
              <a:rPr lang="en-US" sz="3000" b="1" dirty="0" smtClean="0">
                <a:cs typeface="Courier New" panose="02070309020205020404" pitchFamily="49" charset="0"/>
              </a:rPr>
              <a:t>start</a:t>
            </a:r>
            <a:r>
              <a:rPr lang="en-US" sz="3000" dirty="0" smtClean="0">
                <a:cs typeface="Courier New" panose="02070309020205020404" pitchFamily="49" charset="0"/>
              </a:rPr>
              <a:t>, excluding </a:t>
            </a:r>
            <a:r>
              <a:rPr lang="en-US" sz="3000" b="1" dirty="0" smtClean="0">
                <a:cs typeface="Courier New" panose="02070309020205020404" pitchFamily="49" charset="0"/>
              </a:rPr>
              <a:t>stop</a:t>
            </a:r>
            <a:endParaRPr lang="en-US" sz="30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mid = [1:3]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characters from position 1 (included)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           # to position 3 (excluded)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mid</a:t>
            </a:r>
            <a:r>
              <a:rPr lang="en-US" dirty="0" smtClean="0"/>
              <a:t> is the following string: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"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19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64123" y="437662"/>
            <a:ext cx="11189677" cy="1253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Subscripting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" y="1109785"/>
            <a:ext cx="12192000" cy="5470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beginning you can leave off the start position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	</a:t>
            </a:r>
            <a:r>
              <a:rPr lang="en-US" dirty="0">
                <a:latin typeface="Courier New" panose="02070309020205020404" pitchFamily="49" charset="0"/>
              </a:rPr>
              <a:t>s = "Merlin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  <a:endParaRPr lang="en-US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mid = [:3]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characters from the beginning to position 2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Produces the string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/>
              <a:t>If you want to stop at the end you can leave off the stop position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[1:]    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characters from position 1 to the end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Produces the string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erlin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5104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Built-in </a:t>
            </a:r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function - length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length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(string)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count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(s)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6</a:t>
            </a: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Note: Not all "functions" defined for strings are built-in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30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1007</Words>
  <Application>Microsoft Office PowerPoint</Application>
  <PresentationFormat>Widescreen</PresentationFormat>
  <Paragraphs>307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 2</vt:lpstr>
      <vt:lpstr>Office Theme</vt:lpstr>
      <vt:lpstr>CSc 110, Spring 2017</vt:lpstr>
      <vt:lpstr>Cumulative sum answer - Review</vt:lpstr>
      <vt:lpstr>Cumulative answer, cont'd.</vt:lpstr>
      <vt:lpstr>Strings</vt:lpstr>
      <vt:lpstr>Indexes</vt:lpstr>
      <vt:lpstr>Indexes</vt:lpstr>
      <vt:lpstr>PowerPoint Presentation</vt:lpstr>
      <vt:lpstr>PowerPoint Presentation</vt:lpstr>
      <vt:lpstr>PowerPoint Presentation</vt:lpstr>
      <vt:lpstr>PowerPoint Presentation</vt:lpstr>
      <vt:lpstr>String methods</vt:lpstr>
      <vt:lpstr>String method examples</vt:lpstr>
      <vt:lpstr>Modifying strings</vt:lpstr>
      <vt:lpstr>Looping through a string</vt:lpstr>
      <vt:lpstr>Name border</vt:lpstr>
      <vt:lpstr>Strings question</vt:lpstr>
      <vt:lpstr>String methods that produce True or False </vt:lpstr>
      <vt:lpstr>Strings and ints</vt:lpstr>
      <vt:lpstr>String question</vt:lpstr>
      <vt:lpstr>Strings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61</cp:revision>
  <dcterms:created xsi:type="dcterms:W3CDTF">2016-08-15T01:56:48Z</dcterms:created>
  <dcterms:modified xsi:type="dcterms:W3CDTF">2017-02-03T05:56:33Z</dcterms:modified>
</cp:coreProperties>
</file>