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7" r:id="rId2"/>
    <p:sldId id="277" r:id="rId3"/>
    <p:sldId id="279" r:id="rId4"/>
    <p:sldId id="259" r:id="rId5"/>
    <p:sldId id="267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81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80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7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497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297B3F-6D98-49D0-AE65-AD8DF3408950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DCC785-49E7-45DE-A2EC-77372EA59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682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258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611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53764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9180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1321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0575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C9D51F6-AE3E-434C-9FE1-A81DC58B052E}" type="slidenum">
              <a:rPr kumimoji="0" lang="en-US" sz="110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19</a:t>
            </a:fld>
            <a:endParaRPr kumimoji="0" lang="en-US" sz="11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479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25D09-A4FE-428E-A1FD-EE19901A0A66}" type="datetime1">
              <a:rPr lang="en-US" smtClean="0"/>
              <a:t>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A44B-F03E-41E8-BFCB-F65A05322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901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1E1D8-15C0-4532-885D-58403E47BC66}" type="datetime1">
              <a:rPr lang="en-US" smtClean="0"/>
              <a:t>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A44B-F03E-41E8-BFCB-F65A05322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24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78C0-4488-4B87-85D0-EBA126F0C48C}" type="datetime1">
              <a:rPr lang="en-US" smtClean="0"/>
              <a:t>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A44B-F03E-41E8-BFCB-F65A05322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615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A00E-9DAC-451D-99F7-B09AE0E90938}" type="datetime1">
              <a:rPr lang="en-US" smtClean="0"/>
              <a:t>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A44B-F03E-41E8-BFCB-F65A0532257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61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B5AA-6C0B-4ACD-843E-2D217EE0F1CC}" type="datetime1">
              <a:rPr lang="en-US" smtClean="0"/>
              <a:t>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A44B-F03E-41E8-BFCB-F65A05322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208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24FDD-8C49-4C3C-A855-185525135AA3}" type="datetime1">
              <a:rPr lang="en-US" smtClean="0"/>
              <a:t>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A44B-F03E-41E8-BFCB-F65A05322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925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D7026-2B08-4973-A3E6-C5C2C55EEC81}" type="datetime1">
              <a:rPr lang="en-US" smtClean="0"/>
              <a:t>2/5/2017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A44B-F03E-41E8-BFCB-F65A05322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13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B51A3-B216-43FA-939A-D7496BD2597D}" type="datetime1">
              <a:rPr lang="en-US" smtClean="0"/>
              <a:t>2/5/2017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A44B-F03E-41E8-BFCB-F65A05322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109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799EC-CB3B-4385-9DA5-32EDB9E2FD50}" type="datetime1">
              <a:rPr lang="en-US" smtClean="0"/>
              <a:t>2/5/2017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A44B-F03E-41E8-BFCB-F65A05322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01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60154-A936-4604-8964-D18BFCBDC696}" type="datetime1">
              <a:rPr lang="en-US" smtClean="0"/>
              <a:t>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A44B-F03E-41E8-BFCB-F65A05322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356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6E78-1D49-40BC-8B17-D7A4F6D0EA81}" type="datetime1">
              <a:rPr lang="en-US" smtClean="0"/>
              <a:t>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A44B-F03E-41E8-BFCB-F65A05322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467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F338E7-89F5-4CD9-827B-63E78D3AC05C}" type="datetime1">
              <a:rPr lang="en-US" smtClean="0"/>
              <a:t>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0A44B-F03E-41E8-BFCB-F65A0532257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379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ctrTitle" idx="4294967295"/>
          </p:nvPr>
        </p:nvSpPr>
        <p:spPr>
          <a:xfrm>
            <a:off x="2169188" y="185513"/>
            <a:ext cx="7772400" cy="1470025"/>
          </a:xfrm>
        </p:spPr>
        <p:txBody>
          <a:bodyPr/>
          <a:lstStyle/>
          <a:p>
            <a:pPr algn="ctr" eaLnBrk="1" hangingPunct="1"/>
            <a:r>
              <a:rPr lang="en-US" sz="4800" dirty="0" err="1" smtClean="0"/>
              <a:t>CSc</a:t>
            </a:r>
            <a:r>
              <a:rPr lang="en-US" sz="4800" dirty="0" smtClean="0"/>
              <a:t> 110, Spring 2017</a:t>
            </a:r>
            <a:endParaRPr lang="en-US" sz="4800" dirty="0"/>
          </a:p>
        </p:txBody>
      </p:sp>
      <p:sp>
        <p:nvSpPr>
          <p:cNvPr id="5123" name="Rectangle 3"/>
          <p:cNvSpPr>
            <a:spLocks noGrp="1"/>
          </p:cNvSpPr>
          <p:nvPr>
            <p:ph type="subTitle" idx="4294967295"/>
          </p:nvPr>
        </p:nvSpPr>
        <p:spPr>
          <a:xfrm>
            <a:off x="2135850" y="1283749"/>
            <a:ext cx="7839075" cy="18510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Lecture 11: </a:t>
            </a:r>
            <a:r>
              <a:rPr lang="en-US" dirty="0" smtClean="0">
                <a:latin typeface="Courier New" panose="02070309020205020404" pitchFamily="49" charset="0"/>
              </a:rPr>
              <a:t>while</a:t>
            </a:r>
            <a:r>
              <a:rPr lang="en-US" dirty="0" smtClean="0"/>
              <a:t> Loops,</a:t>
            </a:r>
            <a:br>
              <a:rPr lang="en-US" dirty="0" smtClean="0"/>
            </a:br>
            <a:r>
              <a:rPr lang="en-US" dirty="0" smtClean="0"/>
              <a:t> Fencepost Loops, and Sentinel Loops</a:t>
            </a:r>
          </a:p>
          <a:p>
            <a:pPr marL="0" lvl="0" indent="0" algn="ctr">
              <a:buNone/>
            </a:pPr>
            <a:r>
              <a:rPr lang="en-US" sz="1800" dirty="0">
                <a:solidFill>
                  <a:prstClr val="black"/>
                </a:solidFill>
              </a:rPr>
              <a:t>Adapted from slides by Marty </a:t>
            </a:r>
            <a:r>
              <a:rPr lang="en-US" sz="1800" dirty="0" err="1">
                <a:solidFill>
                  <a:prstClr val="black"/>
                </a:solidFill>
              </a:rPr>
              <a:t>Stepp</a:t>
            </a:r>
            <a:r>
              <a:rPr lang="en-US" sz="1800" dirty="0">
                <a:solidFill>
                  <a:prstClr val="black"/>
                </a:solidFill>
              </a:rPr>
              <a:t> and Stuart </a:t>
            </a:r>
            <a:r>
              <a:rPr lang="en-US" sz="1800" dirty="0" err="1">
                <a:solidFill>
                  <a:prstClr val="black"/>
                </a:solidFill>
              </a:rPr>
              <a:t>Reges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</a:p>
          <a:p>
            <a:pPr marL="0" indent="0" algn="ctr">
              <a:buNone/>
            </a:pPr>
            <a:endParaRPr lang="en-US" dirty="0" smtClean="0"/>
          </a:p>
        </p:txBody>
      </p:sp>
      <p:pic>
        <p:nvPicPr>
          <p:cNvPr id="4" name="Picture 1" descr="sheepless_in_seattle_groa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7455" y="2795153"/>
            <a:ext cx="4855866" cy="3699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A44B-F03E-41E8-BFCB-F65A0532257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59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Fencepost method solution</a:t>
            </a:r>
          </a:p>
        </p:txBody>
      </p:sp>
      <p:sp>
        <p:nvSpPr>
          <p:cNvPr id="791555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000" dirty="0" err="1" smtClean="0">
                <a:latin typeface="Courier New" panose="02070309020205020404" pitchFamily="49" charset="0"/>
              </a:rPr>
              <a:t>def</a:t>
            </a:r>
            <a:r>
              <a:rPr lang="en-US" sz="2000" dirty="0" smtClean="0">
                <a:latin typeface="Courier New" panose="02070309020205020404" pitchFamily="49" charset="0"/>
              </a:rPr>
              <a:t> </a:t>
            </a:r>
            <a:r>
              <a:rPr lang="en-US" sz="2000" dirty="0" err="1" smtClean="0">
                <a:latin typeface="Courier New" panose="02070309020205020404" pitchFamily="49" charset="0"/>
              </a:rPr>
              <a:t>print_letters</a:t>
            </a:r>
            <a:r>
              <a:rPr lang="en-US" sz="2000" dirty="0" smtClean="0">
                <a:latin typeface="Courier New" panose="02070309020205020404" pitchFamily="49" charset="0"/>
              </a:rPr>
              <a:t>(word):</a:t>
            </a:r>
            <a:r>
              <a:rPr lang="en-US" sz="2000" dirty="0">
                <a:latin typeface="Courier New" panose="02070309020205020404" pitchFamily="49" charset="0"/>
              </a:rPr>
              <a:t/>
            </a:r>
            <a:br>
              <a:rPr lang="en-US" sz="2000" dirty="0">
                <a:latin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</a:rPr>
              <a:t>	 </a:t>
            </a:r>
            <a:r>
              <a:rPr lang="en-US" sz="20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print(word[0])</a:t>
            </a:r>
            <a:r>
              <a:rPr lang="en-US" sz="2000" b="1" dirty="0">
                <a:solidFill>
                  <a:srgbClr val="003399"/>
                </a:solidFill>
                <a:latin typeface="Courier New" panose="02070309020205020404" pitchFamily="49" charset="0"/>
              </a:rPr>
              <a:t/>
            </a:r>
            <a:br>
              <a:rPr lang="en-US" sz="2000" b="1" dirty="0">
                <a:solidFill>
                  <a:srgbClr val="003399"/>
                </a:solidFill>
                <a:latin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</a:rPr>
              <a:t>      </a:t>
            </a:r>
            <a:r>
              <a:rPr lang="en-US" sz="2000" dirty="0" smtClean="0">
                <a:latin typeface="Courier New" panose="02070309020205020404" pitchFamily="49" charset="0"/>
              </a:rPr>
              <a:t>for </a:t>
            </a:r>
            <a:r>
              <a:rPr lang="en-US" sz="2000" dirty="0" err="1" smtClean="0">
                <a:latin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</a:rPr>
              <a:t> in range(1, </a:t>
            </a:r>
            <a:r>
              <a:rPr lang="en-US" sz="2000" dirty="0" err="1" smtClean="0">
                <a:latin typeface="Courier New" panose="02070309020205020404" pitchFamily="49" charset="0"/>
              </a:rPr>
              <a:t>len</a:t>
            </a:r>
            <a:r>
              <a:rPr lang="en-US" sz="2000" dirty="0" smtClean="0">
                <a:latin typeface="Courier New" panose="02070309020205020404" pitchFamily="49" charset="0"/>
              </a:rPr>
              <a:t>(word)):</a:t>
            </a:r>
            <a:r>
              <a:rPr lang="en-US" sz="2000" dirty="0">
                <a:latin typeface="Courier New" panose="02070309020205020404" pitchFamily="49" charset="0"/>
              </a:rPr>
              <a:t/>
            </a:r>
            <a:br>
              <a:rPr lang="en-US" sz="2000" dirty="0">
                <a:latin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</a:rPr>
              <a:t>         </a:t>
            </a:r>
            <a:r>
              <a:rPr lang="en-US" sz="2000" dirty="0" smtClean="0">
                <a:latin typeface="Courier New" panose="02070309020205020404" pitchFamily="49" charset="0"/>
              </a:rPr>
              <a:t>print(</a:t>
            </a:r>
            <a:r>
              <a:rPr lang="en-US" sz="20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", " + word[</a:t>
            </a:r>
            <a:r>
              <a:rPr lang="en-US" sz="2000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i</a:t>
            </a:r>
            <a:r>
              <a:rPr lang="en-US" sz="20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]</a:t>
            </a:r>
            <a:r>
              <a:rPr lang="en-US" sz="2000" dirty="0" smtClean="0">
                <a:latin typeface="Courier New" panose="02070309020205020404" pitchFamily="49" charset="0"/>
              </a:rPr>
              <a:t>, end="")</a:t>
            </a:r>
            <a:r>
              <a:rPr lang="en-US" sz="2000" dirty="0">
                <a:latin typeface="Courier New" panose="02070309020205020404" pitchFamily="49" charset="0"/>
              </a:rPr>
              <a:t/>
            </a:r>
            <a:br>
              <a:rPr lang="en-US" sz="2000" dirty="0">
                <a:latin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</a:rPr>
              <a:t>      </a:t>
            </a:r>
            <a:r>
              <a:rPr lang="en-US" sz="2000" dirty="0" smtClean="0">
                <a:latin typeface="Courier New" panose="02070309020205020404" pitchFamily="49" charset="0"/>
              </a:rPr>
              <a:t>print()   </a:t>
            </a:r>
            <a:r>
              <a:rPr 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end </a:t>
            </a:r>
            <a:r>
              <a:rPr lang="en-US" sz="20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line</a:t>
            </a:r>
            <a:endParaRPr lang="en-US" sz="20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Alternate solution: Either first or last "post" can be taken out:</a:t>
            </a:r>
            <a:endParaRPr lang="en-US" sz="20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en-US" sz="2000" dirty="0" err="1" smtClean="0">
                <a:latin typeface="Courier New" panose="02070309020205020404" pitchFamily="49" charset="0"/>
              </a:rPr>
              <a:t>def</a:t>
            </a:r>
            <a:r>
              <a:rPr lang="en-US" sz="2000" dirty="0" smtClean="0">
                <a:latin typeface="Courier New" panose="02070309020205020404" pitchFamily="49" charset="0"/>
              </a:rPr>
              <a:t> </a:t>
            </a:r>
            <a:r>
              <a:rPr lang="en-US" sz="2000" dirty="0" err="1" smtClean="0">
                <a:latin typeface="Courier New" panose="02070309020205020404" pitchFamily="49" charset="0"/>
              </a:rPr>
              <a:t>print_letters</a:t>
            </a:r>
            <a:r>
              <a:rPr lang="en-US" sz="2000" dirty="0" smtClean="0">
                <a:latin typeface="Courier New" panose="02070309020205020404" pitchFamily="49" charset="0"/>
              </a:rPr>
              <a:t>(word):</a:t>
            </a:r>
            <a:r>
              <a:rPr lang="en-US" sz="2000" dirty="0">
                <a:latin typeface="Courier New" panose="02070309020205020404" pitchFamily="49" charset="0"/>
              </a:rPr>
              <a:t/>
            </a:r>
            <a:br>
              <a:rPr lang="en-US" sz="2000" dirty="0">
                <a:latin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</a:rPr>
              <a:t>      </a:t>
            </a:r>
            <a:r>
              <a:rPr lang="en-US" sz="2000" dirty="0" smtClean="0">
                <a:latin typeface="Courier New" panose="02070309020205020404" pitchFamily="49" charset="0"/>
              </a:rPr>
              <a:t>for </a:t>
            </a:r>
            <a:r>
              <a:rPr lang="en-US" sz="2000" dirty="0" err="1" smtClean="0">
                <a:latin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</a:rPr>
              <a:t> in range(0, </a:t>
            </a:r>
            <a:r>
              <a:rPr lang="en-US" sz="2000" dirty="0" err="1" smtClean="0">
                <a:latin typeface="Courier New" panose="02070309020205020404" pitchFamily="49" charset="0"/>
              </a:rPr>
              <a:t>len</a:t>
            </a:r>
            <a:r>
              <a:rPr lang="en-US" sz="2000" dirty="0" smtClean="0">
                <a:latin typeface="Courier New" panose="02070309020205020404" pitchFamily="49" charset="0"/>
              </a:rPr>
              <a:t>(word) - 1):</a:t>
            </a:r>
            <a:r>
              <a:rPr lang="en-US" sz="2000" dirty="0">
                <a:latin typeface="Courier New" panose="02070309020205020404" pitchFamily="49" charset="0"/>
              </a:rPr>
              <a:t/>
            </a:r>
            <a:br>
              <a:rPr lang="en-US" sz="2000" dirty="0">
                <a:latin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</a:rPr>
              <a:t>		print(</a:t>
            </a:r>
            <a:r>
              <a:rPr lang="en-US" sz="20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word[</a:t>
            </a:r>
            <a:r>
              <a:rPr lang="en-US" sz="2000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i</a:t>
            </a:r>
            <a:r>
              <a:rPr lang="en-US" sz="20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]</a:t>
            </a:r>
            <a:r>
              <a:rPr lang="en-US" sz="2000" dirty="0" smtClean="0">
                <a:latin typeface="Courier New" panose="02070309020205020404" pitchFamily="49" charset="0"/>
              </a:rPr>
              <a:t>, end=", ")</a:t>
            </a:r>
            <a:r>
              <a:rPr lang="en-US" sz="2000" dirty="0">
                <a:latin typeface="Courier New" panose="02070309020205020404" pitchFamily="49" charset="0"/>
              </a:rPr>
              <a:t/>
            </a:r>
            <a:br>
              <a:rPr lang="en-US" sz="2000" dirty="0">
                <a:latin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</a:rPr>
              <a:t>	</a:t>
            </a:r>
            <a:r>
              <a:rPr lang="en-US" sz="2000" dirty="0" smtClean="0">
                <a:latin typeface="Courier New" panose="02070309020205020404" pitchFamily="49" charset="0"/>
              </a:rPr>
              <a:t>  last </a:t>
            </a:r>
            <a:r>
              <a:rPr lang="en-US" sz="2000" dirty="0">
                <a:latin typeface="Courier New" panose="02070309020205020404" pitchFamily="49" charset="0"/>
              </a:rPr>
              <a:t>= </a:t>
            </a:r>
            <a:r>
              <a:rPr lang="en-US" sz="2000" dirty="0" err="1" smtClean="0">
                <a:latin typeface="Courier New" panose="02070309020205020404" pitchFamily="49" charset="0"/>
              </a:rPr>
              <a:t>len</a:t>
            </a:r>
            <a:r>
              <a:rPr lang="en-US" sz="2000" dirty="0" smtClean="0">
                <a:latin typeface="Courier New" panose="02070309020205020404" pitchFamily="49" charset="0"/>
              </a:rPr>
              <a:t>(word) </a:t>
            </a:r>
            <a:r>
              <a:rPr lang="en-US" sz="2000" dirty="0">
                <a:latin typeface="Courier New" panose="02070309020205020404" pitchFamily="49" charset="0"/>
              </a:rPr>
              <a:t>– </a:t>
            </a:r>
            <a:r>
              <a:rPr lang="en-US" sz="2000" dirty="0" smtClean="0">
                <a:latin typeface="Courier New" panose="02070309020205020404" pitchFamily="49" charset="0"/>
              </a:rPr>
              <a:t>1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        print(word[last]) </a:t>
            </a:r>
            <a:r>
              <a:rPr 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end </a:t>
            </a:r>
            <a:r>
              <a:rPr lang="en-US" sz="20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line</a:t>
            </a:r>
            <a:endParaRPr lang="en-US" sz="2000" dirty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A44B-F03E-41E8-BFCB-F65A0532257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5509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155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Fencepost question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Write a function </a:t>
            </a:r>
            <a:r>
              <a:rPr lang="en-US" dirty="0" err="1" smtClean="0">
                <a:latin typeface="Courier New" panose="02070309020205020404" pitchFamily="49" charset="0"/>
              </a:rPr>
              <a:t>print_primes</a:t>
            </a:r>
            <a:r>
              <a:rPr lang="en-US" dirty="0" smtClean="0"/>
              <a:t> that prints all </a:t>
            </a:r>
            <a:r>
              <a:rPr lang="en-US" i="1" dirty="0" smtClean="0"/>
              <a:t>prime </a:t>
            </a:r>
            <a:r>
              <a:rPr lang="en-US" dirty="0" smtClean="0"/>
              <a:t>numbers up to a max.</a:t>
            </a:r>
          </a:p>
          <a:p>
            <a:pPr lvl="1" eaLnBrk="1" hangingPunct="1"/>
            <a:endParaRPr lang="en-US" sz="800" dirty="0"/>
          </a:p>
          <a:p>
            <a:pPr lvl="1" eaLnBrk="1" hangingPunct="1"/>
            <a:r>
              <a:rPr lang="en-US" dirty="0" smtClean="0"/>
              <a:t>Example: </a:t>
            </a:r>
            <a:r>
              <a:rPr lang="en-US" dirty="0" err="1" smtClean="0">
                <a:latin typeface="Courier New" panose="02070309020205020404" pitchFamily="49" charset="0"/>
              </a:rPr>
              <a:t>print_primes</a:t>
            </a:r>
            <a:r>
              <a:rPr lang="en-US" dirty="0" smtClean="0">
                <a:latin typeface="Courier New" panose="02070309020205020404" pitchFamily="49" charset="0"/>
              </a:rPr>
              <a:t>(50)</a:t>
            </a:r>
            <a:r>
              <a:rPr lang="en-US" dirty="0" smtClean="0"/>
              <a:t> prints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sz="1900" dirty="0">
                <a:latin typeface="Courier New" panose="02070309020205020404" pitchFamily="49" charset="0"/>
              </a:rPr>
              <a:t>	2, 3, 5, 7, 11, 13, 17, 19, 23, 29, 31, 37, 41, 43, 47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800" dirty="0"/>
          </a:p>
          <a:p>
            <a:pPr lvl="1" eaLnBrk="1" hangingPunct="1"/>
            <a:r>
              <a:rPr lang="en-US" dirty="0" smtClean="0"/>
              <a:t>If the maximum is less than 2, print no output.</a:t>
            </a:r>
            <a:endParaRPr lang="en-US" sz="1900" dirty="0">
              <a:latin typeface="Courier New" panose="02070309020205020404" pitchFamily="49" charset="0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1900" dirty="0">
              <a:latin typeface="Courier New" panose="02070309020205020404" pitchFamily="49" charset="0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1900" dirty="0">
              <a:latin typeface="Courier New" panose="02070309020205020404" pitchFamily="49" charset="0"/>
            </a:endParaRPr>
          </a:p>
          <a:p>
            <a:pPr eaLnBrk="1" hangingPunct="1"/>
            <a:r>
              <a:rPr lang="en-US" dirty="0" smtClean="0"/>
              <a:t>To help you, write a function </a:t>
            </a:r>
            <a:r>
              <a:rPr lang="en-US" dirty="0" err="1" smtClean="0">
                <a:latin typeface="Courier New" panose="02070309020205020404" pitchFamily="49" charset="0"/>
              </a:rPr>
              <a:t>count_factors</a:t>
            </a:r>
            <a:r>
              <a:rPr lang="en-US" dirty="0" smtClean="0"/>
              <a:t> which returns the number of factors of a given integer.</a:t>
            </a:r>
          </a:p>
          <a:p>
            <a:pPr lvl="1" eaLnBrk="1" hangingPunct="1"/>
            <a:r>
              <a:rPr lang="en-US" sz="1800" dirty="0" err="1">
                <a:latin typeface="Courier New" panose="02070309020205020404" pitchFamily="49" charset="0"/>
              </a:rPr>
              <a:t>c</a:t>
            </a:r>
            <a:r>
              <a:rPr lang="en-US" sz="1800" dirty="0" err="1" smtClean="0">
                <a:latin typeface="Courier New" panose="02070309020205020404" pitchFamily="49" charset="0"/>
              </a:rPr>
              <a:t>ount_factors</a:t>
            </a:r>
            <a:r>
              <a:rPr lang="en-US" sz="1800" dirty="0" smtClean="0">
                <a:latin typeface="Courier New" panose="02070309020205020404" pitchFamily="49" charset="0"/>
              </a:rPr>
              <a:t>(20</a:t>
            </a:r>
            <a:r>
              <a:rPr lang="en-US" sz="1800" dirty="0">
                <a:latin typeface="Courier New" panose="02070309020205020404" pitchFamily="49" charset="0"/>
              </a:rPr>
              <a:t>)</a:t>
            </a:r>
            <a:r>
              <a:rPr lang="en-US" sz="1800" dirty="0"/>
              <a:t> returns </a:t>
            </a:r>
            <a:r>
              <a:rPr lang="en-US" sz="1800" dirty="0">
                <a:latin typeface="Courier New" panose="02070309020205020404" pitchFamily="49" charset="0"/>
              </a:rPr>
              <a:t>6</a:t>
            </a:r>
            <a:r>
              <a:rPr lang="en-US" sz="1800" dirty="0"/>
              <a:t> due to factors 1, 2, 4, 5, 10, 20.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A44B-F03E-41E8-BFCB-F65A0532257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0676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Fencepost answer</a:t>
            </a:r>
          </a:p>
        </p:txBody>
      </p:sp>
      <p:sp>
        <p:nvSpPr>
          <p:cNvPr id="19459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>
              <a:lnSpc>
                <a:spcPct val="70000"/>
              </a:lnSpc>
              <a:buNone/>
            </a:pP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Prints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all prime numbers up to the given max.</a:t>
            </a:r>
          </a:p>
          <a:p>
            <a:pPr marL="342900" indent="-342900">
              <a:lnSpc>
                <a:spcPct val="70000"/>
              </a:lnSpc>
              <a:buNone/>
            </a:pP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</a:rPr>
              <a:t>print_primes</a:t>
            </a:r>
            <a:r>
              <a:rPr lang="en-US" sz="1600" dirty="0" smtClean="0">
                <a:latin typeface="Courier New" panose="02070309020205020404" pitchFamily="49" charset="0"/>
              </a:rPr>
              <a:t>(max):</a:t>
            </a:r>
            <a:endParaRPr lang="en-US" sz="1600" dirty="0">
              <a:latin typeface="Courier New" panose="02070309020205020404" pitchFamily="49" charset="0"/>
            </a:endParaRPr>
          </a:p>
          <a:p>
            <a:pPr marL="342900" indent="-342900">
              <a:lnSpc>
                <a:spcPct val="7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   if (max &gt;= 2</a:t>
            </a:r>
            <a:r>
              <a:rPr lang="en-US" sz="1600" dirty="0" smtClean="0">
                <a:latin typeface="Courier New" panose="02070309020205020404" pitchFamily="49" charset="0"/>
              </a:rPr>
              <a:t>):</a:t>
            </a:r>
            <a:endParaRPr lang="en-US" sz="1600" dirty="0">
              <a:latin typeface="Courier New" panose="02070309020205020404" pitchFamily="49" charset="0"/>
            </a:endParaRPr>
          </a:p>
          <a:p>
            <a:pPr marL="342900" indent="-342900">
              <a:lnSpc>
                <a:spcPct val="7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</a:t>
            </a:r>
            <a:r>
              <a:rPr lang="en-US" sz="1600" dirty="0" smtClean="0">
                <a:latin typeface="Courier New" panose="02070309020205020404" pitchFamily="49" charset="0"/>
              </a:rPr>
              <a:t>print</a:t>
            </a:r>
            <a:r>
              <a:rPr lang="en-US" sz="1600" dirty="0">
                <a:latin typeface="Courier New" panose="02070309020205020404" pitchFamily="49" charset="0"/>
              </a:rPr>
              <a:t>("2</a:t>
            </a:r>
            <a:r>
              <a:rPr lang="en-US" sz="1600" dirty="0" smtClean="0">
                <a:latin typeface="Courier New" panose="02070309020205020404" pitchFamily="49" charset="0"/>
              </a:rPr>
              <a:t>", end="")</a:t>
            </a:r>
            <a:endParaRPr lang="en-US" sz="1600" dirty="0">
              <a:latin typeface="Courier New" panose="02070309020205020404" pitchFamily="49" charset="0"/>
            </a:endParaRPr>
          </a:p>
          <a:p>
            <a:pPr marL="342900" indent="-342900">
              <a:lnSpc>
                <a:spcPct val="7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for </a:t>
            </a:r>
            <a:r>
              <a:rPr lang="en-US" sz="1600" dirty="0" err="1" smtClean="0">
                <a:latin typeface="Courier New" panose="02070309020205020404" pitchFamily="49" charset="0"/>
              </a:rPr>
              <a:t>i</a:t>
            </a:r>
            <a:r>
              <a:rPr lang="en-US" sz="1600" dirty="0" smtClean="0">
                <a:latin typeface="Courier New" panose="02070309020205020404" pitchFamily="49" charset="0"/>
              </a:rPr>
              <a:t> in range(3, max + 1):</a:t>
            </a:r>
            <a:endParaRPr lang="en-US" sz="1600" dirty="0">
              <a:latin typeface="Courier New" panose="02070309020205020404" pitchFamily="49" charset="0"/>
            </a:endParaRPr>
          </a:p>
          <a:p>
            <a:pPr marL="342900" indent="-342900">
              <a:lnSpc>
                <a:spcPct val="7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    if (</a:t>
            </a:r>
            <a:r>
              <a:rPr lang="en-US" sz="1600" dirty="0" err="1" smtClean="0">
                <a:latin typeface="Courier New" panose="02070309020205020404" pitchFamily="49" charset="0"/>
              </a:rPr>
              <a:t>count_factors</a:t>
            </a:r>
            <a:r>
              <a:rPr lang="en-US" sz="1600" dirty="0" smtClean="0">
                <a:latin typeface="Courier New" panose="02070309020205020404" pitchFamily="49" charset="0"/>
              </a:rPr>
              <a:t>(</a:t>
            </a:r>
            <a:r>
              <a:rPr lang="en-US" sz="1600" dirty="0" err="1" smtClean="0">
                <a:latin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</a:rPr>
              <a:t>) == 2</a:t>
            </a:r>
            <a:r>
              <a:rPr lang="en-US" sz="1600" dirty="0" smtClean="0">
                <a:latin typeface="Courier New" panose="02070309020205020404" pitchFamily="49" charset="0"/>
              </a:rPr>
              <a:t>):</a:t>
            </a:r>
            <a:endParaRPr lang="en-US" sz="1600" dirty="0">
              <a:latin typeface="Courier New" panose="02070309020205020404" pitchFamily="49" charset="0"/>
            </a:endParaRPr>
          </a:p>
          <a:p>
            <a:pPr marL="342900" indent="-342900">
              <a:lnSpc>
                <a:spcPct val="7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        </a:t>
            </a:r>
            <a:r>
              <a:rPr lang="en-US" sz="1600" dirty="0" smtClean="0">
                <a:latin typeface="Courier New" panose="02070309020205020404" pitchFamily="49" charset="0"/>
              </a:rPr>
              <a:t>print</a:t>
            </a:r>
            <a:r>
              <a:rPr lang="en-US" sz="1600" dirty="0">
                <a:latin typeface="Courier New" panose="02070309020205020404" pitchFamily="49" charset="0"/>
              </a:rPr>
              <a:t>(", </a:t>
            </a:r>
            <a:r>
              <a:rPr lang="en-US" sz="1600" dirty="0" smtClean="0">
                <a:latin typeface="Courier New" panose="02070309020205020404" pitchFamily="49" charset="0"/>
              </a:rPr>
              <a:t>"  + </a:t>
            </a:r>
            <a:r>
              <a:rPr lang="en-US" sz="1600" dirty="0" err="1" smtClean="0">
                <a:latin typeface="Courier New" panose="02070309020205020404" pitchFamily="49" charset="0"/>
              </a:rPr>
              <a:t>str</a:t>
            </a:r>
            <a:r>
              <a:rPr lang="en-US" sz="1600" dirty="0" smtClean="0">
                <a:latin typeface="Courier New" panose="02070309020205020404" pitchFamily="49" charset="0"/>
              </a:rPr>
              <a:t>(</a:t>
            </a:r>
            <a:r>
              <a:rPr lang="en-US" sz="1600" dirty="0" err="1" smtClean="0">
                <a:latin typeface="Courier New" panose="02070309020205020404" pitchFamily="49" charset="0"/>
              </a:rPr>
              <a:t>i</a:t>
            </a:r>
            <a:r>
              <a:rPr lang="en-US" sz="1600" dirty="0" smtClean="0">
                <a:latin typeface="Courier New" panose="02070309020205020404" pitchFamily="49" charset="0"/>
              </a:rPr>
              <a:t>))</a:t>
            </a:r>
            <a:endParaRPr lang="en-US" sz="1600" dirty="0">
              <a:latin typeface="Courier New" panose="02070309020205020404" pitchFamily="49" charset="0"/>
            </a:endParaRPr>
          </a:p>
          <a:p>
            <a:pPr marL="342900" indent="-342900">
              <a:lnSpc>
                <a:spcPct val="70000"/>
              </a:lnSpc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    print()</a:t>
            </a:r>
          </a:p>
          <a:p>
            <a:pPr marL="342900" indent="-342900">
              <a:lnSpc>
                <a:spcPct val="70000"/>
              </a:lnSpc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marL="342900" indent="-342900">
              <a:lnSpc>
                <a:spcPct val="70000"/>
              </a:lnSpc>
              <a:buNone/>
            </a:pP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Returns how many factors the given number has.</a:t>
            </a:r>
          </a:p>
          <a:p>
            <a:pPr marL="342900" indent="-342900">
              <a:lnSpc>
                <a:spcPct val="70000"/>
              </a:lnSpc>
              <a:buNone/>
            </a:pP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</a:rPr>
              <a:t>count_factors</a:t>
            </a:r>
            <a:r>
              <a:rPr lang="en-US" sz="1600" dirty="0" smtClean="0">
                <a:latin typeface="Courier New" panose="02070309020205020404" pitchFamily="49" charset="0"/>
              </a:rPr>
              <a:t>(number):</a:t>
            </a:r>
            <a:endParaRPr lang="en-US" sz="1600" dirty="0">
              <a:latin typeface="Courier New" panose="02070309020205020404" pitchFamily="49" charset="0"/>
            </a:endParaRPr>
          </a:p>
          <a:p>
            <a:pPr marL="342900" indent="-342900">
              <a:lnSpc>
                <a:spcPct val="7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count </a:t>
            </a:r>
            <a:r>
              <a:rPr lang="en-US" sz="1600" dirty="0">
                <a:latin typeface="Courier New" panose="02070309020205020404" pitchFamily="49" charset="0"/>
              </a:rPr>
              <a:t>= </a:t>
            </a:r>
            <a:r>
              <a:rPr lang="en-US" sz="1600" dirty="0" smtClean="0">
                <a:latin typeface="Courier New" panose="02070309020205020404" pitchFamily="49" charset="0"/>
              </a:rPr>
              <a:t>0</a:t>
            </a:r>
            <a:endParaRPr lang="en-US" sz="1600" dirty="0">
              <a:latin typeface="Courier New" panose="02070309020205020404" pitchFamily="49" charset="0"/>
            </a:endParaRPr>
          </a:p>
          <a:p>
            <a:pPr marL="342900" indent="-342900">
              <a:lnSpc>
                <a:spcPct val="7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   for </a:t>
            </a:r>
            <a:r>
              <a:rPr lang="en-US" sz="1600" dirty="0" err="1" smtClean="0">
                <a:latin typeface="Courier New" panose="02070309020205020404" pitchFamily="49" charset="0"/>
              </a:rPr>
              <a:t>i</a:t>
            </a:r>
            <a:r>
              <a:rPr lang="en-US" sz="1600" dirty="0" smtClean="0">
                <a:latin typeface="Courier New" panose="02070309020205020404" pitchFamily="49" charset="0"/>
              </a:rPr>
              <a:t> in range(1, number + 1):</a:t>
            </a:r>
            <a:endParaRPr lang="en-US" sz="1600" dirty="0">
              <a:latin typeface="Courier New" panose="02070309020205020404" pitchFamily="49" charset="0"/>
            </a:endParaRPr>
          </a:p>
          <a:p>
            <a:pPr marL="342900" indent="-342900">
              <a:lnSpc>
                <a:spcPct val="7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if (number % </a:t>
            </a:r>
            <a:r>
              <a:rPr lang="en-US" sz="1600" dirty="0" err="1">
                <a:latin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</a:rPr>
              <a:t> == 0</a:t>
            </a:r>
            <a:r>
              <a:rPr lang="en-US" sz="1600" dirty="0" smtClean="0">
                <a:latin typeface="Courier New" panose="02070309020205020404" pitchFamily="49" charset="0"/>
              </a:rPr>
              <a:t>):</a:t>
            </a:r>
            <a:endParaRPr lang="en-US" sz="1600" dirty="0">
              <a:latin typeface="Courier New" panose="02070309020205020404" pitchFamily="49" charset="0"/>
            </a:endParaRPr>
          </a:p>
          <a:p>
            <a:pPr marL="342900" indent="-342900">
              <a:lnSpc>
                <a:spcPct val="7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    </a:t>
            </a:r>
            <a:r>
              <a:rPr lang="en-US" sz="1600" dirty="0" smtClean="0">
                <a:latin typeface="Courier New" panose="02070309020205020404" pitchFamily="49" charset="0"/>
              </a:rPr>
              <a:t>count</a:t>
            </a: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= count + 1  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008080"/>
                </a:solidFill>
                <a:latin typeface="Courier New" panose="02070309020205020404" pitchFamily="49" charset="0"/>
              </a:rPr>
              <a:t>i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 is a factor of number</a:t>
            </a:r>
          </a:p>
          <a:p>
            <a:pPr marL="342900" indent="-342900">
              <a:lnSpc>
                <a:spcPct val="70000"/>
              </a:lnSpc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return count</a:t>
            </a:r>
            <a:endParaRPr lang="en-US" sz="1600" dirty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A44B-F03E-41E8-BFCB-F65A0532257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1641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A44B-F03E-41E8-BFCB-F65A05322571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0482" name="Rectangle 2"/>
          <p:cNvSpPr>
            <a:spLocks noGrp="1"/>
          </p:cNvSpPr>
          <p:nvPr>
            <p:ph type="ctrTitle" idx="4294967295"/>
          </p:nvPr>
        </p:nvSpPr>
        <p:spPr>
          <a:xfrm>
            <a:off x="0" y="2224088"/>
            <a:ext cx="7772400" cy="1470025"/>
          </a:xfrm>
        </p:spPr>
        <p:txBody>
          <a:bodyPr/>
          <a:lstStyle/>
          <a:p>
            <a:pPr algn="ctr" eaLnBrk="1" hangingPunct="1"/>
            <a:r>
              <a:rPr lang="en-US" sz="4800" dirty="0">
                <a:latin typeface="Courier New" panose="02070309020205020404" pitchFamily="49" charset="0"/>
              </a:rPr>
              <a:t>while</a:t>
            </a:r>
            <a:r>
              <a:rPr lang="en-US" sz="4800" dirty="0"/>
              <a:t> loops</a:t>
            </a:r>
          </a:p>
        </p:txBody>
      </p:sp>
    </p:spTree>
    <p:extLst>
      <p:ext uri="{BB962C8B-B14F-4D97-AF65-F5344CB8AC3E}">
        <p14:creationId xmlns:p14="http://schemas.microsoft.com/office/powerpoint/2010/main" val="216558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Categories of loops</a:t>
            </a:r>
          </a:p>
        </p:txBody>
      </p:sp>
      <p:sp>
        <p:nvSpPr>
          <p:cNvPr id="800771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b="1" dirty="0" smtClean="0"/>
              <a:t>definite loop</a:t>
            </a:r>
            <a:r>
              <a:rPr lang="en-US" dirty="0" smtClean="0"/>
              <a:t>: Executes a known number of times.</a:t>
            </a:r>
          </a:p>
          <a:p>
            <a:pPr lvl="1" eaLnBrk="1" hangingPunct="1"/>
            <a:r>
              <a:rPr lang="en-US" dirty="0" smtClean="0"/>
              <a:t>The </a:t>
            </a:r>
            <a:r>
              <a:rPr lang="en-US" dirty="0" smtClean="0">
                <a:latin typeface="Courier New" panose="02070309020205020404" pitchFamily="49" charset="0"/>
              </a:rPr>
              <a:t>for</a:t>
            </a:r>
            <a:r>
              <a:rPr lang="en-US" dirty="0" smtClean="0"/>
              <a:t> loops we have seen are definite loops.</a:t>
            </a:r>
          </a:p>
          <a:p>
            <a:pPr lvl="1" eaLnBrk="1" hangingPunct="1"/>
            <a:endParaRPr lang="en-US" sz="800" dirty="0"/>
          </a:p>
          <a:p>
            <a:pPr lvl="2" eaLnBrk="1" hangingPunct="1"/>
            <a:r>
              <a:rPr lang="en-US" dirty="0" smtClean="0"/>
              <a:t>Print "hello" 10 times.</a:t>
            </a:r>
          </a:p>
          <a:p>
            <a:pPr lvl="2" eaLnBrk="1" hangingPunct="1"/>
            <a:r>
              <a:rPr lang="en-US" dirty="0" smtClean="0"/>
              <a:t>Find all the prime numbers up to an integer </a:t>
            </a:r>
            <a:r>
              <a:rPr lang="en-US" i="1" dirty="0" smtClean="0"/>
              <a:t>n</a:t>
            </a:r>
            <a:r>
              <a:rPr lang="en-US" dirty="0" smtClean="0"/>
              <a:t>.</a:t>
            </a:r>
          </a:p>
          <a:p>
            <a:pPr lvl="2" eaLnBrk="1" hangingPunct="1"/>
            <a:r>
              <a:rPr lang="en-US" dirty="0" smtClean="0"/>
              <a:t>Print each odd number between 5 and 127.</a:t>
            </a:r>
          </a:p>
          <a:p>
            <a:pPr lvl="2" eaLnBrk="1" hangingPunct="1"/>
            <a:endParaRPr lang="en-US" dirty="0" smtClean="0"/>
          </a:p>
          <a:p>
            <a:pPr lvl="2" eaLnBrk="1" hangingPunct="1"/>
            <a:endParaRPr lang="en-US" dirty="0" smtClean="0"/>
          </a:p>
          <a:p>
            <a:pPr eaLnBrk="1" hangingPunct="1"/>
            <a:r>
              <a:rPr lang="en-US" b="1" dirty="0" smtClean="0"/>
              <a:t>indefinite loop</a:t>
            </a:r>
            <a:r>
              <a:rPr lang="en-US" dirty="0" smtClean="0"/>
              <a:t>: One where the number of times its body repeats is not known in advance.</a:t>
            </a:r>
          </a:p>
          <a:p>
            <a:pPr lvl="1" eaLnBrk="1" hangingPunct="1"/>
            <a:endParaRPr lang="en-US" sz="800" dirty="0"/>
          </a:p>
          <a:p>
            <a:pPr lvl="2" eaLnBrk="1" hangingPunct="1"/>
            <a:r>
              <a:rPr lang="en-US" dirty="0" smtClean="0"/>
              <a:t>Prompt the user until they type a non-negative number.</a:t>
            </a:r>
          </a:p>
          <a:p>
            <a:pPr lvl="2" eaLnBrk="1" hangingPunct="1"/>
            <a:r>
              <a:rPr lang="en-US" dirty="0" smtClean="0"/>
              <a:t>Print random numbers until a prime number is printed.</a:t>
            </a:r>
          </a:p>
          <a:p>
            <a:pPr lvl="2" eaLnBrk="1" hangingPunct="1"/>
            <a:r>
              <a:rPr lang="en-US" dirty="0" smtClean="0"/>
              <a:t>Repeat until the user has typed "q" to quit.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A44B-F03E-41E8-BFCB-F65A0532257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6753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7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7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7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</a:t>
            </a:r>
            <a:r>
              <a:rPr lang="en-US" smtClean="0">
                <a:latin typeface="Courier New" panose="02070309020205020404" pitchFamily="49" charset="0"/>
              </a:rPr>
              <a:t>while</a:t>
            </a:r>
            <a:r>
              <a:rPr lang="en-US" smtClean="0"/>
              <a:t> loop</a:t>
            </a:r>
          </a:p>
        </p:txBody>
      </p:sp>
      <p:sp>
        <p:nvSpPr>
          <p:cNvPr id="22531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b="1" dirty="0" smtClean="0">
                <a:latin typeface="Courier New" panose="02070309020205020404" pitchFamily="49" charset="0"/>
              </a:rPr>
              <a:t>while</a:t>
            </a:r>
            <a:r>
              <a:rPr lang="en-US" b="1" dirty="0" smtClean="0"/>
              <a:t> loop</a:t>
            </a:r>
            <a:r>
              <a:rPr lang="en-US" dirty="0" smtClean="0"/>
              <a:t>: Repeatedly executes its</a:t>
            </a:r>
            <a:br>
              <a:rPr lang="en-US" dirty="0" smtClean="0"/>
            </a:br>
            <a:r>
              <a:rPr lang="en-US" dirty="0" smtClean="0"/>
              <a:t>body as long as a logical test is true.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sz="900" dirty="0"/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/>
              <a:t>	</a:t>
            </a:r>
            <a:r>
              <a:rPr lang="en-US" dirty="0" smtClean="0">
                <a:latin typeface="Courier New" panose="02070309020205020404" pitchFamily="49" charset="0"/>
              </a:rPr>
              <a:t>while (</a:t>
            </a:r>
            <a:r>
              <a:rPr lang="en-US" b="1" i="1" dirty="0" smtClean="0"/>
              <a:t>test</a:t>
            </a:r>
            <a:r>
              <a:rPr lang="en-US" dirty="0" smtClean="0">
                <a:latin typeface="Courier New" panose="02070309020205020404" pitchFamily="49" charset="0"/>
              </a:rPr>
              <a:t>):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</a:t>
            </a:r>
            <a:r>
              <a:rPr lang="en-US" b="1" i="1" dirty="0" smtClean="0"/>
              <a:t>statement(s)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dirty="0" smtClean="0"/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Example: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</a:rPr>
              <a:t>num</a:t>
            </a:r>
            <a:r>
              <a:rPr lang="en-US" dirty="0" smtClean="0">
                <a:latin typeface="Courier New" panose="02070309020205020404" pitchFamily="49" charset="0"/>
              </a:rPr>
              <a:t> = 1                            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initialization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	while (</a:t>
            </a:r>
            <a:r>
              <a:rPr lang="en-US" b="1" dirty="0" err="1" smtClean="0">
                <a:latin typeface="Courier New" panose="02070309020205020404" pitchFamily="49" charset="0"/>
              </a:rPr>
              <a:t>num</a:t>
            </a:r>
            <a:r>
              <a:rPr lang="en-US" b="1" dirty="0" smtClean="0">
                <a:latin typeface="Courier New" panose="02070309020205020404" pitchFamily="49" charset="0"/>
              </a:rPr>
              <a:t> &lt;= 200):           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# test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print(</a:t>
            </a:r>
            <a:r>
              <a:rPr lang="en-US" dirty="0" err="1" smtClean="0">
                <a:latin typeface="Courier New" panose="02070309020205020404" pitchFamily="49" charset="0"/>
              </a:rPr>
              <a:t>str</a:t>
            </a:r>
            <a:r>
              <a:rPr lang="en-US" dirty="0" smtClean="0">
                <a:latin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</a:rPr>
              <a:t>num</a:t>
            </a:r>
            <a:r>
              <a:rPr lang="en-US" dirty="0" smtClean="0">
                <a:latin typeface="Courier New" panose="02070309020205020404" pitchFamily="49" charset="0"/>
              </a:rPr>
              <a:t>), end=" ")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</a:t>
            </a:r>
            <a:r>
              <a:rPr lang="en-US" dirty="0" err="1" smtClean="0">
                <a:latin typeface="Courier New" panose="02070309020205020404" pitchFamily="49" charset="0"/>
              </a:rPr>
              <a:t>num</a:t>
            </a:r>
            <a:r>
              <a:rPr lang="en-US" dirty="0" smtClean="0">
                <a:latin typeface="Courier New" panose="02070309020205020404" pitchFamily="49" charset="0"/>
              </a:rPr>
              <a:t> = </a:t>
            </a:r>
            <a:r>
              <a:rPr lang="en-US" dirty="0" err="1" smtClean="0">
                <a:latin typeface="Courier New" panose="02070309020205020404" pitchFamily="49" charset="0"/>
              </a:rPr>
              <a:t>num</a:t>
            </a:r>
            <a:r>
              <a:rPr lang="en-US" dirty="0" smtClean="0">
                <a:latin typeface="Courier New" panose="02070309020205020404" pitchFamily="49" charset="0"/>
              </a:rPr>
              <a:t> * 2             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# update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	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output:  1 2 4 8 16 32 64 128</a:t>
            </a:r>
            <a:endParaRPr lang="en-US" b="1" dirty="0" smtClean="0">
              <a:solidFill>
                <a:srgbClr val="008080"/>
              </a:solidFill>
            </a:endParaRPr>
          </a:p>
        </p:txBody>
      </p:sp>
      <p:pic>
        <p:nvPicPr>
          <p:cNvPr id="22532" name="Picture 4" descr="whi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1471614"/>
            <a:ext cx="2459038" cy="2338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A44B-F03E-41E8-BFCB-F65A0532257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7976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</a:t>
            </a:r>
            <a:r>
              <a:rPr lang="en-US" smtClean="0">
                <a:latin typeface="Courier New" panose="02070309020205020404" pitchFamily="49" charset="0"/>
              </a:rPr>
              <a:t>while</a:t>
            </a:r>
            <a:r>
              <a:rPr lang="en-US" smtClean="0"/>
              <a:t> loop</a:t>
            </a:r>
          </a:p>
        </p:txBody>
      </p:sp>
      <p:sp>
        <p:nvSpPr>
          <p:cNvPr id="80486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finds the first factor of 91, other than 1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n = 91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factor = 2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while (n % factor != 0):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    factor</a:t>
            </a:r>
            <a:r>
              <a:rPr lang="en-US" b="1" dirty="0"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</a:rPr>
              <a:t>= factor + 1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print("First factor is " + </a:t>
            </a:r>
            <a:r>
              <a:rPr lang="en-US" dirty="0" err="1" smtClean="0">
                <a:latin typeface="Courier New" panose="02070309020205020404" pitchFamily="49" charset="0"/>
              </a:rPr>
              <a:t>str</a:t>
            </a:r>
            <a:r>
              <a:rPr lang="en-US" dirty="0" smtClean="0">
                <a:latin typeface="Courier New" panose="02070309020205020404" pitchFamily="49" charset="0"/>
              </a:rPr>
              <a:t>(factor))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output:  First factor is 7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dirty="0" smtClean="0">
                <a:latin typeface="Courier New" panose="02070309020205020404" pitchFamily="49" charset="0"/>
              </a:rPr>
              <a:t>while</a:t>
            </a:r>
            <a:r>
              <a:rPr lang="en-US" dirty="0" smtClean="0"/>
              <a:t> is better than </a:t>
            </a:r>
            <a:r>
              <a:rPr lang="en-US" dirty="0" smtClean="0">
                <a:latin typeface="Courier New" panose="02070309020205020404" pitchFamily="49" charset="0"/>
              </a:rPr>
              <a:t>for</a:t>
            </a:r>
            <a:r>
              <a:rPr lang="en-US" dirty="0" smtClean="0"/>
              <a:t> because we don't know how many times we will need to increment to find the factor.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A44B-F03E-41E8-BFCB-F65A0532257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1079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sentinel</a:t>
            </a:r>
            <a:r>
              <a:rPr lang="en-US" smtClean="0"/>
              <a:t>: A </a:t>
            </a:r>
            <a:r>
              <a:rPr lang="en-US" sz="2300"/>
              <a:t>value that signals the end of user input.</a:t>
            </a:r>
          </a:p>
          <a:p>
            <a:pPr lvl="1" eaLnBrk="1" hangingPunct="1"/>
            <a:r>
              <a:rPr lang="en-US" b="1" smtClean="0"/>
              <a:t>sentinel loop</a:t>
            </a:r>
            <a:r>
              <a:rPr lang="en-US" smtClean="0"/>
              <a:t>: Repeats until a sentinel value is seen.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Example: Write a program that prompts the user for text until the user types "quit", then output the total number of characters typed.</a:t>
            </a:r>
          </a:p>
          <a:p>
            <a:pPr lvl="1" eaLnBrk="1" hangingPunct="1"/>
            <a:r>
              <a:rPr lang="en-US" smtClean="0"/>
              <a:t>(In this case, "quit" is the sentinel value.)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mtClean="0"/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mtClean="0"/>
              <a:t>	</a:t>
            </a:r>
            <a:r>
              <a:rPr lang="en-US" smtClean="0">
                <a:latin typeface="Courier New" panose="02070309020205020404" pitchFamily="49" charset="0"/>
              </a:rPr>
              <a:t>Type a word (or "quit" to exit): </a:t>
            </a:r>
            <a:r>
              <a:rPr lang="en-US" b="1" u="sng" smtClean="0">
                <a:latin typeface="Courier New" panose="02070309020205020404" pitchFamily="49" charset="0"/>
              </a:rPr>
              <a:t>hello</a:t>
            </a:r>
            <a:r>
              <a:rPr lang="en-US" smtClean="0">
                <a:latin typeface="Courier New" panose="02070309020205020404" pitchFamily="49" charset="0"/>
              </a:rPr>
              <a:t/>
            </a:r>
            <a:br>
              <a:rPr lang="en-US" smtClean="0">
                <a:latin typeface="Courier New" panose="02070309020205020404" pitchFamily="49" charset="0"/>
              </a:rPr>
            </a:br>
            <a:r>
              <a:rPr lang="en-US" smtClean="0">
                <a:latin typeface="Courier New" panose="02070309020205020404" pitchFamily="49" charset="0"/>
              </a:rPr>
              <a:t>Type a word (or "quit" to exit): </a:t>
            </a:r>
            <a:r>
              <a:rPr lang="en-US" b="1" u="sng" smtClean="0">
                <a:latin typeface="Courier New" panose="02070309020205020404" pitchFamily="49" charset="0"/>
              </a:rPr>
              <a:t>yay</a:t>
            </a:r>
            <a:r>
              <a:rPr lang="en-US" smtClean="0">
                <a:latin typeface="Courier New" panose="02070309020205020404" pitchFamily="49" charset="0"/>
              </a:rPr>
              <a:t/>
            </a:r>
            <a:br>
              <a:rPr lang="en-US" smtClean="0">
                <a:latin typeface="Courier New" panose="02070309020205020404" pitchFamily="49" charset="0"/>
              </a:rPr>
            </a:br>
            <a:r>
              <a:rPr lang="en-US" smtClean="0">
                <a:latin typeface="Courier New" panose="02070309020205020404" pitchFamily="49" charset="0"/>
              </a:rPr>
              <a:t>Type a word (or "quit" to exit): </a:t>
            </a:r>
            <a:r>
              <a:rPr lang="en-US" b="1" u="sng" smtClean="0">
                <a:latin typeface="Courier New" panose="02070309020205020404" pitchFamily="49" charset="0"/>
              </a:rPr>
              <a:t>quit</a:t>
            </a:r>
            <a:r>
              <a:rPr lang="en-US" smtClean="0">
                <a:latin typeface="Courier New" panose="02070309020205020404" pitchFamily="49" charset="0"/>
              </a:rPr>
              <a:t> </a:t>
            </a:r>
            <a:br>
              <a:rPr lang="en-US" smtClean="0">
                <a:latin typeface="Courier New" panose="02070309020205020404" pitchFamily="49" charset="0"/>
              </a:rPr>
            </a:br>
            <a:r>
              <a:rPr lang="en-US" smtClean="0">
                <a:latin typeface="Courier New" panose="02070309020205020404" pitchFamily="49" charset="0"/>
              </a:rPr>
              <a:t>You typed a total of 8 characters.</a:t>
            </a:r>
          </a:p>
        </p:txBody>
      </p:sp>
      <p:sp>
        <p:nvSpPr>
          <p:cNvPr id="2457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Sentinel values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A44B-F03E-41E8-BFCB-F65A0532257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4241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Solution?</a:t>
            </a:r>
          </a:p>
        </p:txBody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sum </a:t>
            </a:r>
            <a:r>
              <a:rPr lang="en-US" sz="1600" dirty="0">
                <a:latin typeface="Courier New" panose="02070309020205020404" pitchFamily="49" charset="0"/>
              </a:rPr>
              <a:t>= </a:t>
            </a:r>
            <a:r>
              <a:rPr lang="en-US" sz="1600" dirty="0" smtClean="0">
                <a:latin typeface="Courier New" panose="02070309020205020404" pitchFamily="49" charset="0"/>
              </a:rPr>
              <a:t>0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response </a:t>
            </a:r>
            <a:r>
              <a:rPr lang="en-US" sz="1600" dirty="0">
                <a:latin typeface="Courier New" panose="02070309020205020404" pitchFamily="49" charset="0"/>
              </a:rPr>
              <a:t>= "dummy</a:t>
            </a:r>
            <a:r>
              <a:rPr lang="en-US" sz="1600" dirty="0" smtClean="0">
                <a:latin typeface="Courier New" panose="02070309020205020404" pitchFamily="49" charset="0"/>
              </a:rPr>
              <a:t>"  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# "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dummy" value, anything but "quit"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while </a:t>
            </a:r>
            <a:r>
              <a:rPr lang="en-US" sz="1600" dirty="0" smtClean="0">
                <a:latin typeface="Courier New" panose="02070309020205020404" pitchFamily="49" charset="0"/>
              </a:rPr>
              <a:t>(response != "</a:t>
            </a:r>
            <a:r>
              <a:rPr lang="en-US" sz="1600" dirty="0">
                <a:latin typeface="Courier New" panose="02070309020205020404" pitchFamily="49" charset="0"/>
              </a:rPr>
              <a:t>quit</a:t>
            </a:r>
            <a:r>
              <a:rPr lang="en-US" sz="1600" dirty="0" smtClean="0">
                <a:latin typeface="Courier New" panose="02070309020205020404" pitchFamily="49" charset="0"/>
              </a:rPr>
              <a:t>"):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response = input('Type </a:t>
            </a:r>
            <a:r>
              <a:rPr lang="en-US" sz="1600" dirty="0">
                <a:latin typeface="Courier New" panose="02070309020205020404" pitchFamily="49" charset="0"/>
              </a:rPr>
              <a:t>a word (or </a:t>
            </a:r>
            <a:r>
              <a:rPr lang="en-US" sz="1600" dirty="0" smtClean="0">
                <a:latin typeface="Courier New" panose="02070309020205020404" pitchFamily="49" charset="0"/>
              </a:rPr>
              <a:t>"quit" </a:t>
            </a:r>
            <a:r>
              <a:rPr lang="en-US" sz="1600" dirty="0">
                <a:latin typeface="Courier New" panose="02070309020205020404" pitchFamily="49" charset="0"/>
              </a:rPr>
              <a:t>to exit): '</a:t>
            </a:r>
            <a:r>
              <a:rPr lang="en-US" sz="1600" dirty="0" smtClean="0">
                <a:latin typeface="Courier New" panose="02070309020205020404" pitchFamily="49" charset="0"/>
              </a:rPr>
              <a:t>)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sum = sum  + </a:t>
            </a:r>
            <a:r>
              <a:rPr lang="en-US" sz="1600" dirty="0" err="1" smtClean="0">
                <a:latin typeface="Courier New" panose="02070309020205020404" pitchFamily="49" charset="0"/>
              </a:rPr>
              <a:t>len</a:t>
            </a:r>
            <a:r>
              <a:rPr lang="en-US" sz="1600" dirty="0" smtClean="0">
                <a:latin typeface="Courier New" panose="02070309020205020404" pitchFamily="49" charset="0"/>
              </a:rPr>
              <a:t>(response)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print("</a:t>
            </a:r>
            <a:r>
              <a:rPr lang="en-US" sz="1600" dirty="0">
                <a:latin typeface="Courier New" panose="02070309020205020404" pitchFamily="49" charset="0"/>
              </a:rPr>
              <a:t>You typed a total of " + </a:t>
            </a:r>
            <a:r>
              <a:rPr lang="en-US" sz="1600" dirty="0" err="1" smtClean="0">
                <a:latin typeface="Courier New" panose="02070309020205020404" pitchFamily="49" charset="0"/>
              </a:rPr>
              <a:t>str</a:t>
            </a:r>
            <a:r>
              <a:rPr lang="en-US" sz="1600" dirty="0" smtClean="0">
                <a:latin typeface="Courier New" panose="02070309020205020404" pitchFamily="49" charset="0"/>
              </a:rPr>
              <a:t>(sum) </a:t>
            </a:r>
            <a:r>
              <a:rPr lang="en-US" sz="1600" dirty="0">
                <a:latin typeface="Courier New" panose="02070309020205020404" pitchFamily="49" charset="0"/>
              </a:rPr>
              <a:t>+ " characters</a:t>
            </a:r>
            <a:r>
              <a:rPr lang="en-US" sz="1600" dirty="0" smtClean="0">
                <a:latin typeface="Courier New" panose="02070309020205020404" pitchFamily="49" charset="0"/>
              </a:rPr>
              <a:t>.")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This solution produces the wrong output.  Why?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You typed a total of 12 characters.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A44B-F03E-41E8-BFCB-F65A0532257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75331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problem with our code</a:t>
            </a:r>
          </a:p>
        </p:txBody>
      </p:sp>
      <p:sp>
        <p:nvSpPr>
          <p:cNvPr id="823299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 smtClean="0"/>
              <a:t>Our code uses a pattern like this: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i="1" dirty="0" smtClean="0"/>
              <a:t>sum = 0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i="1" dirty="0" smtClean="0"/>
              <a:t>while (input is not the sentinel) :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i="1" dirty="0" smtClean="0"/>
              <a:t>    prompt for input; read input.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i="1" dirty="0" smtClean="0"/>
              <a:t>    add input length to the sum.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i="1" dirty="0" smtClean="0"/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1800" i="1" dirty="0"/>
          </a:p>
          <a:p>
            <a:pPr eaLnBrk="1" hangingPunct="1"/>
            <a:r>
              <a:rPr lang="en-US" dirty="0" smtClean="0"/>
              <a:t>On the last pass, the sentinel</a:t>
            </a:r>
            <a:r>
              <a:rPr lang="ja-JP" altLang="en-US" dirty="0" smtClean="0"/>
              <a:t>’</a:t>
            </a:r>
            <a:r>
              <a:rPr lang="en-US" altLang="ja-JP" dirty="0" smtClean="0"/>
              <a:t>s length (4) is added to the sum: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i="1" dirty="0" smtClean="0"/>
              <a:t>    prompt for input; read input (</a:t>
            </a:r>
            <a:r>
              <a:rPr lang="en-US" dirty="0" smtClean="0">
                <a:latin typeface="Courier New" panose="02070309020205020404" pitchFamily="49" charset="0"/>
              </a:rPr>
              <a:t>"quit"</a:t>
            </a:r>
            <a:r>
              <a:rPr lang="en-US" i="1" dirty="0" smtClean="0"/>
              <a:t>).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i="1" dirty="0" smtClean="0">
                <a:solidFill>
                  <a:srgbClr val="A50021"/>
                </a:solidFill>
              </a:rPr>
              <a:t>    add input length (4) to the sum.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1800" i="1" dirty="0">
              <a:solidFill>
                <a:srgbClr val="A50021"/>
              </a:solidFill>
            </a:endParaRPr>
          </a:p>
          <a:p>
            <a:pPr eaLnBrk="1" hangingPunct="1"/>
            <a:r>
              <a:rPr lang="en-US" dirty="0" smtClean="0"/>
              <a:t>This is a fencepost problem.</a:t>
            </a:r>
          </a:p>
          <a:p>
            <a:pPr lvl="1" eaLnBrk="1" hangingPunct="1"/>
            <a:r>
              <a:rPr lang="en-US" dirty="0" smtClean="0"/>
              <a:t>Must read </a:t>
            </a:r>
            <a:r>
              <a:rPr lang="en-US" i="1" dirty="0" smtClean="0"/>
              <a:t>N</a:t>
            </a:r>
            <a:r>
              <a:rPr lang="en-US" dirty="0" smtClean="0"/>
              <a:t> lines, but only sum the lengths of the first </a:t>
            </a:r>
            <a:r>
              <a:rPr lang="en-US" i="1" dirty="0" smtClean="0"/>
              <a:t>N</a:t>
            </a:r>
            <a:r>
              <a:rPr lang="en-US" dirty="0" smtClean="0"/>
              <a:t>-1.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A44B-F03E-41E8-BFCB-F65A0532257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2784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329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Strings and ACSII values (decimal)</a:t>
            </a:r>
          </a:p>
        </p:txBody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>
          <a:xfrm>
            <a:off x="838200" y="1289538"/>
            <a:ext cx="10515600" cy="537698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All characters are assigned numbers internally by the computer, called </a:t>
            </a:r>
            <a:r>
              <a:rPr lang="en-US" i="1" dirty="0" smtClean="0"/>
              <a:t>ASCII </a:t>
            </a:r>
            <a:r>
              <a:rPr lang="en-US" dirty="0" smtClean="0"/>
              <a:t>values.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Examples:</a:t>
            </a:r>
          </a:p>
          <a:p>
            <a:pPr lvl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'A'</a:t>
            </a:r>
            <a:r>
              <a:rPr lang="en-US" dirty="0" smtClean="0"/>
              <a:t>  is  65,	</a:t>
            </a:r>
            <a:r>
              <a:rPr lang="en-US" dirty="0" smtClean="0">
                <a:latin typeface="Courier New" panose="02070309020205020404" pitchFamily="49" charset="0"/>
              </a:rPr>
              <a:t>'B'</a:t>
            </a:r>
            <a:r>
              <a:rPr lang="en-US" dirty="0" smtClean="0"/>
              <a:t>  is  66,	</a:t>
            </a:r>
            <a:r>
              <a:rPr lang="en-US" dirty="0" smtClean="0">
                <a:latin typeface="Courier New" panose="02070309020205020404" pitchFamily="49" charset="0"/>
              </a:rPr>
              <a:t>' '</a:t>
            </a:r>
            <a:r>
              <a:rPr lang="en-US" dirty="0" smtClean="0"/>
              <a:t>  is  32</a:t>
            </a:r>
          </a:p>
          <a:p>
            <a:pPr lvl="1">
              <a:buFont typeface="Wingdings 2" panose="05020102010507070707" pitchFamily="18" charset="2"/>
              <a:buNone/>
            </a:pPr>
            <a:r>
              <a:rPr lang="en-US" dirty="0" smtClean="0"/>
              <a:t>	</a:t>
            </a:r>
            <a:r>
              <a:rPr lang="en-US" dirty="0" smtClean="0">
                <a:latin typeface="Courier New" panose="02070309020205020404" pitchFamily="49" charset="0"/>
              </a:rPr>
              <a:t>'a'</a:t>
            </a:r>
            <a:r>
              <a:rPr lang="en-US" dirty="0" smtClean="0"/>
              <a:t>  is  97,	</a:t>
            </a:r>
            <a:r>
              <a:rPr lang="en-US" dirty="0" smtClean="0">
                <a:latin typeface="Courier New" panose="02070309020205020404" pitchFamily="49" charset="0"/>
              </a:rPr>
              <a:t>'b'</a:t>
            </a:r>
            <a:r>
              <a:rPr lang="en-US" dirty="0" smtClean="0"/>
              <a:t>  is  98,	</a:t>
            </a:r>
            <a:r>
              <a:rPr lang="en-US" dirty="0" smtClean="0">
                <a:latin typeface="Courier New" panose="02070309020205020404" pitchFamily="49" charset="0"/>
              </a:rPr>
              <a:t>'*'</a:t>
            </a:r>
            <a:r>
              <a:rPr lang="en-US" dirty="0" smtClean="0"/>
              <a:t>  is  42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We can get the ASCII value of a  </a:t>
            </a:r>
            <a:r>
              <a:rPr lang="en-US" dirty="0" smtClean="0">
                <a:latin typeface="Courier New" panose="02070309020205020404" pitchFamily="49" charset="0"/>
              </a:rPr>
              <a:t>String </a:t>
            </a:r>
            <a:r>
              <a:rPr lang="en-US" dirty="0" smtClean="0"/>
              <a:t>of length 1 using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ord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dirty="0" smtClean="0"/>
              <a:t>	</a:t>
            </a:r>
            <a:r>
              <a:rPr lang="en-US" dirty="0" err="1" smtClean="0">
                <a:latin typeface="Courier New" panose="02070309020205020404" pitchFamily="49" charset="0"/>
              </a:rPr>
              <a:t>ord</a:t>
            </a:r>
            <a:r>
              <a:rPr lang="en-US" dirty="0" smtClean="0">
                <a:latin typeface="Courier New" panose="02070309020205020404" pitchFamily="49" charset="0"/>
              </a:rPr>
              <a:t>('a')   </a:t>
            </a:r>
            <a:r>
              <a:rPr lang="en-US" dirty="0" smtClean="0"/>
              <a:t>is 97</a:t>
            </a:r>
          </a:p>
          <a:p>
            <a:pPr marL="457200" lvl="1" indent="0">
              <a:buNone/>
            </a:pPr>
            <a:r>
              <a:rPr lang="en-US" dirty="0" smtClean="0"/>
              <a:t>	</a:t>
            </a:r>
          </a:p>
          <a:p>
            <a:pPr lvl="1"/>
            <a:r>
              <a:rPr lang="en-US" dirty="0" smtClean="0"/>
              <a:t>The function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(n)</a:t>
            </a:r>
            <a:r>
              <a:rPr lang="en-US" dirty="0" smtClean="0"/>
              <a:t> returns the character</a:t>
            </a:r>
            <a:r>
              <a:rPr lang="en-US" dirty="0"/>
              <a:t> </a:t>
            </a:r>
            <a:r>
              <a:rPr lang="en-US" dirty="0" smtClean="0"/>
              <a:t>represented by the ASCII value n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</a:rPr>
              <a:t>   </a:t>
            </a:r>
            <a:r>
              <a:rPr lang="en-US" dirty="0" err="1">
                <a:latin typeface="Courier New" panose="02070309020205020404" pitchFamily="49" charset="0"/>
              </a:rPr>
              <a:t>c</a:t>
            </a:r>
            <a:r>
              <a:rPr lang="en-US" dirty="0" err="1" smtClean="0">
                <a:latin typeface="Courier New" panose="02070309020205020404" pitchFamily="49" charset="0"/>
              </a:rPr>
              <a:t>hr</a:t>
            </a:r>
            <a:r>
              <a:rPr lang="en-US" dirty="0" smtClean="0">
                <a:latin typeface="Courier New" panose="02070309020205020404" pitchFamily="49" charset="0"/>
              </a:rPr>
              <a:t>(66)    </a:t>
            </a:r>
            <a:r>
              <a:rPr lang="en-US" dirty="0" smtClean="0"/>
              <a:t>is 'B'</a:t>
            </a:r>
          </a:p>
          <a:p>
            <a:pPr lvl="1">
              <a:buFont typeface="Wingdings 2" panose="05020102010507070707" pitchFamily="18" charset="2"/>
              <a:buNone/>
            </a:pPr>
            <a:endParaRPr lang="en-US" dirty="0" smtClean="0"/>
          </a:p>
          <a:p>
            <a:pPr lvl="1"/>
            <a:r>
              <a:rPr lang="en-US" dirty="0" smtClean="0"/>
              <a:t>This is useful because you can do the following:</a:t>
            </a:r>
          </a:p>
          <a:p>
            <a:pPr lvl="1">
              <a:buFont typeface="Wingdings 2" panose="05020102010507070707" pitchFamily="18" charset="2"/>
              <a:buNone/>
            </a:pPr>
            <a:r>
              <a:rPr lang="en-US" dirty="0" smtClean="0"/>
              <a:t>	</a:t>
            </a:r>
            <a:r>
              <a:rPr lang="en-US" dirty="0" err="1" smtClean="0">
                <a:latin typeface="Courier New" panose="02070309020205020404" pitchFamily="49" charset="0"/>
              </a:rPr>
              <a:t>chr</a:t>
            </a:r>
            <a:r>
              <a:rPr lang="en-US" dirty="0" smtClean="0">
                <a:latin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</a:rPr>
              <a:t>ord</a:t>
            </a:r>
            <a:r>
              <a:rPr lang="en-US" dirty="0" smtClean="0">
                <a:latin typeface="Courier New" panose="02070309020205020404" pitchFamily="49" charset="0"/>
              </a:rPr>
              <a:t>('a') + 2)</a:t>
            </a:r>
            <a:r>
              <a:rPr lang="en-US" dirty="0" smtClean="0"/>
              <a:t>  is  </a:t>
            </a:r>
            <a:r>
              <a:rPr lang="en-US" dirty="0" smtClean="0">
                <a:latin typeface="Courier New" panose="02070309020205020404" pitchFamily="49" charset="0"/>
              </a:rPr>
              <a:t>'c'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7D9B-AEC1-432F-8A09-3DC0497AC15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1554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fencepost solution</a:t>
            </a:r>
          </a:p>
        </p:txBody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i="1" dirty="0" smtClean="0"/>
              <a:t>sum = 0.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i="1" dirty="0" smtClean="0">
                <a:solidFill>
                  <a:srgbClr val="003399"/>
                </a:solidFill>
              </a:rPr>
              <a:t>prompt for input; read input.		</a:t>
            </a:r>
            <a:r>
              <a:rPr lang="en-US" i="1" dirty="0">
                <a:solidFill>
                  <a:srgbClr val="008080"/>
                </a:solidFill>
              </a:rPr>
              <a:t>#</a:t>
            </a:r>
            <a:r>
              <a:rPr lang="en-US" i="1" dirty="0" smtClean="0">
                <a:solidFill>
                  <a:srgbClr val="008080"/>
                </a:solidFill>
              </a:rPr>
              <a:t> place a "post"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i="1" dirty="0" smtClean="0">
              <a:solidFill>
                <a:srgbClr val="008080"/>
              </a:solidFill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i="1" dirty="0" smtClean="0"/>
              <a:t>while (input is not the sentinel):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i="1" dirty="0" smtClean="0">
                <a:solidFill>
                  <a:srgbClr val="003399"/>
                </a:solidFill>
              </a:rPr>
              <a:t>    add input length to the sum.		</a:t>
            </a:r>
            <a:r>
              <a:rPr lang="en-US" i="1" dirty="0">
                <a:solidFill>
                  <a:srgbClr val="008080"/>
                </a:solidFill>
              </a:rPr>
              <a:t>#</a:t>
            </a:r>
            <a:r>
              <a:rPr lang="en-US" i="1" dirty="0" smtClean="0">
                <a:solidFill>
                  <a:srgbClr val="008080"/>
                </a:solidFill>
              </a:rPr>
              <a:t> place a "wire"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i="1" dirty="0" smtClean="0"/>
              <a:t>    prompt for input; read input.		</a:t>
            </a:r>
            <a:r>
              <a:rPr lang="en-US" i="1" dirty="0">
                <a:solidFill>
                  <a:srgbClr val="008080"/>
                </a:solidFill>
              </a:rPr>
              <a:t>#</a:t>
            </a:r>
            <a:r>
              <a:rPr lang="en-US" i="1" dirty="0" smtClean="0">
                <a:solidFill>
                  <a:srgbClr val="008080"/>
                </a:solidFill>
              </a:rPr>
              <a:t> place a "post"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i="1" dirty="0" smtClean="0"/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i="1" dirty="0" smtClean="0"/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i="1" dirty="0" smtClean="0"/>
          </a:p>
          <a:p>
            <a:pPr eaLnBrk="1" hangingPunct="1"/>
            <a:r>
              <a:rPr lang="en-US" dirty="0" smtClean="0"/>
              <a:t>Sentinel loops often utilize a fencepost "loop-and-a-half" style solution by pulling some code out of the loop.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A44B-F03E-41E8-BFCB-F65A0532257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454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Correct code</a:t>
            </a:r>
          </a:p>
        </p:txBody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sum </a:t>
            </a:r>
            <a:r>
              <a:rPr lang="en-US" sz="1600" dirty="0">
                <a:latin typeface="Courier New" panose="02070309020205020404" pitchFamily="49" charset="0"/>
              </a:rPr>
              <a:t>= </a:t>
            </a:r>
            <a:r>
              <a:rPr lang="en-US" sz="1600" dirty="0" smtClean="0">
                <a:latin typeface="Courier New" panose="02070309020205020404" pitchFamily="49" charset="0"/>
              </a:rPr>
              <a:t>0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6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pull one 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prompt ("fence post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") out of the loop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b="1" dirty="0">
                <a:solidFill>
                  <a:srgbClr val="003399"/>
                </a:solidFill>
                <a:latin typeface="Courier New" panose="02070309020205020404" pitchFamily="49" charset="0"/>
              </a:rPr>
              <a:t>r</a:t>
            </a:r>
            <a:r>
              <a:rPr lang="en-US" sz="16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esponse = input('Type </a:t>
            </a:r>
            <a:r>
              <a:rPr lang="en-US" sz="1600" b="1" dirty="0">
                <a:solidFill>
                  <a:srgbClr val="003399"/>
                </a:solidFill>
                <a:latin typeface="Courier New" panose="02070309020205020404" pitchFamily="49" charset="0"/>
              </a:rPr>
              <a:t>a word (or </a:t>
            </a:r>
            <a:r>
              <a:rPr lang="en-US" sz="16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"quit" </a:t>
            </a:r>
            <a:r>
              <a:rPr lang="en-US" sz="1600" b="1" dirty="0">
                <a:solidFill>
                  <a:srgbClr val="003399"/>
                </a:solidFill>
                <a:latin typeface="Courier New" panose="02070309020205020404" pitchFamily="49" charset="0"/>
              </a:rPr>
              <a:t>to exit): '</a:t>
            </a:r>
            <a:r>
              <a:rPr lang="en-US" sz="16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)</a:t>
            </a:r>
            <a:endParaRPr lang="en-US" sz="1600" b="1" dirty="0">
              <a:solidFill>
                <a:srgbClr val="003399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while </a:t>
            </a:r>
            <a:r>
              <a:rPr lang="en-US" sz="1600" dirty="0" smtClean="0">
                <a:latin typeface="Courier New" panose="02070309020205020404" pitchFamily="49" charset="0"/>
              </a:rPr>
              <a:t>(</a:t>
            </a:r>
            <a:r>
              <a:rPr lang="en-US" sz="1600" i="1" dirty="0" smtClean="0">
                <a:latin typeface="Courier New" panose="02070309020205020404" pitchFamily="49" charset="0"/>
              </a:rPr>
              <a:t>response</a:t>
            </a:r>
            <a:r>
              <a:rPr lang="en-US" sz="1600" dirty="0" smtClean="0">
                <a:latin typeface="Courier New" panose="02070309020205020404" pitchFamily="49" charset="0"/>
              </a:rPr>
              <a:t> != "quit"):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003399"/>
                </a:solidFill>
                <a:latin typeface="Courier New" panose="02070309020205020404" pitchFamily="49" charset="0"/>
              </a:rPr>
              <a:t>sum </a:t>
            </a:r>
            <a:r>
              <a:rPr lang="en-US" sz="16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= sum + </a:t>
            </a:r>
            <a:r>
              <a:rPr lang="en-US" sz="1600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len</a:t>
            </a:r>
            <a:r>
              <a:rPr lang="en-US" sz="16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(response)   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moved to top of loop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response = input('Type </a:t>
            </a:r>
            <a:r>
              <a:rPr lang="en-US" sz="1600" dirty="0">
                <a:latin typeface="Courier New" panose="02070309020205020404" pitchFamily="49" charset="0"/>
              </a:rPr>
              <a:t>a word (or </a:t>
            </a:r>
            <a:r>
              <a:rPr lang="en-US" sz="1600" dirty="0" smtClean="0">
                <a:latin typeface="Courier New" panose="02070309020205020404" pitchFamily="49" charset="0"/>
              </a:rPr>
              <a:t>"quit" </a:t>
            </a:r>
            <a:r>
              <a:rPr lang="en-US" sz="1600" dirty="0">
                <a:latin typeface="Courier New" panose="02070309020205020404" pitchFamily="49" charset="0"/>
              </a:rPr>
              <a:t>to exit): '</a:t>
            </a:r>
            <a:r>
              <a:rPr lang="en-US" sz="1600" dirty="0" smtClean="0">
                <a:latin typeface="Courier New" panose="02070309020205020404" pitchFamily="49" charset="0"/>
              </a:rPr>
              <a:t>)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print("</a:t>
            </a:r>
            <a:r>
              <a:rPr lang="en-US" sz="1600" dirty="0">
                <a:latin typeface="Courier New" panose="02070309020205020404" pitchFamily="49" charset="0"/>
              </a:rPr>
              <a:t>You typed a total of " + </a:t>
            </a:r>
            <a:r>
              <a:rPr lang="en-US" sz="1600" dirty="0" err="1" smtClean="0">
                <a:latin typeface="Courier New" panose="02070309020205020404" pitchFamily="49" charset="0"/>
              </a:rPr>
              <a:t>str</a:t>
            </a:r>
            <a:r>
              <a:rPr lang="en-US" sz="1600" dirty="0" smtClean="0">
                <a:latin typeface="Courier New" panose="02070309020205020404" pitchFamily="49" charset="0"/>
              </a:rPr>
              <a:t>(sum) </a:t>
            </a:r>
            <a:r>
              <a:rPr lang="en-US" sz="1600" dirty="0">
                <a:latin typeface="Courier New" panose="02070309020205020404" pitchFamily="49" charset="0"/>
              </a:rPr>
              <a:t>+ " characters</a:t>
            </a:r>
            <a:r>
              <a:rPr lang="en-US" sz="1600" dirty="0" smtClean="0">
                <a:latin typeface="Courier New" panose="02070309020205020404" pitchFamily="49" charset="0"/>
              </a:rPr>
              <a:t>.")</a:t>
            </a:r>
            <a:endParaRPr lang="en-US" sz="1600" dirty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A44B-F03E-41E8-BFCB-F65A0532257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3896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Sentinel as a constant</a:t>
            </a:r>
          </a:p>
        </p:txBody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>
          <a:xfrm>
            <a:off x="1295400" y="1550193"/>
            <a:ext cx="9448800" cy="4806157"/>
          </a:xfrm>
        </p:spPr>
        <p:txBody>
          <a:bodyPr/>
          <a:lstStyle/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SENTINEL </a:t>
            </a:r>
            <a:r>
              <a:rPr lang="en-US" sz="1600" b="1" dirty="0">
                <a:solidFill>
                  <a:srgbClr val="003399"/>
                </a:solidFill>
                <a:latin typeface="Courier New" panose="02070309020205020404" pitchFamily="49" charset="0"/>
              </a:rPr>
              <a:t>= "quit</a:t>
            </a:r>
            <a:r>
              <a:rPr lang="en-US" sz="16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"</a:t>
            </a:r>
            <a:endParaRPr lang="en-US" sz="1600" b="1" dirty="0">
              <a:solidFill>
                <a:srgbClr val="003399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b="1" dirty="0">
                <a:solidFill>
                  <a:srgbClr val="003399"/>
                </a:solidFill>
                <a:latin typeface="Courier New" panose="02070309020205020404" pitchFamily="49" charset="0"/>
              </a:rPr>
              <a:t>...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sum = 0</a:t>
            </a:r>
          </a:p>
          <a:p>
            <a:pPr lvl="1">
              <a:lnSpc>
                <a:spcPct val="70000"/>
              </a:lnSpc>
              <a:buNone/>
            </a:pPr>
            <a:endParaRPr lang="en-US" sz="1600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pull one prompt ("fence post") out of the loop</a:t>
            </a:r>
            <a:endParaRPr lang="en-US" sz="1600" dirty="0" smtClean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sz="16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response = input('Type a word (or "' + SENTINEL + '" to exit): ')</a:t>
            </a:r>
          </a:p>
          <a:p>
            <a:pPr lvl="1">
              <a:lnSpc>
                <a:spcPct val="70000"/>
              </a:lnSpc>
              <a:buNone/>
            </a:pPr>
            <a:endParaRPr lang="en-US" sz="1600" dirty="0" smtClean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while (response != SENTINEL):</a:t>
            </a:r>
          </a:p>
          <a:p>
            <a:pPr lvl="1">
              <a:lnSpc>
                <a:spcPct val="70000"/>
              </a:lnSpc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</a:t>
            </a:r>
            <a:r>
              <a:rPr lang="en-US" sz="16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sum = sum + </a:t>
            </a:r>
            <a:r>
              <a:rPr lang="en-US" sz="1600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len</a:t>
            </a:r>
            <a:r>
              <a:rPr lang="en-US" sz="16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(response)    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moved to top of loop</a:t>
            </a:r>
            <a:endParaRPr lang="en-US" sz="1600" dirty="0" smtClean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response = input('Type a word (or "' + SENTINEL + '" to exit): ')</a:t>
            </a:r>
          </a:p>
          <a:p>
            <a:pPr lvl="1">
              <a:lnSpc>
                <a:spcPct val="70000"/>
              </a:lnSpc>
              <a:buNone/>
            </a:pPr>
            <a:endParaRPr lang="en-US" sz="1600" dirty="0" smtClean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print("You typed a total of " + </a:t>
            </a:r>
            <a:r>
              <a:rPr lang="en-US" sz="1600" dirty="0" err="1" smtClean="0">
                <a:latin typeface="Courier New" panose="02070309020205020404" pitchFamily="49" charset="0"/>
              </a:rPr>
              <a:t>str</a:t>
            </a:r>
            <a:r>
              <a:rPr lang="en-US" sz="1600" dirty="0" smtClean="0">
                <a:latin typeface="Courier New" panose="02070309020205020404" pitchFamily="49" charset="0"/>
              </a:rPr>
              <a:t>(sum) + " characters.")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b="1" dirty="0">
                <a:solidFill>
                  <a:srgbClr val="003399"/>
                </a:solidFill>
                <a:latin typeface="Courier New" panose="02070309020205020404" pitchFamily="49" charset="0"/>
              </a:rPr>
              <a:t/>
            </a:r>
            <a:br>
              <a:rPr lang="en-US" sz="1600" b="1" dirty="0">
                <a:solidFill>
                  <a:srgbClr val="003399"/>
                </a:solidFill>
                <a:latin typeface="Courier New" panose="02070309020205020404" pitchFamily="49" charset="0"/>
              </a:rPr>
            </a:br>
            <a:endParaRPr lang="en-US" sz="1600" dirty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A44B-F03E-41E8-BFCB-F65A0532257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7779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Strings answer</a:t>
            </a:r>
          </a:p>
        </p:txBody>
      </p:sp>
      <p:sp>
        <p:nvSpPr>
          <p:cNvPr id="33795" name="Rectangle 3"/>
          <p:cNvSpPr>
            <a:spLocks noGrp="1"/>
          </p:cNvSpPr>
          <p:nvPr>
            <p:ph type="body" idx="1"/>
          </p:nvPr>
        </p:nvSpPr>
        <p:spPr>
          <a:xfrm>
            <a:off x="838200" y="1467059"/>
            <a:ext cx="10515600" cy="4709904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This program reads a message and a secret key from the user and</a:t>
            </a:r>
          </a:p>
          <a:p>
            <a:pPr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encrypts the message using a Caesar cipher, shifting each letter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.</a:t>
            </a:r>
            <a:endParaRPr lang="en-US" sz="16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main():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message = input("</a:t>
            </a:r>
            <a:r>
              <a:rPr lang="en-US" sz="1600" dirty="0">
                <a:latin typeface="Courier New" panose="02070309020205020404" pitchFamily="49" charset="0"/>
              </a:rPr>
              <a:t>Your secret message: </a:t>
            </a:r>
            <a:r>
              <a:rPr lang="en-US" sz="1600" dirty="0" smtClean="0">
                <a:latin typeface="Courier New" panose="02070309020205020404" pitchFamily="49" charset="0"/>
              </a:rPr>
              <a:t>")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message </a:t>
            </a:r>
            <a:r>
              <a:rPr lang="en-US" sz="1600" dirty="0">
                <a:latin typeface="Courier New" panose="02070309020205020404" pitchFamily="49" charset="0"/>
              </a:rPr>
              <a:t>= </a:t>
            </a:r>
            <a:r>
              <a:rPr lang="en-US" sz="1600" dirty="0" err="1" smtClean="0">
                <a:latin typeface="Courier New" panose="02070309020205020404" pitchFamily="49" charset="0"/>
              </a:rPr>
              <a:t>message.lower</a:t>
            </a:r>
            <a:r>
              <a:rPr lang="en-US" sz="1600" dirty="0" smtClean="0">
                <a:latin typeface="Courier New" panose="02070309020205020404" pitchFamily="49" charset="0"/>
              </a:rPr>
              <a:t>()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key = </a:t>
            </a:r>
            <a:r>
              <a:rPr lang="en-US" sz="1600" dirty="0" err="1" smtClean="0">
                <a:latin typeface="Courier New" panose="02070309020205020404" pitchFamily="49" charset="0"/>
              </a:rPr>
              <a:t>int</a:t>
            </a:r>
            <a:r>
              <a:rPr lang="en-US" sz="1600" dirty="0" smtClean="0">
                <a:latin typeface="Courier New" panose="02070309020205020404" pitchFamily="49" charset="0"/>
              </a:rPr>
              <a:t>(input("</a:t>
            </a:r>
            <a:r>
              <a:rPr lang="en-US" sz="1600" dirty="0">
                <a:latin typeface="Courier New" panose="02070309020205020404" pitchFamily="49" charset="0"/>
              </a:rPr>
              <a:t>Your secret key: </a:t>
            </a:r>
            <a:r>
              <a:rPr lang="en-US" sz="1600" dirty="0" smtClean="0">
                <a:latin typeface="Courier New" panose="02070309020205020404" pitchFamily="49" charset="0"/>
              </a:rPr>
              <a:t>"))        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b="1" dirty="0">
                <a:latin typeface="Courier New" panose="02070309020205020404" pitchFamily="49" charset="0"/>
              </a:rPr>
              <a:t>    </a:t>
            </a:r>
            <a:r>
              <a:rPr lang="en-US" sz="1600" b="1" dirty="0" smtClean="0">
                <a:latin typeface="Courier New" panose="02070309020205020404" pitchFamily="49" charset="0"/>
              </a:rPr>
              <a:t>encode(message</a:t>
            </a:r>
            <a:r>
              <a:rPr lang="en-US" sz="1600" b="1" dirty="0">
                <a:latin typeface="Courier New" panose="02070309020205020404" pitchFamily="49" charset="0"/>
              </a:rPr>
              <a:t>, key</a:t>
            </a:r>
            <a:r>
              <a:rPr lang="en-US" sz="1600" b="1" dirty="0" smtClean="0">
                <a:latin typeface="Courier New" panose="02070309020205020404" pitchFamily="49" charset="0"/>
              </a:rPr>
              <a:t>)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600" dirty="0" smtClean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This method encodes the given text string using a Caesar</a:t>
            </a:r>
          </a:p>
          <a:p>
            <a:pPr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cipher, shifting each letter by the given number of places.</a:t>
            </a:r>
          </a:p>
          <a:p>
            <a:pPr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encode(text, shift):</a:t>
            </a:r>
          </a:p>
          <a:p>
            <a:pPr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print("The encoded message: ")</a:t>
            </a:r>
          </a:p>
          <a:p>
            <a:pPr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for letter in text:</a:t>
            </a:r>
          </a:p>
          <a:p>
            <a:pPr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       # shift only letters (leave other characters alone)</a:t>
            </a:r>
          </a:p>
          <a:p>
            <a:pPr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    if (letter &gt;= 'a' and letter &lt;= 'z'):</a:t>
            </a:r>
          </a:p>
          <a:p>
            <a:pPr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        letter = </a:t>
            </a:r>
            <a:r>
              <a:rPr lang="en-US" sz="1600" dirty="0" err="1" smtClean="0">
                <a:latin typeface="Courier New" panose="02070309020205020404" pitchFamily="49" charset="0"/>
              </a:rPr>
              <a:t>chr</a:t>
            </a:r>
            <a:r>
              <a:rPr lang="en-US" sz="1600" dirty="0" smtClean="0">
                <a:latin typeface="Courier New" panose="02070309020205020404" pitchFamily="49" charset="0"/>
              </a:rPr>
              <a:t>(</a:t>
            </a:r>
            <a:r>
              <a:rPr lang="en-US" sz="1600" dirty="0" err="1" smtClean="0">
                <a:latin typeface="Courier New" panose="02070309020205020404" pitchFamily="49" charset="0"/>
              </a:rPr>
              <a:t>ord</a:t>
            </a:r>
            <a:r>
              <a:rPr lang="en-US" sz="1600" dirty="0" smtClean="0">
                <a:latin typeface="Courier New" panose="02070309020205020404" pitchFamily="49" charset="0"/>
              </a:rPr>
              <a:t>(letter) + shift)</a:t>
            </a:r>
          </a:p>
          <a:p>
            <a:pPr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           # may need to wrap around</a:t>
            </a:r>
          </a:p>
          <a:p>
            <a:pPr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        if (letter &gt; 'z'):</a:t>
            </a:r>
          </a:p>
          <a:p>
            <a:pPr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            letter = </a:t>
            </a:r>
            <a:r>
              <a:rPr lang="en-US" sz="1600" dirty="0" err="1" smtClean="0">
                <a:latin typeface="Courier New" panose="02070309020205020404" pitchFamily="49" charset="0"/>
              </a:rPr>
              <a:t>chr</a:t>
            </a:r>
            <a:r>
              <a:rPr lang="en-US" sz="1600" dirty="0" smtClean="0">
                <a:latin typeface="Courier New" panose="02070309020205020404" pitchFamily="49" charset="0"/>
              </a:rPr>
              <a:t>(</a:t>
            </a:r>
            <a:r>
              <a:rPr lang="en-US" sz="1600" dirty="0" err="1" smtClean="0">
                <a:latin typeface="Courier New" panose="02070309020205020404" pitchFamily="49" charset="0"/>
              </a:rPr>
              <a:t>ord</a:t>
            </a:r>
            <a:r>
              <a:rPr lang="en-US" sz="1600" dirty="0" smtClean="0">
                <a:latin typeface="Courier New" panose="02070309020205020404" pitchFamily="49" charset="0"/>
              </a:rPr>
              <a:t>(letter) - 26)</a:t>
            </a:r>
          </a:p>
          <a:p>
            <a:pPr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        </a:t>
            </a:r>
            <a:r>
              <a:rPr lang="en-US" sz="1600" dirty="0" err="1" smtClean="0">
                <a:latin typeface="Courier New" panose="02070309020205020404" pitchFamily="49" charset="0"/>
              </a:rPr>
              <a:t>elif</a:t>
            </a:r>
            <a:r>
              <a:rPr lang="en-US" sz="1600" dirty="0" smtClean="0">
                <a:latin typeface="Courier New" panose="02070309020205020404" pitchFamily="49" charset="0"/>
              </a:rPr>
              <a:t> (letter &lt; 'a'):</a:t>
            </a:r>
          </a:p>
          <a:p>
            <a:pPr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            letter = </a:t>
            </a:r>
            <a:r>
              <a:rPr lang="en-US" sz="1600" dirty="0" err="1" smtClean="0">
                <a:latin typeface="Courier New" panose="02070309020205020404" pitchFamily="49" charset="0"/>
              </a:rPr>
              <a:t>chr</a:t>
            </a:r>
            <a:r>
              <a:rPr lang="en-US" sz="1600" dirty="0" smtClean="0">
                <a:latin typeface="Courier New" panose="02070309020205020404" pitchFamily="49" charset="0"/>
              </a:rPr>
              <a:t>(</a:t>
            </a:r>
            <a:r>
              <a:rPr lang="en-US" sz="1600" dirty="0" err="1" smtClean="0">
                <a:latin typeface="Courier New" panose="02070309020205020404" pitchFamily="49" charset="0"/>
              </a:rPr>
              <a:t>ord</a:t>
            </a:r>
            <a:r>
              <a:rPr lang="en-US" sz="1600" dirty="0" smtClean="0">
                <a:latin typeface="Courier New" panose="02070309020205020404" pitchFamily="49" charset="0"/>
              </a:rPr>
              <a:t>(letter) + 26)</a:t>
            </a:r>
          </a:p>
          <a:p>
            <a:pPr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    print(letter, end='')</a:t>
            </a:r>
          </a:p>
          <a:p>
            <a:pPr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print()</a:t>
            </a:r>
          </a:p>
          <a:p>
            <a:pPr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600" dirty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7D9B-AEC1-432F-8A09-3DC0497AC159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51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question</a:t>
            </a:r>
          </a:p>
        </p:txBody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i="1" dirty="0" smtClean="0"/>
              <a:t>Caesar cipher</a:t>
            </a:r>
            <a:r>
              <a:rPr lang="en-US" dirty="0" smtClean="0"/>
              <a:t> is a simple encryption where a message is encoded by shifting each letter by a given amount.</a:t>
            </a:r>
          </a:p>
          <a:p>
            <a:pPr lvl="1"/>
            <a:r>
              <a:rPr lang="en-US" dirty="0" smtClean="0"/>
              <a:t>e.g. with a shift of 3,   A </a:t>
            </a:r>
            <a:r>
              <a:rPr lang="en-US" dirty="0" smtClean="0">
                <a:sym typeface="Symbol" panose="05050102010706020507" pitchFamily="18" charset="2"/>
              </a:rPr>
              <a:t> D,  H  K,  X  A,  and Z  C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Write a program that reads a message from the user and performs a Caesar cipher on its letters:</a:t>
            </a:r>
          </a:p>
          <a:p>
            <a:pPr lvl="1">
              <a:buFont typeface="Wingdings 2" panose="05020102010507070707" pitchFamily="18" charset="2"/>
              <a:buNone/>
            </a:pPr>
            <a:endParaRPr lang="en-US" dirty="0" smtClean="0"/>
          </a:p>
          <a:p>
            <a:pPr lvl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Your secret message: </a:t>
            </a:r>
            <a:r>
              <a:rPr lang="en-US" b="1" u="sng" dirty="0" smtClean="0">
                <a:latin typeface="Courier New" panose="02070309020205020404" pitchFamily="49" charset="0"/>
              </a:rPr>
              <a:t>Brad thinks Angelina is cute</a:t>
            </a:r>
          </a:p>
          <a:p>
            <a:pPr lvl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Your secret key: 3</a:t>
            </a:r>
          </a:p>
          <a:p>
            <a:pPr lvl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The encoded message: </a:t>
            </a:r>
            <a:r>
              <a:rPr lang="en-US" dirty="0" err="1" smtClean="0">
                <a:latin typeface="Courier New" panose="02070309020205020404" pitchFamily="49" charset="0"/>
              </a:rPr>
              <a:t>eudg</a:t>
            </a:r>
            <a:r>
              <a:rPr lang="en-US" dirty="0" smtClean="0">
                <a:latin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</a:rPr>
              <a:t>wklqnv</a:t>
            </a:r>
            <a:r>
              <a:rPr lang="en-US" dirty="0" smtClean="0">
                <a:latin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</a:rPr>
              <a:t>dqjholqd</a:t>
            </a:r>
            <a:r>
              <a:rPr lang="en-US" dirty="0" smtClean="0">
                <a:latin typeface="Courier New" panose="02070309020205020404" pitchFamily="49" charset="0"/>
              </a:rPr>
              <a:t> lv </a:t>
            </a:r>
            <a:r>
              <a:rPr lang="en-US" dirty="0" err="1" smtClean="0">
                <a:latin typeface="Courier New" panose="02070309020205020404" pitchFamily="49" charset="0"/>
              </a:rPr>
              <a:t>fxwh</a:t>
            </a:r>
            <a:endParaRPr lang="en-US" dirty="0" smtClean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7D9B-AEC1-432F-8A09-3DC0497AC15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4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traversing </a:t>
            </a:r>
            <a:r>
              <a:rPr lang="en-US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Strings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Write a function </a:t>
            </a:r>
            <a:r>
              <a:rPr lang="en-US" dirty="0" err="1" smtClean="0">
                <a:latin typeface="Courier New" panose="02070309020205020404" pitchFamily="49" charset="0"/>
              </a:rPr>
              <a:t>print_consonants</a:t>
            </a:r>
            <a:r>
              <a:rPr lang="en-US" dirty="0" smtClean="0"/>
              <a:t> that accepts a </a:t>
            </a:r>
            <a:r>
              <a:rPr lang="en-US" dirty="0" err="1" smtClean="0">
                <a:latin typeface="Courier New" panose="02070309020205020404" pitchFamily="49" charset="0"/>
              </a:rPr>
              <a:t>str</a:t>
            </a:r>
            <a:r>
              <a:rPr lang="en-US" dirty="0" smtClean="0"/>
              <a:t> as a parameter and prints out that </a:t>
            </a:r>
            <a:r>
              <a:rPr lang="en-US" dirty="0" err="1" smtClean="0">
                <a:latin typeface="Courier New" panose="02070309020205020404" pitchFamily="49" charset="0"/>
              </a:rPr>
              <a:t>str</a:t>
            </a:r>
            <a:r>
              <a:rPr lang="en-US" dirty="0" smtClean="0"/>
              <a:t> with all vowels removed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For example, the call: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err="1">
                <a:latin typeface="Courier New" panose="02070309020205020404" pitchFamily="49" charset="0"/>
              </a:rPr>
              <a:t>p</a:t>
            </a:r>
            <a:r>
              <a:rPr lang="en-US" dirty="0" err="1" smtClean="0">
                <a:latin typeface="Courier New" panose="02070309020205020404" pitchFamily="49" charset="0"/>
              </a:rPr>
              <a:t>rint_consonants</a:t>
            </a:r>
            <a:r>
              <a:rPr lang="en-US" dirty="0" smtClean="0">
                <a:latin typeface="Courier New" panose="02070309020205020404" pitchFamily="49" charset="0"/>
              </a:rPr>
              <a:t>("atmosphere")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sz="2200" dirty="0"/>
              <a:t>should print: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err="1" smtClean="0">
                <a:latin typeface="Courier New" panose="02070309020205020404" pitchFamily="49" charset="0"/>
              </a:rPr>
              <a:t>tmsphr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A44B-F03E-41E8-BFCB-F65A0532257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650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A44B-F03E-41E8-BFCB-F65A0532257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0482" name="Rectangle 2"/>
          <p:cNvSpPr>
            <a:spLocks noGrp="1"/>
          </p:cNvSpPr>
          <p:nvPr>
            <p:ph type="ctrTitle" idx="4294967295"/>
          </p:nvPr>
        </p:nvSpPr>
        <p:spPr>
          <a:xfrm>
            <a:off x="0" y="2224088"/>
            <a:ext cx="7772400" cy="1470025"/>
          </a:xfrm>
        </p:spPr>
        <p:txBody>
          <a:bodyPr/>
          <a:lstStyle/>
          <a:p>
            <a:pPr algn="ctr" eaLnBrk="1" hangingPunct="1"/>
            <a:r>
              <a:rPr lang="en-US" sz="4800" dirty="0" smtClean="0"/>
              <a:t>Fencepost loops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16692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deceptive problem...</a:t>
            </a:r>
          </a:p>
        </p:txBody>
      </p:sp>
      <p:sp>
        <p:nvSpPr>
          <p:cNvPr id="819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Write a method </a:t>
            </a:r>
            <a:r>
              <a:rPr lang="en-US" dirty="0" err="1" smtClean="0">
                <a:latin typeface="Courier New" panose="02070309020205020404" pitchFamily="49" charset="0"/>
              </a:rPr>
              <a:t>print_letters</a:t>
            </a:r>
            <a:r>
              <a:rPr lang="en-US" dirty="0" smtClean="0"/>
              <a:t> that prints each letter from a word separated by commas.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For example, the call: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err="1">
                <a:latin typeface="Courier New" panose="02070309020205020404" pitchFamily="49" charset="0"/>
              </a:rPr>
              <a:t>p</a:t>
            </a:r>
            <a:r>
              <a:rPr lang="en-US" dirty="0" err="1" smtClean="0">
                <a:latin typeface="Courier New" panose="02070309020205020404" pitchFamily="49" charset="0"/>
              </a:rPr>
              <a:t>rint_letters</a:t>
            </a:r>
            <a:r>
              <a:rPr lang="en-US" dirty="0" smtClean="0">
                <a:latin typeface="Courier New" panose="02070309020205020404" pitchFamily="49" charset="0"/>
              </a:rPr>
              <a:t>("Atmosphere")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dirty="0" smtClean="0"/>
              <a:t>	should print: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A, t, m, o, s, p, h, e, r, 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A44B-F03E-41E8-BFCB-F65A0532257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2285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Flawed solutions</a:t>
            </a:r>
          </a:p>
        </p:txBody>
      </p:sp>
      <p:sp>
        <p:nvSpPr>
          <p:cNvPr id="78643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 err="1" smtClean="0">
                <a:latin typeface="Courier New" panose="02070309020205020404" pitchFamily="49" charset="0"/>
              </a:rPr>
              <a:t>print_letters</a:t>
            </a:r>
            <a:r>
              <a:rPr lang="en-US" sz="1800" dirty="0" smtClean="0">
                <a:latin typeface="Courier New" panose="02070309020205020404" pitchFamily="49" charset="0"/>
              </a:rPr>
              <a:t>(word):</a:t>
            </a:r>
            <a:r>
              <a:rPr lang="en-US" sz="1800" dirty="0">
                <a:latin typeface="Courier New" panose="02070309020205020404" pitchFamily="49" charset="0"/>
              </a:rPr>
              <a:t/>
            </a:r>
            <a:br>
              <a:rPr lang="en-US" sz="1800" dirty="0">
                <a:latin typeface="Courier New" panose="02070309020205020404" pitchFamily="49" charset="0"/>
              </a:rPr>
            </a:br>
            <a:r>
              <a:rPr lang="en-US" sz="1800" dirty="0">
                <a:latin typeface="Courier New" panose="02070309020205020404" pitchFamily="49" charset="0"/>
              </a:rPr>
              <a:t>     </a:t>
            </a:r>
            <a:r>
              <a:rPr lang="en-US" sz="1800" dirty="0" smtClean="0">
                <a:latin typeface="Courier New" panose="02070309020205020404" pitchFamily="49" charset="0"/>
              </a:rPr>
              <a:t> for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 in range(0, </a:t>
            </a:r>
            <a:r>
              <a:rPr lang="en-US" sz="1800" dirty="0" err="1" smtClean="0">
                <a:latin typeface="Courier New" panose="02070309020205020404" pitchFamily="49" charset="0"/>
              </a:rPr>
              <a:t>len</a:t>
            </a:r>
            <a:r>
              <a:rPr lang="en-US" sz="1800" dirty="0" smtClean="0">
                <a:latin typeface="Courier New" panose="02070309020205020404" pitchFamily="49" charset="0"/>
              </a:rPr>
              <a:t>(word)):</a:t>
            </a:r>
            <a:r>
              <a:rPr lang="en-US" sz="1800" dirty="0">
                <a:latin typeface="Courier New" panose="02070309020205020404" pitchFamily="49" charset="0"/>
              </a:rPr>
              <a:t/>
            </a:r>
            <a:br>
              <a:rPr lang="en-US" sz="1800" dirty="0">
                <a:latin typeface="Courier New" panose="02070309020205020404" pitchFamily="49" charset="0"/>
              </a:rPr>
            </a:br>
            <a:r>
              <a:rPr lang="en-US" sz="1800" dirty="0">
                <a:latin typeface="Courier New" panose="02070309020205020404" pitchFamily="49" charset="0"/>
              </a:rPr>
              <a:t>         </a:t>
            </a:r>
            <a:r>
              <a:rPr lang="en-US" sz="1800" dirty="0" smtClean="0">
                <a:latin typeface="Courier New" panose="02070309020205020404" pitchFamily="49" charset="0"/>
              </a:rPr>
              <a:t>print(</a:t>
            </a:r>
            <a:r>
              <a:rPr lang="en-US" sz="1800" dirty="0" err="1" smtClean="0">
                <a:latin typeface="Courier New" panose="02070309020205020404" pitchFamily="49" charset="0"/>
              </a:rPr>
              <a:t>str</a:t>
            </a:r>
            <a:r>
              <a:rPr lang="en-US" sz="1800" dirty="0" smtClean="0">
                <a:latin typeface="Courier New" panose="02070309020205020404" pitchFamily="49" charset="0"/>
              </a:rPr>
              <a:t>(</a:t>
            </a:r>
            <a:r>
              <a:rPr lang="en-US" sz="1800" b="1" dirty="0" smtClean="0">
                <a:latin typeface="Courier New" panose="02070309020205020404" pitchFamily="49" charset="0"/>
              </a:rPr>
              <a:t>word[</a:t>
            </a:r>
            <a:r>
              <a:rPr lang="en-US" sz="1800" b="1" dirty="0" err="1" smtClean="0">
                <a:latin typeface="Courier New" panose="02070309020205020404" pitchFamily="49" charset="0"/>
              </a:rPr>
              <a:t>i</a:t>
            </a:r>
            <a:r>
              <a:rPr lang="en-US" sz="1800" b="1" dirty="0" smtClean="0">
                <a:latin typeface="Courier New" panose="02070309020205020404" pitchFamily="49" charset="0"/>
              </a:rPr>
              <a:t>]) + </a:t>
            </a:r>
            <a:r>
              <a:rPr lang="en-US" sz="1800" b="1" dirty="0">
                <a:latin typeface="Courier New" panose="02070309020205020404" pitchFamily="49" charset="0"/>
              </a:rPr>
              <a:t>", </a:t>
            </a:r>
            <a:r>
              <a:rPr lang="en-US" sz="1800" b="1" dirty="0" smtClean="0">
                <a:latin typeface="Courier New" panose="02070309020205020404" pitchFamily="49" charset="0"/>
              </a:rPr>
              <a:t>", end=""</a:t>
            </a:r>
            <a:r>
              <a:rPr lang="en-US" sz="1800" dirty="0" smtClean="0">
                <a:latin typeface="Courier New" panose="02070309020205020404" pitchFamily="49" charset="0"/>
              </a:rPr>
              <a:t>)</a:t>
            </a:r>
            <a:r>
              <a:rPr lang="en-US" sz="1800" dirty="0">
                <a:latin typeface="Courier New" panose="02070309020205020404" pitchFamily="49" charset="0"/>
              </a:rPr>
              <a:t/>
            </a:r>
            <a:br>
              <a:rPr lang="en-US" sz="1800" dirty="0">
                <a:latin typeface="Courier New" panose="02070309020205020404" pitchFamily="49" charset="0"/>
              </a:rPr>
            </a:br>
            <a:r>
              <a:rPr lang="en-US" sz="1800" dirty="0">
                <a:latin typeface="Courier New" panose="02070309020205020404" pitchFamily="49" charset="0"/>
              </a:rPr>
              <a:t>      </a:t>
            </a:r>
            <a:r>
              <a:rPr lang="en-US" sz="1800" dirty="0" smtClean="0">
                <a:latin typeface="Courier New" panose="02070309020205020404" pitchFamily="49" charset="0"/>
              </a:rPr>
              <a:t>print()  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end line</a:t>
            </a:r>
            <a:b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</a:b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sz="1800" dirty="0"/>
              <a:t>Output:	</a:t>
            </a:r>
            <a:r>
              <a:rPr lang="en-US" sz="1800" dirty="0">
                <a:latin typeface="Courier New" panose="02070309020205020404" pitchFamily="49" charset="0"/>
              </a:rPr>
              <a:t>A, t, m, o, s, p, h, e, r, e</a:t>
            </a:r>
            <a:r>
              <a:rPr lang="en-US" sz="1800" b="1" dirty="0">
                <a:solidFill>
                  <a:srgbClr val="A50021"/>
                </a:solidFill>
                <a:latin typeface="Courier New" panose="02070309020205020404" pitchFamily="49" charset="0"/>
              </a:rPr>
              <a:t>,</a:t>
            </a:r>
            <a:r>
              <a:rPr lang="en-US" sz="1800" dirty="0">
                <a:latin typeface="Courier New" panose="02070309020205020404" pitchFamily="49" charset="0"/>
              </a:rPr>
              <a:t>  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1800" b="1" dirty="0">
              <a:solidFill>
                <a:srgbClr val="A50021"/>
              </a:solidFill>
              <a:latin typeface="Courier New" panose="02070309020205020404" pitchFamily="49" charset="0"/>
            </a:endParaRPr>
          </a:p>
          <a:p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 err="1" smtClean="0">
                <a:latin typeface="Courier New" panose="02070309020205020404" pitchFamily="49" charset="0"/>
              </a:rPr>
              <a:t>print_letters</a:t>
            </a:r>
            <a:r>
              <a:rPr lang="en-US" sz="1800" dirty="0" smtClean="0">
                <a:latin typeface="Courier New" panose="02070309020205020404" pitchFamily="49" charset="0"/>
              </a:rPr>
              <a:t>(word):</a:t>
            </a:r>
            <a:r>
              <a:rPr lang="en-US" sz="1800" dirty="0">
                <a:latin typeface="Courier New" panose="02070309020205020404" pitchFamily="49" charset="0"/>
              </a:rPr>
              <a:t/>
            </a:r>
            <a:br>
              <a:rPr lang="en-US" sz="1800" dirty="0">
                <a:latin typeface="Courier New" panose="02070309020205020404" pitchFamily="49" charset="0"/>
              </a:rPr>
            </a:br>
            <a:r>
              <a:rPr lang="en-US" sz="1800" dirty="0">
                <a:latin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</a:rPr>
              <a:t>     for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 in range(0, </a:t>
            </a:r>
            <a:r>
              <a:rPr lang="en-US" sz="1800" dirty="0" err="1" smtClean="0">
                <a:latin typeface="Courier New" panose="02070309020205020404" pitchFamily="49" charset="0"/>
              </a:rPr>
              <a:t>len</a:t>
            </a:r>
            <a:r>
              <a:rPr lang="en-US" sz="1800" dirty="0" smtClean="0">
                <a:latin typeface="Courier New" panose="02070309020205020404" pitchFamily="49" charset="0"/>
              </a:rPr>
              <a:t>(word)):</a:t>
            </a:r>
            <a:br>
              <a:rPr lang="en-US" sz="1800" dirty="0" smtClean="0">
                <a:latin typeface="Courier New" panose="02070309020205020404" pitchFamily="49" charset="0"/>
              </a:rPr>
            </a:br>
            <a:r>
              <a:rPr lang="en-US" sz="1800" dirty="0" smtClean="0">
                <a:latin typeface="Courier New" panose="02070309020205020404" pitchFamily="49" charset="0"/>
              </a:rPr>
              <a:t>         print(</a:t>
            </a:r>
            <a:r>
              <a:rPr lang="en-US" sz="1800" b="1" dirty="0" smtClean="0">
                <a:latin typeface="Courier New" panose="02070309020205020404" pitchFamily="49" charset="0"/>
              </a:rPr>
              <a:t>", " + </a:t>
            </a:r>
            <a:r>
              <a:rPr lang="en-US" sz="1800" b="1" dirty="0" err="1" smtClean="0">
                <a:latin typeface="Courier New" panose="02070309020205020404" pitchFamily="49" charset="0"/>
              </a:rPr>
              <a:t>str</a:t>
            </a:r>
            <a:r>
              <a:rPr lang="en-US" sz="1800" b="1" dirty="0">
                <a:latin typeface="Courier New" panose="02070309020205020404" pitchFamily="49" charset="0"/>
              </a:rPr>
              <a:t>(</a:t>
            </a:r>
            <a:r>
              <a:rPr lang="en-US" sz="1800" b="1" dirty="0" smtClean="0">
                <a:latin typeface="Courier New" panose="02070309020205020404" pitchFamily="49" charset="0"/>
              </a:rPr>
              <a:t>word[</a:t>
            </a:r>
            <a:r>
              <a:rPr lang="en-US" sz="1800" b="1" dirty="0" err="1" smtClean="0">
                <a:latin typeface="Courier New" panose="02070309020205020404" pitchFamily="49" charset="0"/>
              </a:rPr>
              <a:t>i</a:t>
            </a:r>
            <a:r>
              <a:rPr lang="en-US" sz="1800" b="1" dirty="0" smtClean="0">
                <a:latin typeface="Courier New" panose="02070309020205020404" pitchFamily="49" charset="0"/>
              </a:rPr>
              <a:t>]), end=""</a:t>
            </a:r>
            <a:r>
              <a:rPr lang="en-US" sz="1800" dirty="0" smtClean="0">
                <a:latin typeface="Courier New" panose="02070309020205020404" pitchFamily="49" charset="0"/>
              </a:rPr>
              <a:t>)</a:t>
            </a:r>
            <a:br>
              <a:rPr lang="en-US" sz="1800" dirty="0" smtClean="0">
                <a:latin typeface="Courier New" panose="02070309020205020404" pitchFamily="49" charset="0"/>
              </a:rPr>
            </a:br>
            <a:r>
              <a:rPr lang="en-US" sz="1800" dirty="0" smtClean="0">
                <a:latin typeface="Courier New" panose="02070309020205020404" pitchFamily="49" charset="0"/>
              </a:rPr>
              <a:t>      print()   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end line</a:t>
            </a:r>
            <a:endParaRPr lang="en-US" sz="700" dirty="0"/>
          </a:p>
          <a:p>
            <a:pPr lvl="1" eaLnBrk="1" hangingPunct="1"/>
            <a:r>
              <a:rPr lang="en-US" sz="1800" dirty="0"/>
              <a:t>Output:	</a:t>
            </a:r>
            <a:r>
              <a:rPr lang="en-US" sz="1800" b="1" dirty="0">
                <a:solidFill>
                  <a:srgbClr val="A50021"/>
                </a:solidFill>
                <a:latin typeface="Courier New" panose="02070309020205020404" pitchFamily="49" charset="0"/>
              </a:rPr>
              <a:t>, </a:t>
            </a:r>
            <a:r>
              <a:rPr lang="en-US" sz="1800" dirty="0">
                <a:latin typeface="Courier New" panose="02070309020205020404" pitchFamily="49" charset="0"/>
              </a:rPr>
              <a:t>A, t, m, o, s, p, h, e, r, 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A44B-F03E-41E8-BFCB-F65A0532257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0838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Fence post analogy</a:t>
            </a:r>
          </a:p>
        </p:txBody>
      </p:sp>
      <p:sp>
        <p:nvSpPr>
          <p:cNvPr id="1126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We print </a:t>
            </a:r>
            <a:r>
              <a:rPr lang="en-US" i="1" dirty="0" smtClean="0"/>
              <a:t>n</a:t>
            </a:r>
            <a:r>
              <a:rPr lang="en-US" dirty="0" smtClean="0"/>
              <a:t> letters but need only </a:t>
            </a:r>
            <a:r>
              <a:rPr lang="en-US" i="1" dirty="0" smtClean="0"/>
              <a:t>n</a:t>
            </a:r>
            <a:r>
              <a:rPr lang="en-US" dirty="0" smtClean="0"/>
              <a:t> - 1 commas.</a:t>
            </a:r>
          </a:p>
          <a:p>
            <a:pPr eaLnBrk="1" hangingPunct="1"/>
            <a:r>
              <a:rPr lang="en-US" dirty="0" smtClean="0"/>
              <a:t>Similar to building a fence with wires separated by posts: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smtClean="0"/>
              <a:t>If we use a flawed algorithm that repeatedly places a post + wire, the last post will have an extra dangling wire.</a:t>
            </a:r>
            <a:br>
              <a:rPr lang="en-US" dirty="0" smtClean="0"/>
            </a:br>
            <a:endParaRPr lang="en-US" dirty="0" smtClean="0"/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solidFill>
                  <a:srgbClr val="800000"/>
                </a:solidFill>
              </a:rPr>
              <a:t>	</a:t>
            </a:r>
            <a:r>
              <a:rPr lang="en-US" i="1" dirty="0" smtClean="0">
                <a:solidFill>
                  <a:srgbClr val="800000"/>
                </a:solidFill>
              </a:rPr>
              <a:t>for length of fence :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i="1" dirty="0" smtClean="0">
                <a:solidFill>
                  <a:srgbClr val="800000"/>
                </a:solidFill>
              </a:rPr>
              <a:t>	    place a post.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i="1" dirty="0" smtClean="0">
                <a:solidFill>
                  <a:srgbClr val="800000"/>
                </a:solidFill>
              </a:rPr>
              <a:t>	    place some wire.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i="1" dirty="0" smtClean="0">
                <a:solidFill>
                  <a:srgbClr val="800000"/>
                </a:solidFill>
              </a:rPr>
              <a:t>	</a:t>
            </a:r>
          </a:p>
        </p:txBody>
      </p:sp>
      <p:grpSp>
        <p:nvGrpSpPr>
          <p:cNvPr id="11268" name="Group 4"/>
          <p:cNvGrpSpPr>
            <a:grpSpLocks/>
          </p:cNvGrpSpPr>
          <p:nvPr/>
        </p:nvGrpSpPr>
        <p:grpSpPr bwMode="auto">
          <a:xfrm>
            <a:off x="5317252" y="4283948"/>
            <a:ext cx="4953000" cy="990600"/>
            <a:chOff x="480" y="2400"/>
            <a:chExt cx="3120" cy="624"/>
          </a:xfrm>
        </p:grpSpPr>
        <p:grpSp>
          <p:nvGrpSpPr>
            <p:cNvPr id="11269" name="Group 5"/>
            <p:cNvGrpSpPr>
              <a:grpSpLocks/>
            </p:cNvGrpSpPr>
            <p:nvPr/>
          </p:nvGrpSpPr>
          <p:grpSpPr bwMode="auto">
            <a:xfrm>
              <a:off x="480" y="2400"/>
              <a:ext cx="624" cy="624"/>
              <a:chOff x="480" y="2400"/>
              <a:chExt cx="624" cy="624"/>
            </a:xfrm>
          </p:grpSpPr>
          <p:sp>
            <p:nvSpPr>
              <p:cNvPr id="11290" name="Rectangle 6"/>
              <p:cNvSpPr>
                <a:spLocks noChangeArrowheads="1"/>
              </p:cNvSpPr>
              <p:nvPr/>
            </p:nvSpPr>
            <p:spPr bwMode="auto">
              <a:xfrm>
                <a:off x="480" y="2400"/>
                <a:ext cx="144" cy="62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ts val="500"/>
                  </a:spcBef>
                  <a:buClr>
                    <a:srgbClr val="800080"/>
                  </a:buClr>
                  <a:buSzPct val="55000"/>
                  <a:buFont typeface="Wingdings" panose="05000000000000000000" pitchFamily="2" charset="2"/>
                  <a:buChar char="n"/>
                </a:pPr>
                <a:endParaRPr lang="en-US" sz="2000"/>
              </a:p>
            </p:txBody>
          </p:sp>
          <p:grpSp>
            <p:nvGrpSpPr>
              <p:cNvPr id="11291" name="Group 7"/>
              <p:cNvGrpSpPr>
                <a:grpSpLocks/>
              </p:cNvGrpSpPr>
              <p:nvPr/>
            </p:nvGrpSpPr>
            <p:grpSpPr bwMode="auto">
              <a:xfrm>
                <a:off x="624" y="2496"/>
                <a:ext cx="480" cy="240"/>
                <a:chOff x="624" y="2496"/>
                <a:chExt cx="480" cy="240"/>
              </a:xfrm>
            </p:grpSpPr>
            <p:sp>
              <p:nvSpPr>
                <p:cNvPr id="11292" name="Rectangle 8"/>
                <p:cNvSpPr>
                  <a:spLocks noChangeArrowheads="1"/>
                </p:cNvSpPr>
                <p:nvPr/>
              </p:nvSpPr>
              <p:spPr bwMode="auto">
                <a:xfrm>
                  <a:off x="624" y="2496"/>
                  <a:ext cx="480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rgbClr val="EB641B"/>
                    </a:buClr>
                    <a:buSzPct val="95000"/>
                    <a:buFont typeface="Wingdings 2" panose="05020102010507070707" pitchFamily="18" charset="2"/>
                    <a:buChar char=""/>
                    <a:defRPr sz="22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5000"/>
                    <a:buFont typeface="Wingdings 2" panose="05020102010507070707" pitchFamily="18" charset="2"/>
                    <a:buChar char="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 2" panose="05020102010507070707" pitchFamily="18" charset="2"/>
                    <a:buChar char=""/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EB641B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ts val="500"/>
                    </a:spcBef>
                    <a:buClr>
                      <a:srgbClr val="800080"/>
                    </a:buClr>
                    <a:buSzPct val="55000"/>
                    <a:buFont typeface="Wingdings" panose="05000000000000000000" pitchFamily="2" charset="2"/>
                    <a:buChar char="n"/>
                  </a:pPr>
                  <a:endParaRPr lang="en-US" sz="2000"/>
                </a:p>
              </p:txBody>
            </p:sp>
            <p:sp>
              <p:nvSpPr>
                <p:cNvPr id="11293" name="Rectangle 9"/>
                <p:cNvSpPr>
                  <a:spLocks noChangeArrowheads="1"/>
                </p:cNvSpPr>
                <p:nvPr/>
              </p:nvSpPr>
              <p:spPr bwMode="auto">
                <a:xfrm>
                  <a:off x="624" y="2688"/>
                  <a:ext cx="480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rgbClr val="EB641B"/>
                    </a:buClr>
                    <a:buSzPct val="95000"/>
                    <a:buFont typeface="Wingdings 2" panose="05020102010507070707" pitchFamily="18" charset="2"/>
                    <a:buChar char=""/>
                    <a:defRPr sz="22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5000"/>
                    <a:buFont typeface="Wingdings 2" panose="05020102010507070707" pitchFamily="18" charset="2"/>
                    <a:buChar char="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 2" panose="05020102010507070707" pitchFamily="18" charset="2"/>
                    <a:buChar char=""/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EB641B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ts val="500"/>
                    </a:spcBef>
                    <a:buClr>
                      <a:srgbClr val="800080"/>
                    </a:buClr>
                    <a:buSzPct val="55000"/>
                    <a:buFont typeface="Wingdings" panose="05000000000000000000" pitchFamily="2" charset="2"/>
                    <a:buChar char="n"/>
                  </a:pPr>
                  <a:endParaRPr lang="en-US" sz="2000"/>
                </a:p>
              </p:txBody>
            </p:sp>
          </p:grpSp>
        </p:grpSp>
        <p:grpSp>
          <p:nvGrpSpPr>
            <p:cNvPr id="11270" name="Group 10"/>
            <p:cNvGrpSpPr>
              <a:grpSpLocks/>
            </p:cNvGrpSpPr>
            <p:nvPr/>
          </p:nvGrpSpPr>
          <p:grpSpPr bwMode="auto">
            <a:xfrm>
              <a:off x="1104" y="2400"/>
              <a:ext cx="624" cy="624"/>
              <a:chOff x="480" y="2400"/>
              <a:chExt cx="624" cy="624"/>
            </a:xfrm>
          </p:grpSpPr>
          <p:sp>
            <p:nvSpPr>
              <p:cNvPr id="11286" name="Rectangle 11"/>
              <p:cNvSpPr>
                <a:spLocks noChangeArrowheads="1"/>
              </p:cNvSpPr>
              <p:nvPr/>
            </p:nvSpPr>
            <p:spPr bwMode="auto">
              <a:xfrm>
                <a:off x="480" y="2400"/>
                <a:ext cx="144" cy="62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ts val="500"/>
                  </a:spcBef>
                  <a:buClr>
                    <a:srgbClr val="800080"/>
                  </a:buClr>
                  <a:buSzPct val="55000"/>
                  <a:buFont typeface="Wingdings" panose="05000000000000000000" pitchFamily="2" charset="2"/>
                  <a:buChar char="n"/>
                </a:pPr>
                <a:endParaRPr lang="en-US" sz="2000"/>
              </a:p>
            </p:txBody>
          </p:sp>
          <p:grpSp>
            <p:nvGrpSpPr>
              <p:cNvPr id="11287" name="Group 12"/>
              <p:cNvGrpSpPr>
                <a:grpSpLocks/>
              </p:cNvGrpSpPr>
              <p:nvPr/>
            </p:nvGrpSpPr>
            <p:grpSpPr bwMode="auto">
              <a:xfrm>
                <a:off x="624" y="2496"/>
                <a:ext cx="480" cy="240"/>
                <a:chOff x="624" y="2496"/>
                <a:chExt cx="480" cy="240"/>
              </a:xfrm>
            </p:grpSpPr>
            <p:sp>
              <p:nvSpPr>
                <p:cNvPr id="11288" name="Rectangle 13"/>
                <p:cNvSpPr>
                  <a:spLocks noChangeArrowheads="1"/>
                </p:cNvSpPr>
                <p:nvPr/>
              </p:nvSpPr>
              <p:spPr bwMode="auto">
                <a:xfrm>
                  <a:off x="624" y="2496"/>
                  <a:ext cx="480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rgbClr val="EB641B"/>
                    </a:buClr>
                    <a:buSzPct val="95000"/>
                    <a:buFont typeface="Wingdings 2" panose="05020102010507070707" pitchFamily="18" charset="2"/>
                    <a:buChar char=""/>
                    <a:defRPr sz="22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5000"/>
                    <a:buFont typeface="Wingdings 2" panose="05020102010507070707" pitchFamily="18" charset="2"/>
                    <a:buChar char="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 2" panose="05020102010507070707" pitchFamily="18" charset="2"/>
                    <a:buChar char=""/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EB641B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ts val="500"/>
                    </a:spcBef>
                    <a:buClr>
                      <a:srgbClr val="800080"/>
                    </a:buClr>
                    <a:buSzPct val="55000"/>
                    <a:buFont typeface="Wingdings" panose="05000000000000000000" pitchFamily="2" charset="2"/>
                    <a:buChar char="n"/>
                  </a:pPr>
                  <a:endParaRPr lang="en-US" sz="2000"/>
                </a:p>
              </p:txBody>
            </p:sp>
            <p:sp>
              <p:nvSpPr>
                <p:cNvPr id="11289" name="Rectangle 14"/>
                <p:cNvSpPr>
                  <a:spLocks noChangeArrowheads="1"/>
                </p:cNvSpPr>
                <p:nvPr/>
              </p:nvSpPr>
              <p:spPr bwMode="auto">
                <a:xfrm>
                  <a:off x="624" y="2688"/>
                  <a:ext cx="480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rgbClr val="EB641B"/>
                    </a:buClr>
                    <a:buSzPct val="95000"/>
                    <a:buFont typeface="Wingdings 2" panose="05020102010507070707" pitchFamily="18" charset="2"/>
                    <a:buChar char=""/>
                    <a:defRPr sz="22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5000"/>
                    <a:buFont typeface="Wingdings 2" panose="05020102010507070707" pitchFamily="18" charset="2"/>
                    <a:buChar char="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 2" panose="05020102010507070707" pitchFamily="18" charset="2"/>
                    <a:buChar char=""/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EB641B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ts val="500"/>
                    </a:spcBef>
                    <a:buClr>
                      <a:srgbClr val="800080"/>
                    </a:buClr>
                    <a:buSzPct val="55000"/>
                    <a:buFont typeface="Wingdings" panose="05000000000000000000" pitchFamily="2" charset="2"/>
                    <a:buChar char="n"/>
                  </a:pPr>
                  <a:endParaRPr lang="en-US" sz="2000"/>
                </a:p>
              </p:txBody>
            </p:sp>
          </p:grpSp>
        </p:grpSp>
        <p:grpSp>
          <p:nvGrpSpPr>
            <p:cNvPr id="11271" name="Group 15"/>
            <p:cNvGrpSpPr>
              <a:grpSpLocks/>
            </p:cNvGrpSpPr>
            <p:nvPr/>
          </p:nvGrpSpPr>
          <p:grpSpPr bwMode="auto">
            <a:xfrm>
              <a:off x="1728" y="2400"/>
              <a:ext cx="624" cy="624"/>
              <a:chOff x="480" y="2400"/>
              <a:chExt cx="624" cy="624"/>
            </a:xfrm>
          </p:grpSpPr>
          <p:sp>
            <p:nvSpPr>
              <p:cNvPr id="11282" name="Rectangle 16"/>
              <p:cNvSpPr>
                <a:spLocks noChangeArrowheads="1"/>
              </p:cNvSpPr>
              <p:nvPr/>
            </p:nvSpPr>
            <p:spPr bwMode="auto">
              <a:xfrm>
                <a:off x="480" y="2400"/>
                <a:ext cx="144" cy="62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ts val="500"/>
                  </a:spcBef>
                  <a:buClr>
                    <a:srgbClr val="800080"/>
                  </a:buClr>
                  <a:buSzPct val="55000"/>
                  <a:buFont typeface="Wingdings" panose="05000000000000000000" pitchFamily="2" charset="2"/>
                  <a:buChar char="n"/>
                </a:pPr>
                <a:endParaRPr lang="en-US" sz="2000"/>
              </a:p>
            </p:txBody>
          </p:sp>
          <p:grpSp>
            <p:nvGrpSpPr>
              <p:cNvPr id="11283" name="Group 17"/>
              <p:cNvGrpSpPr>
                <a:grpSpLocks/>
              </p:cNvGrpSpPr>
              <p:nvPr/>
            </p:nvGrpSpPr>
            <p:grpSpPr bwMode="auto">
              <a:xfrm>
                <a:off x="624" y="2496"/>
                <a:ext cx="480" cy="240"/>
                <a:chOff x="624" y="2496"/>
                <a:chExt cx="480" cy="240"/>
              </a:xfrm>
            </p:grpSpPr>
            <p:sp>
              <p:nvSpPr>
                <p:cNvPr id="11284" name="Rectangle 18"/>
                <p:cNvSpPr>
                  <a:spLocks noChangeArrowheads="1"/>
                </p:cNvSpPr>
                <p:nvPr/>
              </p:nvSpPr>
              <p:spPr bwMode="auto">
                <a:xfrm>
                  <a:off x="624" y="2496"/>
                  <a:ext cx="480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rgbClr val="EB641B"/>
                    </a:buClr>
                    <a:buSzPct val="95000"/>
                    <a:buFont typeface="Wingdings 2" panose="05020102010507070707" pitchFamily="18" charset="2"/>
                    <a:buChar char=""/>
                    <a:defRPr sz="22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5000"/>
                    <a:buFont typeface="Wingdings 2" panose="05020102010507070707" pitchFamily="18" charset="2"/>
                    <a:buChar char="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 2" panose="05020102010507070707" pitchFamily="18" charset="2"/>
                    <a:buChar char=""/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EB641B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ts val="500"/>
                    </a:spcBef>
                    <a:buClr>
                      <a:srgbClr val="800080"/>
                    </a:buClr>
                    <a:buSzPct val="55000"/>
                    <a:buFont typeface="Wingdings" panose="05000000000000000000" pitchFamily="2" charset="2"/>
                    <a:buChar char="n"/>
                  </a:pPr>
                  <a:endParaRPr lang="en-US" sz="2000"/>
                </a:p>
              </p:txBody>
            </p:sp>
            <p:sp>
              <p:nvSpPr>
                <p:cNvPr id="11285" name="Rectangle 19"/>
                <p:cNvSpPr>
                  <a:spLocks noChangeArrowheads="1"/>
                </p:cNvSpPr>
                <p:nvPr/>
              </p:nvSpPr>
              <p:spPr bwMode="auto">
                <a:xfrm>
                  <a:off x="624" y="2688"/>
                  <a:ext cx="480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rgbClr val="EB641B"/>
                    </a:buClr>
                    <a:buSzPct val="95000"/>
                    <a:buFont typeface="Wingdings 2" panose="05020102010507070707" pitchFamily="18" charset="2"/>
                    <a:buChar char=""/>
                    <a:defRPr sz="22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5000"/>
                    <a:buFont typeface="Wingdings 2" panose="05020102010507070707" pitchFamily="18" charset="2"/>
                    <a:buChar char="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 2" panose="05020102010507070707" pitchFamily="18" charset="2"/>
                    <a:buChar char=""/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EB641B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ts val="500"/>
                    </a:spcBef>
                    <a:buClr>
                      <a:srgbClr val="800080"/>
                    </a:buClr>
                    <a:buSzPct val="55000"/>
                    <a:buFont typeface="Wingdings" panose="05000000000000000000" pitchFamily="2" charset="2"/>
                    <a:buChar char="n"/>
                  </a:pPr>
                  <a:endParaRPr lang="en-US" sz="2000"/>
                </a:p>
              </p:txBody>
            </p:sp>
          </p:grpSp>
        </p:grpSp>
        <p:grpSp>
          <p:nvGrpSpPr>
            <p:cNvPr id="11272" name="Group 20"/>
            <p:cNvGrpSpPr>
              <a:grpSpLocks/>
            </p:cNvGrpSpPr>
            <p:nvPr/>
          </p:nvGrpSpPr>
          <p:grpSpPr bwMode="auto">
            <a:xfrm>
              <a:off x="2352" y="2400"/>
              <a:ext cx="624" cy="624"/>
              <a:chOff x="480" y="2400"/>
              <a:chExt cx="624" cy="624"/>
            </a:xfrm>
          </p:grpSpPr>
          <p:sp>
            <p:nvSpPr>
              <p:cNvPr id="11278" name="Rectangle 21"/>
              <p:cNvSpPr>
                <a:spLocks noChangeArrowheads="1"/>
              </p:cNvSpPr>
              <p:nvPr/>
            </p:nvSpPr>
            <p:spPr bwMode="auto">
              <a:xfrm>
                <a:off x="480" y="2400"/>
                <a:ext cx="144" cy="62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ts val="500"/>
                  </a:spcBef>
                  <a:buClr>
                    <a:srgbClr val="800080"/>
                  </a:buClr>
                  <a:buSzPct val="55000"/>
                  <a:buFont typeface="Wingdings" panose="05000000000000000000" pitchFamily="2" charset="2"/>
                  <a:buChar char="n"/>
                </a:pPr>
                <a:endParaRPr lang="en-US" sz="2000"/>
              </a:p>
            </p:txBody>
          </p:sp>
          <p:grpSp>
            <p:nvGrpSpPr>
              <p:cNvPr id="11279" name="Group 22"/>
              <p:cNvGrpSpPr>
                <a:grpSpLocks/>
              </p:cNvGrpSpPr>
              <p:nvPr/>
            </p:nvGrpSpPr>
            <p:grpSpPr bwMode="auto">
              <a:xfrm>
                <a:off x="624" y="2496"/>
                <a:ext cx="480" cy="240"/>
                <a:chOff x="624" y="2496"/>
                <a:chExt cx="480" cy="240"/>
              </a:xfrm>
            </p:grpSpPr>
            <p:sp>
              <p:nvSpPr>
                <p:cNvPr id="11280" name="Rectangle 23"/>
                <p:cNvSpPr>
                  <a:spLocks noChangeArrowheads="1"/>
                </p:cNvSpPr>
                <p:nvPr/>
              </p:nvSpPr>
              <p:spPr bwMode="auto">
                <a:xfrm>
                  <a:off x="624" y="2496"/>
                  <a:ext cx="480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rgbClr val="EB641B"/>
                    </a:buClr>
                    <a:buSzPct val="95000"/>
                    <a:buFont typeface="Wingdings 2" panose="05020102010507070707" pitchFamily="18" charset="2"/>
                    <a:buChar char=""/>
                    <a:defRPr sz="22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5000"/>
                    <a:buFont typeface="Wingdings 2" panose="05020102010507070707" pitchFamily="18" charset="2"/>
                    <a:buChar char="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 2" panose="05020102010507070707" pitchFamily="18" charset="2"/>
                    <a:buChar char=""/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EB641B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ts val="500"/>
                    </a:spcBef>
                    <a:buClr>
                      <a:srgbClr val="800080"/>
                    </a:buClr>
                    <a:buSzPct val="55000"/>
                    <a:buFont typeface="Wingdings" panose="05000000000000000000" pitchFamily="2" charset="2"/>
                    <a:buChar char="n"/>
                  </a:pPr>
                  <a:endParaRPr lang="en-US" sz="2000"/>
                </a:p>
              </p:txBody>
            </p:sp>
            <p:sp>
              <p:nvSpPr>
                <p:cNvPr id="11281" name="Rectangle 24"/>
                <p:cNvSpPr>
                  <a:spLocks noChangeArrowheads="1"/>
                </p:cNvSpPr>
                <p:nvPr/>
              </p:nvSpPr>
              <p:spPr bwMode="auto">
                <a:xfrm>
                  <a:off x="624" y="2688"/>
                  <a:ext cx="480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rgbClr val="EB641B"/>
                    </a:buClr>
                    <a:buSzPct val="95000"/>
                    <a:buFont typeface="Wingdings 2" panose="05020102010507070707" pitchFamily="18" charset="2"/>
                    <a:buChar char=""/>
                    <a:defRPr sz="22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5000"/>
                    <a:buFont typeface="Wingdings 2" panose="05020102010507070707" pitchFamily="18" charset="2"/>
                    <a:buChar char="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 2" panose="05020102010507070707" pitchFamily="18" charset="2"/>
                    <a:buChar char=""/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EB641B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ts val="500"/>
                    </a:spcBef>
                    <a:buClr>
                      <a:srgbClr val="800080"/>
                    </a:buClr>
                    <a:buSzPct val="55000"/>
                    <a:buFont typeface="Wingdings" panose="05000000000000000000" pitchFamily="2" charset="2"/>
                    <a:buChar char="n"/>
                  </a:pPr>
                  <a:endParaRPr lang="en-US" sz="2000"/>
                </a:p>
              </p:txBody>
            </p:sp>
          </p:grpSp>
        </p:grpSp>
        <p:grpSp>
          <p:nvGrpSpPr>
            <p:cNvPr id="11273" name="Group 25"/>
            <p:cNvGrpSpPr>
              <a:grpSpLocks/>
            </p:cNvGrpSpPr>
            <p:nvPr/>
          </p:nvGrpSpPr>
          <p:grpSpPr bwMode="auto">
            <a:xfrm>
              <a:off x="2976" y="2400"/>
              <a:ext cx="624" cy="624"/>
              <a:chOff x="480" y="2400"/>
              <a:chExt cx="624" cy="624"/>
            </a:xfrm>
          </p:grpSpPr>
          <p:sp>
            <p:nvSpPr>
              <p:cNvPr id="11274" name="Rectangle 26"/>
              <p:cNvSpPr>
                <a:spLocks noChangeArrowheads="1"/>
              </p:cNvSpPr>
              <p:nvPr/>
            </p:nvSpPr>
            <p:spPr bwMode="auto">
              <a:xfrm>
                <a:off x="480" y="2400"/>
                <a:ext cx="144" cy="62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ts val="500"/>
                  </a:spcBef>
                  <a:buClr>
                    <a:srgbClr val="800080"/>
                  </a:buClr>
                  <a:buSzPct val="55000"/>
                  <a:buFont typeface="Wingdings" panose="05000000000000000000" pitchFamily="2" charset="2"/>
                  <a:buChar char="n"/>
                </a:pPr>
                <a:endParaRPr lang="en-US" sz="2000"/>
              </a:p>
            </p:txBody>
          </p:sp>
          <p:grpSp>
            <p:nvGrpSpPr>
              <p:cNvPr id="11275" name="Group 27"/>
              <p:cNvGrpSpPr>
                <a:grpSpLocks/>
              </p:cNvGrpSpPr>
              <p:nvPr/>
            </p:nvGrpSpPr>
            <p:grpSpPr bwMode="auto">
              <a:xfrm>
                <a:off x="624" y="2496"/>
                <a:ext cx="480" cy="240"/>
                <a:chOff x="624" y="2496"/>
                <a:chExt cx="480" cy="240"/>
              </a:xfrm>
            </p:grpSpPr>
            <p:sp>
              <p:nvSpPr>
                <p:cNvPr id="11276" name="Rectangle 28"/>
                <p:cNvSpPr>
                  <a:spLocks noChangeArrowheads="1"/>
                </p:cNvSpPr>
                <p:nvPr/>
              </p:nvSpPr>
              <p:spPr bwMode="auto">
                <a:xfrm>
                  <a:off x="624" y="2496"/>
                  <a:ext cx="480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rgbClr val="EB641B"/>
                    </a:buClr>
                    <a:buSzPct val="95000"/>
                    <a:buFont typeface="Wingdings 2" panose="05020102010507070707" pitchFamily="18" charset="2"/>
                    <a:buChar char=""/>
                    <a:defRPr sz="22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5000"/>
                    <a:buFont typeface="Wingdings 2" panose="05020102010507070707" pitchFamily="18" charset="2"/>
                    <a:buChar char="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 2" panose="05020102010507070707" pitchFamily="18" charset="2"/>
                    <a:buChar char=""/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EB641B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ts val="500"/>
                    </a:spcBef>
                    <a:buClr>
                      <a:srgbClr val="800080"/>
                    </a:buClr>
                    <a:buSzPct val="55000"/>
                    <a:buFont typeface="Wingdings" panose="05000000000000000000" pitchFamily="2" charset="2"/>
                    <a:buChar char="n"/>
                  </a:pPr>
                  <a:endParaRPr lang="en-US" sz="2000"/>
                </a:p>
              </p:txBody>
            </p:sp>
            <p:sp>
              <p:nvSpPr>
                <p:cNvPr id="11277" name="Rectangle 29"/>
                <p:cNvSpPr>
                  <a:spLocks noChangeArrowheads="1"/>
                </p:cNvSpPr>
                <p:nvPr/>
              </p:nvSpPr>
              <p:spPr bwMode="auto">
                <a:xfrm>
                  <a:off x="624" y="2688"/>
                  <a:ext cx="480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rgbClr val="EB641B"/>
                    </a:buClr>
                    <a:buSzPct val="95000"/>
                    <a:buFont typeface="Wingdings 2" panose="05020102010507070707" pitchFamily="18" charset="2"/>
                    <a:buChar char=""/>
                    <a:defRPr sz="22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5000"/>
                    <a:buFont typeface="Wingdings 2" panose="05020102010507070707" pitchFamily="18" charset="2"/>
                    <a:buChar char="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 2" panose="05020102010507070707" pitchFamily="18" charset="2"/>
                    <a:buChar char=""/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EB641B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ts val="500"/>
                    </a:spcBef>
                    <a:buClr>
                      <a:srgbClr val="800080"/>
                    </a:buClr>
                    <a:buSzPct val="55000"/>
                    <a:buFont typeface="Wingdings" panose="05000000000000000000" pitchFamily="2" charset="2"/>
                    <a:buChar char="n"/>
                  </a:pPr>
                  <a:endParaRPr lang="en-US" sz="2000"/>
                </a:p>
              </p:txBody>
            </p:sp>
          </p:grpSp>
        </p:grp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A44B-F03E-41E8-BFCB-F65A0532257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6016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Fencepost loop</a:t>
            </a:r>
          </a:p>
        </p:txBody>
      </p:sp>
      <p:sp>
        <p:nvSpPr>
          <p:cNvPr id="1331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Add a statement outside the loop to place the initial "post."</a:t>
            </a:r>
          </a:p>
          <a:p>
            <a:pPr lvl="1" eaLnBrk="1" hangingPunct="1"/>
            <a:r>
              <a:rPr lang="en-US" dirty="0" smtClean="0"/>
              <a:t>Also called a </a:t>
            </a:r>
            <a:r>
              <a:rPr lang="en-US" i="1" dirty="0" smtClean="0"/>
              <a:t>fencepost loop</a:t>
            </a:r>
            <a:r>
              <a:rPr lang="en-US" dirty="0" smtClean="0"/>
              <a:t> or a "loop-and-a-half" solution.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dirty="0" smtClean="0"/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b="1" dirty="0" smtClean="0"/>
              <a:t>	</a:t>
            </a:r>
            <a:r>
              <a:rPr lang="en-US" b="1" i="1" dirty="0" smtClean="0"/>
              <a:t>place a post.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i="1" dirty="0" smtClean="0"/>
              <a:t>	for </a:t>
            </a:r>
            <a:r>
              <a:rPr lang="en-US" i="1" dirty="0"/>
              <a:t>l</a:t>
            </a:r>
            <a:r>
              <a:rPr lang="en-US" i="1" dirty="0" smtClean="0"/>
              <a:t>ength of fence</a:t>
            </a:r>
            <a:r>
              <a:rPr lang="en-US" b="1" i="1" dirty="0" smtClean="0"/>
              <a:t> – 1</a:t>
            </a:r>
            <a:r>
              <a:rPr lang="en-US" i="1" dirty="0"/>
              <a:t>:</a:t>
            </a:r>
            <a:endParaRPr lang="en-US" i="1" dirty="0" smtClean="0"/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b="1" i="1" dirty="0" smtClean="0"/>
              <a:t>	    place some wire.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b="1" i="1" dirty="0" smtClean="0"/>
              <a:t>	    place a post.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i="1" dirty="0" smtClean="0"/>
              <a:t>	</a:t>
            </a:r>
          </a:p>
        </p:txBody>
      </p:sp>
      <p:grpSp>
        <p:nvGrpSpPr>
          <p:cNvPr id="13316" name="Group 4"/>
          <p:cNvGrpSpPr>
            <a:grpSpLocks/>
          </p:cNvGrpSpPr>
          <p:nvPr/>
        </p:nvGrpSpPr>
        <p:grpSpPr bwMode="auto">
          <a:xfrm>
            <a:off x="3810000" y="4876800"/>
            <a:ext cx="4191000" cy="990600"/>
            <a:chOff x="1248" y="3360"/>
            <a:chExt cx="2640" cy="624"/>
          </a:xfrm>
        </p:grpSpPr>
        <p:grpSp>
          <p:nvGrpSpPr>
            <p:cNvPr id="13317" name="Group 5"/>
            <p:cNvGrpSpPr>
              <a:grpSpLocks/>
            </p:cNvGrpSpPr>
            <p:nvPr/>
          </p:nvGrpSpPr>
          <p:grpSpPr bwMode="auto">
            <a:xfrm>
              <a:off x="1248" y="3360"/>
              <a:ext cx="624" cy="624"/>
              <a:chOff x="480" y="2400"/>
              <a:chExt cx="624" cy="624"/>
            </a:xfrm>
          </p:grpSpPr>
          <p:sp>
            <p:nvSpPr>
              <p:cNvPr id="13334" name="Rectangle 6"/>
              <p:cNvSpPr>
                <a:spLocks noChangeArrowheads="1"/>
              </p:cNvSpPr>
              <p:nvPr/>
            </p:nvSpPr>
            <p:spPr bwMode="auto">
              <a:xfrm>
                <a:off x="480" y="2400"/>
                <a:ext cx="144" cy="62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ts val="500"/>
                  </a:spcBef>
                  <a:buClr>
                    <a:srgbClr val="800080"/>
                  </a:buClr>
                  <a:buSzPct val="55000"/>
                  <a:buFont typeface="Wingdings" panose="05000000000000000000" pitchFamily="2" charset="2"/>
                  <a:buChar char="n"/>
                </a:pPr>
                <a:endParaRPr lang="en-US" sz="2000"/>
              </a:p>
            </p:txBody>
          </p:sp>
          <p:grpSp>
            <p:nvGrpSpPr>
              <p:cNvPr id="13335" name="Group 7"/>
              <p:cNvGrpSpPr>
                <a:grpSpLocks/>
              </p:cNvGrpSpPr>
              <p:nvPr/>
            </p:nvGrpSpPr>
            <p:grpSpPr bwMode="auto">
              <a:xfrm>
                <a:off x="624" y="2496"/>
                <a:ext cx="480" cy="240"/>
                <a:chOff x="624" y="2496"/>
                <a:chExt cx="480" cy="240"/>
              </a:xfrm>
            </p:grpSpPr>
            <p:sp>
              <p:nvSpPr>
                <p:cNvPr id="13336" name="Rectangle 8"/>
                <p:cNvSpPr>
                  <a:spLocks noChangeArrowheads="1"/>
                </p:cNvSpPr>
                <p:nvPr/>
              </p:nvSpPr>
              <p:spPr bwMode="auto">
                <a:xfrm>
                  <a:off x="624" y="2496"/>
                  <a:ext cx="480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rgbClr val="EB641B"/>
                    </a:buClr>
                    <a:buSzPct val="95000"/>
                    <a:buFont typeface="Wingdings 2" panose="05020102010507070707" pitchFamily="18" charset="2"/>
                    <a:buChar char=""/>
                    <a:defRPr sz="22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5000"/>
                    <a:buFont typeface="Wingdings 2" panose="05020102010507070707" pitchFamily="18" charset="2"/>
                    <a:buChar char="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 2" panose="05020102010507070707" pitchFamily="18" charset="2"/>
                    <a:buChar char=""/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EB641B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ts val="500"/>
                    </a:spcBef>
                    <a:buClr>
                      <a:srgbClr val="800080"/>
                    </a:buClr>
                    <a:buSzPct val="55000"/>
                    <a:buFont typeface="Wingdings" panose="05000000000000000000" pitchFamily="2" charset="2"/>
                    <a:buChar char="n"/>
                  </a:pPr>
                  <a:endParaRPr lang="en-US" sz="2000"/>
                </a:p>
              </p:txBody>
            </p:sp>
            <p:sp>
              <p:nvSpPr>
                <p:cNvPr id="13337" name="Rectangle 9"/>
                <p:cNvSpPr>
                  <a:spLocks noChangeArrowheads="1"/>
                </p:cNvSpPr>
                <p:nvPr/>
              </p:nvSpPr>
              <p:spPr bwMode="auto">
                <a:xfrm>
                  <a:off x="624" y="2688"/>
                  <a:ext cx="480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rgbClr val="EB641B"/>
                    </a:buClr>
                    <a:buSzPct val="95000"/>
                    <a:buFont typeface="Wingdings 2" panose="05020102010507070707" pitchFamily="18" charset="2"/>
                    <a:buChar char=""/>
                    <a:defRPr sz="22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5000"/>
                    <a:buFont typeface="Wingdings 2" panose="05020102010507070707" pitchFamily="18" charset="2"/>
                    <a:buChar char="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 2" panose="05020102010507070707" pitchFamily="18" charset="2"/>
                    <a:buChar char=""/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EB641B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ts val="500"/>
                    </a:spcBef>
                    <a:buClr>
                      <a:srgbClr val="800080"/>
                    </a:buClr>
                    <a:buSzPct val="55000"/>
                    <a:buFont typeface="Wingdings" panose="05000000000000000000" pitchFamily="2" charset="2"/>
                    <a:buChar char="n"/>
                  </a:pPr>
                  <a:endParaRPr lang="en-US" sz="2000"/>
                </a:p>
              </p:txBody>
            </p:sp>
          </p:grpSp>
        </p:grpSp>
        <p:grpSp>
          <p:nvGrpSpPr>
            <p:cNvPr id="13318" name="Group 10"/>
            <p:cNvGrpSpPr>
              <a:grpSpLocks/>
            </p:cNvGrpSpPr>
            <p:nvPr/>
          </p:nvGrpSpPr>
          <p:grpSpPr bwMode="auto">
            <a:xfrm>
              <a:off x="1872" y="3360"/>
              <a:ext cx="624" cy="624"/>
              <a:chOff x="480" y="2400"/>
              <a:chExt cx="624" cy="624"/>
            </a:xfrm>
          </p:grpSpPr>
          <p:sp>
            <p:nvSpPr>
              <p:cNvPr id="13330" name="Rectangle 11"/>
              <p:cNvSpPr>
                <a:spLocks noChangeArrowheads="1"/>
              </p:cNvSpPr>
              <p:nvPr/>
            </p:nvSpPr>
            <p:spPr bwMode="auto">
              <a:xfrm>
                <a:off x="480" y="2400"/>
                <a:ext cx="144" cy="62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ts val="500"/>
                  </a:spcBef>
                  <a:buClr>
                    <a:srgbClr val="800080"/>
                  </a:buClr>
                  <a:buSzPct val="55000"/>
                  <a:buFont typeface="Wingdings" panose="05000000000000000000" pitchFamily="2" charset="2"/>
                  <a:buChar char="n"/>
                </a:pPr>
                <a:endParaRPr lang="en-US" sz="2000"/>
              </a:p>
            </p:txBody>
          </p:sp>
          <p:grpSp>
            <p:nvGrpSpPr>
              <p:cNvPr id="13331" name="Group 12"/>
              <p:cNvGrpSpPr>
                <a:grpSpLocks/>
              </p:cNvGrpSpPr>
              <p:nvPr/>
            </p:nvGrpSpPr>
            <p:grpSpPr bwMode="auto">
              <a:xfrm>
                <a:off x="624" y="2496"/>
                <a:ext cx="480" cy="240"/>
                <a:chOff x="624" y="2496"/>
                <a:chExt cx="480" cy="240"/>
              </a:xfrm>
            </p:grpSpPr>
            <p:sp>
              <p:nvSpPr>
                <p:cNvPr id="13332" name="Rectangle 13"/>
                <p:cNvSpPr>
                  <a:spLocks noChangeArrowheads="1"/>
                </p:cNvSpPr>
                <p:nvPr/>
              </p:nvSpPr>
              <p:spPr bwMode="auto">
                <a:xfrm>
                  <a:off x="624" y="2496"/>
                  <a:ext cx="480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rgbClr val="EB641B"/>
                    </a:buClr>
                    <a:buSzPct val="95000"/>
                    <a:buFont typeface="Wingdings 2" panose="05020102010507070707" pitchFamily="18" charset="2"/>
                    <a:buChar char=""/>
                    <a:defRPr sz="22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5000"/>
                    <a:buFont typeface="Wingdings 2" panose="05020102010507070707" pitchFamily="18" charset="2"/>
                    <a:buChar char="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 2" panose="05020102010507070707" pitchFamily="18" charset="2"/>
                    <a:buChar char=""/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EB641B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ts val="500"/>
                    </a:spcBef>
                    <a:buClr>
                      <a:srgbClr val="800080"/>
                    </a:buClr>
                    <a:buSzPct val="55000"/>
                    <a:buFont typeface="Wingdings" panose="05000000000000000000" pitchFamily="2" charset="2"/>
                    <a:buChar char="n"/>
                  </a:pPr>
                  <a:endParaRPr lang="en-US" sz="2000"/>
                </a:p>
              </p:txBody>
            </p:sp>
            <p:sp>
              <p:nvSpPr>
                <p:cNvPr id="13333" name="Rectangle 14"/>
                <p:cNvSpPr>
                  <a:spLocks noChangeArrowheads="1"/>
                </p:cNvSpPr>
                <p:nvPr/>
              </p:nvSpPr>
              <p:spPr bwMode="auto">
                <a:xfrm>
                  <a:off x="624" y="2688"/>
                  <a:ext cx="480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rgbClr val="EB641B"/>
                    </a:buClr>
                    <a:buSzPct val="95000"/>
                    <a:buFont typeface="Wingdings 2" panose="05020102010507070707" pitchFamily="18" charset="2"/>
                    <a:buChar char=""/>
                    <a:defRPr sz="22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5000"/>
                    <a:buFont typeface="Wingdings 2" panose="05020102010507070707" pitchFamily="18" charset="2"/>
                    <a:buChar char="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 2" panose="05020102010507070707" pitchFamily="18" charset="2"/>
                    <a:buChar char=""/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EB641B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ts val="500"/>
                    </a:spcBef>
                    <a:buClr>
                      <a:srgbClr val="800080"/>
                    </a:buClr>
                    <a:buSzPct val="55000"/>
                    <a:buFont typeface="Wingdings" panose="05000000000000000000" pitchFamily="2" charset="2"/>
                    <a:buChar char="n"/>
                  </a:pPr>
                  <a:endParaRPr lang="en-US" sz="2000"/>
                </a:p>
              </p:txBody>
            </p:sp>
          </p:grpSp>
        </p:grpSp>
        <p:grpSp>
          <p:nvGrpSpPr>
            <p:cNvPr id="13319" name="Group 15"/>
            <p:cNvGrpSpPr>
              <a:grpSpLocks/>
            </p:cNvGrpSpPr>
            <p:nvPr/>
          </p:nvGrpSpPr>
          <p:grpSpPr bwMode="auto">
            <a:xfrm>
              <a:off x="2496" y="3360"/>
              <a:ext cx="624" cy="624"/>
              <a:chOff x="480" y="2400"/>
              <a:chExt cx="624" cy="624"/>
            </a:xfrm>
          </p:grpSpPr>
          <p:sp>
            <p:nvSpPr>
              <p:cNvPr id="13326" name="Rectangle 16"/>
              <p:cNvSpPr>
                <a:spLocks noChangeArrowheads="1"/>
              </p:cNvSpPr>
              <p:nvPr/>
            </p:nvSpPr>
            <p:spPr bwMode="auto">
              <a:xfrm>
                <a:off x="480" y="2400"/>
                <a:ext cx="144" cy="62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ts val="500"/>
                  </a:spcBef>
                  <a:buClr>
                    <a:srgbClr val="800080"/>
                  </a:buClr>
                  <a:buSzPct val="55000"/>
                  <a:buFont typeface="Wingdings" panose="05000000000000000000" pitchFamily="2" charset="2"/>
                  <a:buChar char="n"/>
                </a:pPr>
                <a:endParaRPr lang="en-US" sz="2000"/>
              </a:p>
            </p:txBody>
          </p:sp>
          <p:grpSp>
            <p:nvGrpSpPr>
              <p:cNvPr id="13327" name="Group 17"/>
              <p:cNvGrpSpPr>
                <a:grpSpLocks/>
              </p:cNvGrpSpPr>
              <p:nvPr/>
            </p:nvGrpSpPr>
            <p:grpSpPr bwMode="auto">
              <a:xfrm>
                <a:off x="624" y="2496"/>
                <a:ext cx="480" cy="240"/>
                <a:chOff x="624" y="2496"/>
                <a:chExt cx="480" cy="240"/>
              </a:xfrm>
            </p:grpSpPr>
            <p:sp>
              <p:nvSpPr>
                <p:cNvPr id="13328" name="Rectangle 18"/>
                <p:cNvSpPr>
                  <a:spLocks noChangeArrowheads="1"/>
                </p:cNvSpPr>
                <p:nvPr/>
              </p:nvSpPr>
              <p:spPr bwMode="auto">
                <a:xfrm>
                  <a:off x="624" y="2496"/>
                  <a:ext cx="480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rgbClr val="EB641B"/>
                    </a:buClr>
                    <a:buSzPct val="95000"/>
                    <a:buFont typeface="Wingdings 2" panose="05020102010507070707" pitchFamily="18" charset="2"/>
                    <a:buChar char=""/>
                    <a:defRPr sz="22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5000"/>
                    <a:buFont typeface="Wingdings 2" panose="05020102010507070707" pitchFamily="18" charset="2"/>
                    <a:buChar char="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 2" panose="05020102010507070707" pitchFamily="18" charset="2"/>
                    <a:buChar char=""/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EB641B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ts val="500"/>
                    </a:spcBef>
                    <a:buClr>
                      <a:srgbClr val="800080"/>
                    </a:buClr>
                    <a:buSzPct val="55000"/>
                    <a:buFont typeface="Wingdings" panose="05000000000000000000" pitchFamily="2" charset="2"/>
                    <a:buChar char="n"/>
                  </a:pPr>
                  <a:endParaRPr lang="en-US" sz="2000"/>
                </a:p>
              </p:txBody>
            </p:sp>
            <p:sp>
              <p:nvSpPr>
                <p:cNvPr id="13329" name="Rectangle 19"/>
                <p:cNvSpPr>
                  <a:spLocks noChangeArrowheads="1"/>
                </p:cNvSpPr>
                <p:nvPr/>
              </p:nvSpPr>
              <p:spPr bwMode="auto">
                <a:xfrm>
                  <a:off x="624" y="2688"/>
                  <a:ext cx="480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rgbClr val="EB641B"/>
                    </a:buClr>
                    <a:buSzPct val="95000"/>
                    <a:buFont typeface="Wingdings 2" panose="05020102010507070707" pitchFamily="18" charset="2"/>
                    <a:buChar char=""/>
                    <a:defRPr sz="22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5000"/>
                    <a:buFont typeface="Wingdings 2" panose="05020102010507070707" pitchFamily="18" charset="2"/>
                    <a:buChar char="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 2" panose="05020102010507070707" pitchFamily="18" charset="2"/>
                    <a:buChar char=""/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EB641B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ts val="500"/>
                    </a:spcBef>
                    <a:buClr>
                      <a:srgbClr val="800080"/>
                    </a:buClr>
                    <a:buSzPct val="55000"/>
                    <a:buFont typeface="Wingdings" panose="05000000000000000000" pitchFamily="2" charset="2"/>
                    <a:buChar char="n"/>
                  </a:pPr>
                  <a:endParaRPr lang="en-US" sz="2000"/>
                </a:p>
              </p:txBody>
            </p:sp>
          </p:grpSp>
        </p:grpSp>
        <p:grpSp>
          <p:nvGrpSpPr>
            <p:cNvPr id="13320" name="Group 20"/>
            <p:cNvGrpSpPr>
              <a:grpSpLocks/>
            </p:cNvGrpSpPr>
            <p:nvPr/>
          </p:nvGrpSpPr>
          <p:grpSpPr bwMode="auto">
            <a:xfrm>
              <a:off x="3120" y="3360"/>
              <a:ext cx="624" cy="624"/>
              <a:chOff x="480" y="2400"/>
              <a:chExt cx="624" cy="624"/>
            </a:xfrm>
          </p:grpSpPr>
          <p:sp>
            <p:nvSpPr>
              <p:cNvPr id="13322" name="Rectangle 21"/>
              <p:cNvSpPr>
                <a:spLocks noChangeArrowheads="1"/>
              </p:cNvSpPr>
              <p:nvPr/>
            </p:nvSpPr>
            <p:spPr bwMode="auto">
              <a:xfrm>
                <a:off x="480" y="2400"/>
                <a:ext cx="144" cy="62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ts val="500"/>
                  </a:spcBef>
                  <a:buClr>
                    <a:srgbClr val="800080"/>
                  </a:buClr>
                  <a:buSzPct val="55000"/>
                  <a:buFont typeface="Wingdings" panose="05000000000000000000" pitchFamily="2" charset="2"/>
                  <a:buChar char="n"/>
                </a:pPr>
                <a:endParaRPr lang="en-US" sz="2000"/>
              </a:p>
            </p:txBody>
          </p:sp>
          <p:grpSp>
            <p:nvGrpSpPr>
              <p:cNvPr id="13323" name="Group 22"/>
              <p:cNvGrpSpPr>
                <a:grpSpLocks/>
              </p:cNvGrpSpPr>
              <p:nvPr/>
            </p:nvGrpSpPr>
            <p:grpSpPr bwMode="auto">
              <a:xfrm>
                <a:off x="624" y="2496"/>
                <a:ext cx="480" cy="240"/>
                <a:chOff x="624" y="2496"/>
                <a:chExt cx="480" cy="240"/>
              </a:xfrm>
            </p:grpSpPr>
            <p:sp>
              <p:nvSpPr>
                <p:cNvPr id="13324" name="Rectangle 23"/>
                <p:cNvSpPr>
                  <a:spLocks noChangeArrowheads="1"/>
                </p:cNvSpPr>
                <p:nvPr/>
              </p:nvSpPr>
              <p:spPr bwMode="auto">
                <a:xfrm>
                  <a:off x="624" y="2496"/>
                  <a:ext cx="480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rgbClr val="EB641B"/>
                    </a:buClr>
                    <a:buSzPct val="95000"/>
                    <a:buFont typeface="Wingdings 2" panose="05020102010507070707" pitchFamily="18" charset="2"/>
                    <a:buChar char=""/>
                    <a:defRPr sz="22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5000"/>
                    <a:buFont typeface="Wingdings 2" panose="05020102010507070707" pitchFamily="18" charset="2"/>
                    <a:buChar char="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 2" panose="05020102010507070707" pitchFamily="18" charset="2"/>
                    <a:buChar char=""/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EB641B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ts val="500"/>
                    </a:spcBef>
                    <a:buClr>
                      <a:srgbClr val="800080"/>
                    </a:buClr>
                    <a:buSzPct val="55000"/>
                    <a:buFont typeface="Wingdings" panose="05000000000000000000" pitchFamily="2" charset="2"/>
                    <a:buChar char="n"/>
                  </a:pPr>
                  <a:endParaRPr lang="en-US" sz="2000"/>
                </a:p>
              </p:txBody>
            </p:sp>
            <p:sp>
              <p:nvSpPr>
                <p:cNvPr id="13325" name="Rectangle 24"/>
                <p:cNvSpPr>
                  <a:spLocks noChangeArrowheads="1"/>
                </p:cNvSpPr>
                <p:nvPr/>
              </p:nvSpPr>
              <p:spPr bwMode="auto">
                <a:xfrm>
                  <a:off x="624" y="2688"/>
                  <a:ext cx="480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rgbClr val="EB641B"/>
                    </a:buClr>
                    <a:buSzPct val="95000"/>
                    <a:buFont typeface="Wingdings 2" panose="05020102010507070707" pitchFamily="18" charset="2"/>
                    <a:buChar char=""/>
                    <a:defRPr sz="22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5000"/>
                    <a:buFont typeface="Wingdings 2" panose="05020102010507070707" pitchFamily="18" charset="2"/>
                    <a:buChar char="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 2" panose="05020102010507070707" pitchFamily="18" charset="2"/>
                    <a:buChar char=""/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EB641B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ts val="500"/>
                    </a:spcBef>
                    <a:buClr>
                      <a:srgbClr val="800080"/>
                    </a:buClr>
                    <a:buSzPct val="55000"/>
                    <a:buFont typeface="Wingdings" panose="05000000000000000000" pitchFamily="2" charset="2"/>
                    <a:buChar char="n"/>
                  </a:pPr>
                  <a:endParaRPr lang="en-US" sz="2000"/>
                </a:p>
              </p:txBody>
            </p:sp>
          </p:grpSp>
        </p:grpSp>
        <p:sp>
          <p:nvSpPr>
            <p:cNvPr id="13321" name="Rectangle 25"/>
            <p:cNvSpPr>
              <a:spLocks noChangeArrowheads="1"/>
            </p:cNvSpPr>
            <p:nvPr/>
          </p:nvSpPr>
          <p:spPr bwMode="auto">
            <a:xfrm>
              <a:off x="3744" y="3360"/>
              <a:ext cx="144" cy="62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endParaRPr lang="en-US" sz="2000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A44B-F03E-41E8-BFCB-F65A0532257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1753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596</TotalTime>
  <Words>1220</Words>
  <Application>Microsoft Office PowerPoint</Application>
  <PresentationFormat>Widescreen</PresentationFormat>
  <Paragraphs>260</Paragraphs>
  <Slides>23</Slides>
  <Notes>7</Notes>
  <HiddenSlides>1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5" baseType="lpstr">
      <vt:lpstr>ＭＳ Ｐゴシック</vt:lpstr>
      <vt:lpstr>ＭＳ Ｐゴシック</vt:lpstr>
      <vt:lpstr>Arial</vt:lpstr>
      <vt:lpstr>Calibri</vt:lpstr>
      <vt:lpstr>Calibri Light</vt:lpstr>
      <vt:lpstr>Courier New</vt:lpstr>
      <vt:lpstr>Symbol</vt:lpstr>
      <vt:lpstr>Times New Roman</vt:lpstr>
      <vt:lpstr>Verdana</vt:lpstr>
      <vt:lpstr>Wingdings</vt:lpstr>
      <vt:lpstr>Wingdings 2</vt:lpstr>
      <vt:lpstr>Office Theme</vt:lpstr>
      <vt:lpstr>CSc 110, Spring 2017</vt:lpstr>
      <vt:lpstr>Strings and ACSII values (decimal)</vt:lpstr>
      <vt:lpstr>String question</vt:lpstr>
      <vt:lpstr>Functions traversing Strings </vt:lpstr>
      <vt:lpstr>Fencepost loops</vt:lpstr>
      <vt:lpstr>A deceptive problem...</vt:lpstr>
      <vt:lpstr>Flawed solutions</vt:lpstr>
      <vt:lpstr>Fence post analogy</vt:lpstr>
      <vt:lpstr>Fencepost loop</vt:lpstr>
      <vt:lpstr>Fencepost method solution</vt:lpstr>
      <vt:lpstr>Fencepost question</vt:lpstr>
      <vt:lpstr>Fencepost answer</vt:lpstr>
      <vt:lpstr>while loops</vt:lpstr>
      <vt:lpstr>Categories of loops</vt:lpstr>
      <vt:lpstr>The while loop</vt:lpstr>
      <vt:lpstr>Example while loop</vt:lpstr>
      <vt:lpstr>Sentinel values</vt:lpstr>
      <vt:lpstr>Solution?</vt:lpstr>
      <vt:lpstr>The problem with our code</vt:lpstr>
      <vt:lpstr>A fencepost solution</vt:lpstr>
      <vt:lpstr>Correct code</vt:lpstr>
      <vt:lpstr>Sentinel as a constant</vt:lpstr>
      <vt:lpstr>Strings answer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110, Autumn 2016</dc:title>
  <dc:creator>allison</dc:creator>
  <cp:lastModifiedBy>allison</cp:lastModifiedBy>
  <cp:revision>34</cp:revision>
  <cp:lastPrinted>2017-02-06T00:20:45Z</cp:lastPrinted>
  <dcterms:created xsi:type="dcterms:W3CDTF">2016-08-16T01:29:37Z</dcterms:created>
  <dcterms:modified xsi:type="dcterms:W3CDTF">2017-02-06T05:43:19Z</dcterms:modified>
</cp:coreProperties>
</file>