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5" r:id="rId3"/>
    <p:sldId id="266" r:id="rId4"/>
    <p:sldId id="267" r:id="rId5"/>
    <p:sldId id="268" r:id="rId6"/>
    <p:sldId id="270" r:id="rId7"/>
    <p:sldId id="271" r:id="rId8"/>
    <p:sldId id="272" r:id="rId9"/>
    <p:sldId id="273" r:id="rId10"/>
    <p:sldId id="276" r:id="rId11"/>
    <p:sldId id="278" r:id="rId12"/>
    <p:sldId id="274" r:id="rId13"/>
    <p:sldId id="277" r:id="rId14"/>
    <p:sldId id="279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90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6821C-C001-45DC-A6FA-E40D7DE755A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EEB12-2B18-4D04-A25A-D540C0FA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3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9930592-A934-405F-BE57-040805432BBB}" type="slidenum">
              <a:rPr kumimoji="0" lang="en-US" sz="11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883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93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39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61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F592A47-4CDD-4DBA-9710-1BA91C9BF312}" type="slidenum">
              <a:rPr kumimoji="0" lang="en-US" sz="11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1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235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676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8AA3-EFAB-4A9A-A69B-41828A42DEA0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5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454E-05E6-4FF0-B47E-A851D23CD15D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1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3823-0E79-46A6-BB2B-305F3AF1D6C7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0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98DB-96C4-4446-8DAB-70455E1BEA67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6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6D35-94AB-419C-A8B6-DA780298571D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8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8AE02-618E-4F97-821C-8569CAB516CF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5078-9375-4970-ACCA-8D54E1420632}" type="datetime1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69C4-BB05-4EA2-B5DB-06C05A49B892}" type="datetime1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6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81AD-C490-465B-90D5-0A4DFD0BFB4D}" type="datetime1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3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70D2-B518-4D4A-BC18-9C83D9AB85CB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3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8309-4A7A-4EBB-A90E-42AD5203F23D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8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5176-E69B-4054-BC84-ED4AE61C190E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42B3F-3E05-4465-B957-F6ABDA2BBB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7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xkcd.com/221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ndom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70113" y="214366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Spring 2017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36775" y="1394279"/>
            <a:ext cx="7839075" cy="11278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12: Random Numbers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4" name="Picture 6" descr="dilberttourofaccount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2" y="2258786"/>
            <a:ext cx="8128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random_numb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2" y="4752201"/>
            <a:ext cx="5080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087136" y="6512837"/>
            <a:ext cx="19383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200" dirty="0">
                <a:hlinkClick r:id="rId5"/>
              </a:rPr>
              <a:t>http://xkcd.com/221/</a:t>
            </a:r>
            <a:r>
              <a:rPr lang="en-US" sz="12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Pseudo-code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1371600"/>
            <a:ext cx="7048500" cy="48053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Main program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/>
              <a:t>	</a:t>
            </a:r>
            <a:r>
              <a:rPr lang="en-US" b="1" i="1" dirty="0" smtClean="0"/>
              <a:t>while the player has lost &lt; 3 games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	    play a game    </a:t>
            </a:r>
            <a:r>
              <a:rPr lang="en-US" b="1" i="1" dirty="0"/>
              <a:t>(</a:t>
            </a:r>
            <a:r>
              <a:rPr lang="en-US" b="1" i="1" dirty="0">
                <a:sym typeface="Wingdings" panose="05000000000000000000" pitchFamily="2" charset="2"/>
              </a:rPr>
              <a:t> </a:t>
            </a:r>
            <a:r>
              <a:rPr lang="en-US" b="1" i="1" dirty="0" smtClean="0">
                <a:sym typeface="Wingdings" panose="05000000000000000000" pitchFamily="2" charset="2"/>
              </a:rPr>
              <a:t> must get a result back)</a:t>
            </a: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if player lost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add to losers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else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add to winners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print the total points earned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     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7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Pseudocode to code...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11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Random</a:t>
            </a:r>
            <a:r>
              <a:rPr lang="en-US" smtClean="0"/>
              <a:t> answer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Asks the user to do adding problems and scores them.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from random import *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main():        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play until user gets 3 wrong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points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0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wrong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0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while </a:t>
            </a:r>
            <a:r>
              <a:rPr lang="en-US" sz="1500" dirty="0">
                <a:latin typeface="Courier New" panose="02070309020205020404" pitchFamily="49" charset="0"/>
              </a:rPr>
              <a:t>(wrong &lt; 3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result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play()      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play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one game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>
                <a:latin typeface="Courier New" panose="02070309020205020404" pitchFamily="49" charset="0"/>
              </a:rPr>
              <a:t>if (result == 0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    wrong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+= 1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else: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    points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+= 1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latin typeface="Courier New" panose="02070309020205020404" pitchFamily="49" charset="0"/>
              </a:rPr>
              <a:t>        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</a:t>
            </a:r>
            <a:r>
              <a:rPr lang="en-US" sz="1500" dirty="0" smtClean="0">
                <a:latin typeface="Courier New" panose="02070309020205020404" pitchFamily="49" charset="0"/>
              </a:rPr>
              <a:t>  print("</a:t>
            </a:r>
            <a:r>
              <a:rPr lang="en-US" sz="1500" dirty="0">
                <a:latin typeface="Courier New" panose="02070309020205020404" pitchFamily="49" charset="0"/>
              </a:rPr>
              <a:t>You earned " + </a:t>
            </a:r>
            <a:r>
              <a:rPr lang="en-US" sz="1500" dirty="0" err="1" smtClean="0">
                <a:latin typeface="Courier New" panose="02070309020205020404" pitchFamily="49" charset="0"/>
              </a:rPr>
              <a:t>str</a:t>
            </a:r>
            <a:r>
              <a:rPr lang="en-US" sz="1500" dirty="0" smtClean="0">
                <a:latin typeface="Courier New" panose="02070309020205020404" pitchFamily="49" charset="0"/>
              </a:rPr>
              <a:t>(points) </a:t>
            </a:r>
            <a:r>
              <a:rPr lang="en-US" sz="1500" dirty="0">
                <a:latin typeface="Courier New" panose="02070309020205020404" pitchFamily="49" charset="0"/>
              </a:rPr>
              <a:t>+ " total points</a:t>
            </a:r>
            <a:r>
              <a:rPr lang="en-US" sz="1500" dirty="0" smtClean="0">
                <a:latin typeface="Courier New" panose="02070309020205020404" pitchFamily="49" charset="0"/>
              </a:rPr>
              <a:t>.")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04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713581"/>
          </a:xfrm>
        </p:spPr>
        <p:txBody>
          <a:bodyPr/>
          <a:lstStyle/>
          <a:p>
            <a:pPr eaLnBrk="1" hangingPunct="1"/>
            <a:r>
              <a:rPr lang="en-US" dirty="0" smtClean="0"/>
              <a:t>Pseudo-code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278606" y="1193006"/>
            <a:ext cx="7543800" cy="552846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Play a game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g</a:t>
            </a:r>
            <a:r>
              <a:rPr lang="en-US" b="1" i="1" dirty="0" smtClean="0"/>
              <a:t>et the random number of operands from 2 to 5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i</a:t>
            </a:r>
            <a:r>
              <a:rPr lang="en-US" b="1" i="1" dirty="0" smtClean="0"/>
              <a:t>nitialize the sum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p</a:t>
            </a:r>
            <a:r>
              <a:rPr lang="en-US" b="1" i="1" dirty="0" smtClean="0"/>
              <a:t>rint the sum                 (</a:t>
            </a:r>
            <a:r>
              <a:rPr lang="en-US" b="1" i="1" dirty="0" smtClean="0">
                <a:sym typeface="Wingdings" panose="05000000000000000000" pitchFamily="2" charset="2"/>
              </a:rPr>
              <a:t> lay the post !)</a:t>
            </a: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for the number of operands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get a random number from 1 to 10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add it to the sum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print "+" and the random number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print "= "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prompt for the user's guess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if guess is correct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          return 1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else 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</a:t>
            </a:r>
            <a:r>
              <a:rPr lang="en-US" b="1" i="1" dirty="0"/>
              <a:t> </a:t>
            </a:r>
            <a:r>
              <a:rPr lang="en-US" b="1" i="1" dirty="0" smtClean="0"/>
              <a:t>      print out message to user with correct answer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return 0     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122319" y="1088248"/>
            <a:ext cx="4412455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75000"/>
              </a:lnSpc>
            </a:pP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</a:pPr>
            <a:r>
              <a:rPr lang="en-US" dirty="0">
                <a:latin typeface="Courier New" panose="02070309020205020404" pitchFamily="49" charset="0"/>
              </a:rPr>
              <a:t>	4 + 10 + 3 + 10 = </a:t>
            </a:r>
            <a:r>
              <a:rPr lang="en-US" b="1" u="sng" dirty="0">
                <a:latin typeface="Courier New" panose="02070309020205020404" pitchFamily="49" charset="0"/>
              </a:rPr>
              <a:t>27</a:t>
            </a:r>
          </a:p>
          <a:p>
            <a:pPr lvl="1">
              <a:lnSpc>
                <a:spcPct val="75000"/>
              </a:lnSpc>
            </a:pPr>
            <a:r>
              <a:rPr lang="en-US" dirty="0">
                <a:latin typeface="Courier New" panose="02070309020205020404" pitchFamily="49" charset="0"/>
              </a:rPr>
              <a:t>	9 + 2 = </a:t>
            </a:r>
            <a:r>
              <a:rPr lang="en-US" b="1" u="sng" dirty="0">
                <a:latin typeface="Courier New" panose="02070309020205020404" pitchFamily="49" charset="0"/>
              </a:rPr>
              <a:t>11</a:t>
            </a:r>
          </a:p>
          <a:p>
            <a:pPr lvl="1">
              <a:lnSpc>
                <a:spcPct val="75000"/>
              </a:lnSpc>
            </a:pPr>
            <a:r>
              <a:rPr lang="en-US" dirty="0">
                <a:latin typeface="Courier New" panose="02070309020205020404" pitchFamily="49" charset="0"/>
              </a:rPr>
              <a:t>	8 + 6 + 7 + 9 = </a:t>
            </a:r>
            <a:r>
              <a:rPr lang="en-US" b="1" u="sng" dirty="0">
                <a:latin typeface="Courier New" panose="02070309020205020404" pitchFamily="49" charset="0"/>
              </a:rPr>
              <a:t>25</a:t>
            </a:r>
          </a:p>
          <a:p>
            <a:pPr lvl="1">
              <a:lnSpc>
                <a:spcPct val="75000"/>
              </a:lnSpc>
            </a:pPr>
            <a:r>
              <a:rPr lang="en-US" dirty="0">
                <a:latin typeface="Courier New" panose="02070309020205020404" pitchFamily="49" charset="0"/>
              </a:rPr>
              <a:t>	Wrong! The answer was 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91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Pseudocode to code...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43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Random</a:t>
            </a:r>
            <a:r>
              <a:rPr lang="en-US" dirty="0" smtClean="0"/>
              <a:t> answer 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1825624"/>
            <a:ext cx="10515600" cy="4735949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Builds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one addition problem and presents it to the user.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1 point if you get it right, 0 if wrong.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play():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 the operands being added, and sum them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operands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err="1" smtClean="0">
                <a:latin typeface="Courier New" panose="02070309020205020404" pitchFamily="49" charset="0"/>
              </a:rPr>
              <a:t>randint</a:t>
            </a:r>
            <a:r>
              <a:rPr lang="en-US" sz="1500" dirty="0" smtClean="0">
                <a:latin typeface="Courier New" panose="02070309020205020404" pitchFamily="49" charset="0"/>
              </a:rPr>
              <a:t>(2, 5)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sum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err="1" smtClean="0">
                <a:latin typeface="Courier New" panose="02070309020205020404" pitchFamily="49" charset="0"/>
              </a:rPr>
              <a:t>randint</a:t>
            </a:r>
            <a:r>
              <a:rPr lang="en-US" sz="1500" dirty="0" smtClean="0">
                <a:latin typeface="Courier New" panose="02070309020205020404" pitchFamily="49" charset="0"/>
              </a:rPr>
              <a:t>(1, 10)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print(sum, end='')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for </a:t>
            </a:r>
            <a:r>
              <a:rPr lang="en-US" sz="1500" dirty="0" err="1" smtClean="0">
                <a:latin typeface="Courier New" panose="02070309020205020404" pitchFamily="49" charset="0"/>
              </a:rPr>
              <a:t>i</a:t>
            </a:r>
            <a:r>
              <a:rPr lang="en-US" sz="1500" dirty="0" smtClean="0">
                <a:latin typeface="Courier New" panose="02070309020205020404" pitchFamily="49" charset="0"/>
              </a:rPr>
              <a:t> in range(2, operands + 1):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n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err="1" smtClean="0">
                <a:latin typeface="Courier New" panose="02070309020205020404" pitchFamily="49" charset="0"/>
              </a:rPr>
              <a:t>randint</a:t>
            </a:r>
            <a:r>
              <a:rPr lang="en-US" sz="1500" dirty="0" smtClean="0">
                <a:latin typeface="Courier New" panose="02070309020205020404" pitchFamily="49" charset="0"/>
              </a:rPr>
              <a:t>(1, 10)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>
                <a:latin typeface="Courier New" panose="02070309020205020404" pitchFamily="49" charset="0"/>
              </a:rPr>
              <a:t>sum += </a:t>
            </a:r>
            <a:r>
              <a:rPr lang="en-US" sz="1500" dirty="0" smtClean="0">
                <a:latin typeface="Courier New" panose="02070309020205020404" pitchFamily="49" charset="0"/>
              </a:rPr>
              <a:t>n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print</a:t>
            </a:r>
            <a:r>
              <a:rPr lang="en-US" sz="1500" dirty="0">
                <a:latin typeface="Courier New" panose="02070309020205020404" pitchFamily="49" charset="0"/>
              </a:rPr>
              <a:t>(" + " + </a:t>
            </a:r>
            <a:r>
              <a:rPr lang="en-US" sz="1500" dirty="0" err="1" smtClean="0">
                <a:latin typeface="Courier New" panose="02070309020205020404" pitchFamily="49" charset="0"/>
              </a:rPr>
              <a:t>str</a:t>
            </a:r>
            <a:r>
              <a:rPr lang="en-US" sz="1500" dirty="0" smtClean="0">
                <a:latin typeface="Courier New" panose="02070309020205020404" pitchFamily="49" charset="0"/>
              </a:rPr>
              <a:t>(n), end='')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print</a:t>
            </a:r>
            <a:r>
              <a:rPr lang="en-US" sz="1500" dirty="0">
                <a:latin typeface="Courier New" panose="02070309020205020404" pitchFamily="49" charset="0"/>
              </a:rPr>
              <a:t>(" = </a:t>
            </a:r>
            <a:r>
              <a:rPr lang="en-US" sz="1500" dirty="0" smtClean="0">
                <a:latin typeface="Courier New" panose="02070309020205020404" pitchFamily="49" charset="0"/>
              </a:rPr>
              <a:t>", end='')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read user's guess and report whether it was correct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guess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input()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if </a:t>
            </a:r>
            <a:r>
              <a:rPr lang="en-US" sz="1500" dirty="0">
                <a:latin typeface="Courier New" panose="02070309020205020404" pitchFamily="49" charset="0"/>
              </a:rPr>
              <a:t>(guess == sum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>
                <a:latin typeface="Courier New" panose="02070309020205020404" pitchFamily="49" charset="0"/>
              </a:rPr>
              <a:t>return </a:t>
            </a:r>
            <a:r>
              <a:rPr lang="en-US" sz="1500" dirty="0" smtClean="0">
                <a:latin typeface="Courier New" panose="02070309020205020404" pitchFamily="49" charset="0"/>
              </a:rPr>
              <a:t>1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else: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print("</a:t>
            </a:r>
            <a:r>
              <a:rPr lang="en-US" sz="1500" dirty="0">
                <a:latin typeface="Courier New" panose="02070309020205020404" pitchFamily="49" charset="0"/>
              </a:rPr>
              <a:t>Wrong! The answer was " + </a:t>
            </a:r>
            <a:r>
              <a:rPr lang="en-US" sz="1500" dirty="0" err="1" smtClean="0">
                <a:latin typeface="Courier New" panose="02070309020205020404" pitchFamily="49" charset="0"/>
              </a:rPr>
              <a:t>str</a:t>
            </a:r>
            <a:r>
              <a:rPr lang="en-US" sz="1500" dirty="0" smtClean="0">
                <a:latin typeface="Courier New" panose="02070309020205020404" pitchFamily="49" charset="0"/>
              </a:rPr>
              <a:t>(total))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>
                <a:latin typeface="Courier New" panose="02070309020205020404" pitchFamily="49" charset="0"/>
              </a:rPr>
              <a:t>return </a:t>
            </a:r>
            <a:r>
              <a:rPr lang="en-US" sz="1500" dirty="0" smtClean="0">
                <a:latin typeface="Courier New" panose="02070309020205020404" pitchFamily="49" charset="0"/>
              </a:rPr>
              <a:t>0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58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Randomness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Lack of predictability: don't know what's coming next</a:t>
            </a:r>
          </a:p>
          <a:p>
            <a:endParaRPr lang="en-US" dirty="0" smtClean="0"/>
          </a:p>
          <a:p>
            <a:r>
              <a:rPr lang="en-US" dirty="0" smtClean="0"/>
              <a:t>Random process: outcomes do not follow a deterministic pattern (math, statistics, probability)</a:t>
            </a:r>
          </a:p>
          <a:p>
            <a:endParaRPr lang="en-US" dirty="0" smtClean="0"/>
          </a:p>
          <a:p>
            <a:r>
              <a:rPr lang="en-US" dirty="0" smtClean="0"/>
              <a:t>Lack of bias or correlation (statistics)</a:t>
            </a:r>
          </a:p>
          <a:p>
            <a:endParaRPr lang="en-US" dirty="0" smtClean="0"/>
          </a:p>
          <a:p>
            <a:r>
              <a:rPr lang="en-US" dirty="0" smtClean="0"/>
              <a:t>Relevant in lots of fields</a:t>
            </a:r>
          </a:p>
          <a:p>
            <a:pPr lvl="1"/>
            <a:r>
              <a:rPr lang="en-US" dirty="0" smtClean="0"/>
              <a:t>Genetic mutations (biology)</a:t>
            </a:r>
          </a:p>
          <a:p>
            <a:pPr lvl="1"/>
            <a:r>
              <a:rPr lang="en-US" dirty="0" smtClean="0"/>
              <a:t>Quantum processes (physics)</a:t>
            </a:r>
          </a:p>
          <a:p>
            <a:pPr lvl="1"/>
            <a:r>
              <a:rPr lang="en-US" dirty="0" smtClean="0"/>
              <a:t>Random walk hypothesis (finance)</a:t>
            </a:r>
          </a:p>
          <a:p>
            <a:pPr lvl="1"/>
            <a:r>
              <a:rPr lang="en-US" dirty="0" smtClean="0"/>
              <a:t>Cryptography (computer science)</a:t>
            </a:r>
          </a:p>
          <a:p>
            <a:pPr lvl="1"/>
            <a:r>
              <a:rPr lang="en-US" dirty="0" smtClean="0"/>
              <a:t>Game theory (mathematics)</a:t>
            </a:r>
          </a:p>
          <a:p>
            <a:pPr lvl="1"/>
            <a:r>
              <a:rPr lang="en-US" dirty="0" smtClean="0"/>
              <a:t>Determinism </a:t>
            </a:r>
            <a:r>
              <a:rPr lang="en-US" dirty="0" smtClean="0"/>
              <a:t>(philosophy)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Pseudo-Randomness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Computers generate numbers in a predictable way using a mathematical formulas</a:t>
            </a:r>
          </a:p>
          <a:p>
            <a:endParaRPr lang="en-US" dirty="0" smtClean="0"/>
          </a:p>
          <a:p>
            <a:r>
              <a:rPr lang="en-US" dirty="0" smtClean="0"/>
              <a:t>Parameters may include current time, mouse position</a:t>
            </a:r>
          </a:p>
          <a:p>
            <a:pPr lvl="1"/>
            <a:r>
              <a:rPr lang="en-US" dirty="0" smtClean="0"/>
              <a:t>In practice, hard to predict or replicate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True randomness uses natural processes</a:t>
            </a:r>
          </a:p>
          <a:p>
            <a:pPr lvl="1"/>
            <a:r>
              <a:rPr lang="en-US" dirty="0" smtClean="0"/>
              <a:t>Atmospheric noise (</a:t>
            </a:r>
            <a:r>
              <a:rPr lang="en-US" dirty="0" smtClean="0">
                <a:hlinkClick r:id="rId2"/>
              </a:rPr>
              <a:t>http://www.random.org/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Lava lamps (patent #5732138)</a:t>
            </a:r>
          </a:p>
          <a:p>
            <a:pPr lvl="1"/>
            <a:r>
              <a:rPr lang="en-US" dirty="0" smtClean="0"/>
              <a:t>Radioactive decay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Random</a:t>
            </a:r>
            <a:r>
              <a:rPr lang="en-US" smtClean="0"/>
              <a:t> class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en-US" dirty="0">
                <a:latin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</a:rPr>
              <a:t>andom</a:t>
            </a:r>
            <a:r>
              <a:rPr lang="en-US" dirty="0" smtClean="0"/>
              <a:t> functions generate pseudo-random numbers.</a:t>
            </a:r>
          </a:p>
          <a:p>
            <a:pPr lvl="1" eaLnBrk="1" hangingPunct="1"/>
            <a:r>
              <a:rPr lang="en-US" dirty="0" smtClean="0"/>
              <a:t>Class </a:t>
            </a:r>
            <a:r>
              <a:rPr lang="en-US" dirty="0">
                <a:latin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</a:rPr>
              <a:t>andom</a:t>
            </a:r>
            <a:r>
              <a:rPr lang="en-US" dirty="0" smtClean="0"/>
              <a:t> is found in </a:t>
            </a:r>
            <a:r>
              <a:rPr lang="en-US" dirty="0" smtClean="0">
                <a:latin typeface="Courier New" panose="02070309020205020404" pitchFamily="49" charset="0"/>
              </a:rPr>
              <a:t>random</a:t>
            </a: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from random import *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from random import *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random_number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</a:rPr>
              <a:t>randint</a:t>
            </a:r>
            <a:r>
              <a:rPr lang="en-US" b="1" dirty="0" smtClean="0">
                <a:latin typeface="Courier New" panose="02070309020205020404" pitchFamily="49" charset="0"/>
              </a:rPr>
              <a:t>(1, 10)</a:t>
            </a:r>
            <a:r>
              <a:rPr lang="en-US" dirty="0" smtClean="0"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1-10</a:t>
            </a:r>
          </a:p>
        </p:txBody>
      </p:sp>
      <p:graphicFrame>
        <p:nvGraphicFramePr>
          <p:cNvPr id="18453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199481"/>
              </p:ext>
            </p:extLst>
          </p:nvPr>
        </p:nvGraphicFramePr>
        <p:xfrm>
          <a:off x="1435240" y="2968451"/>
          <a:ext cx="8809038" cy="1756097"/>
        </p:xfrm>
        <a:graphic>
          <a:graphicData uri="http://schemas.openxmlformats.org/drawingml/2006/table">
            <a:tbl>
              <a:tblPr/>
              <a:tblGrid>
                <a:gridCol w="26845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4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function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name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random()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returns a random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float in the range [0,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 other words, 0 inclusive to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 exclusive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randint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min, max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returns a random integer in the range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[min,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 other words,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min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to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inclusive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Generating random numbers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get a number in arbitrary range [</a:t>
            </a:r>
            <a:r>
              <a:rPr lang="en-US" i="1" dirty="0" smtClean="0"/>
              <a:t>min</a:t>
            </a:r>
            <a:r>
              <a:rPr lang="en-US" dirty="0" smtClean="0"/>
              <a:t>, </a:t>
            </a:r>
            <a:r>
              <a:rPr lang="en-US" i="1" dirty="0" smtClean="0"/>
              <a:t>max</a:t>
            </a:r>
            <a:r>
              <a:rPr lang="en-US" dirty="0" smtClean="0"/>
              <a:t>] inclusive: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randint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/>
              <a:t>min, max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b="1" i="1" dirty="0" smtClean="0"/>
          </a:p>
          <a:p>
            <a:pPr lvl="2">
              <a:buNone/>
            </a:pPr>
            <a:r>
              <a:rPr lang="en-US" sz="700" dirty="0"/>
              <a:t>	</a:t>
            </a:r>
            <a:br>
              <a:rPr lang="en-US" sz="700" dirty="0"/>
            </a:br>
            <a:endParaRPr lang="en-US" sz="700" dirty="0"/>
          </a:p>
          <a:p>
            <a:pPr lvl="2"/>
            <a:r>
              <a:rPr lang="en-US" dirty="0" smtClean="0"/>
              <a:t>Where </a:t>
            </a:r>
            <a:r>
              <a:rPr lang="en-US" b="1" i="1" dirty="0" smtClean="0"/>
              <a:t>size of range</a:t>
            </a:r>
            <a:r>
              <a:rPr lang="en-US" dirty="0" smtClean="0"/>
              <a:t> is (</a:t>
            </a:r>
            <a:r>
              <a:rPr lang="en-US" b="1" i="1" dirty="0" smtClean="0"/>
              <a:t>max</a:t>
            </a:r>
            <a:r>
              <a:rPr lang="en-US" i="1" dirty="0" smtClean="0">
                <a:latin typeface="Courier New" panose="02070309020205020404" pitchFamily="49" charset="0"/>
              </a:rPr>
              <a:t> - </a:t>
            </a:r>
            <a:r>
              <a:rPr lang="en-US" b="1" i="1" dirty="0" smtClean="0"/>
              <a:t>min</a:t>
            </a:r>
            <a:r>
              <a:rPr lang="en-US" dirty="0" smtClean="0"/>
              <a:t>)</a:t>
            </a: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Example: A random integer between 4 and 10 inclusive: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 = </a:t>
            </a:r>
            <a:r>
              <a:rPr lang="en-US" b="1" dirty="0" err="1" smtClean="0">
                <a:latin typeface="Courier New" panose="02070309020205020404" pitchFamily="49" charset="0"/>
              </a:rPr>
              <a:t>randint</a:t>
            </a:r>
            <a:r>
              <a:rPr lang="en-US" b="1" dirty="0" smtClean="0">
                <a:latin typeface="Courier New" panose="02070309020205020404" pitchFamily="49" charset="0"/>
              </a:rPr>
              <a:t>(4, 10)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66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Random</a:t>
            </a:r>
            <a:r>
              <a:rPr lang="en-US" smtClean="0"/>
              <a:t> and other types</a:t>
            </a:r>
          </a:p>
        </p:txBody>
      </p:sp>
      <p:sp>
        <p:nvSpPr>
          <p:cNvPr id="82944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random </a:t>
            </a:r>
            <a:r>
              <a:rPr lang="en-US" dirty="0" smtClean="0"/>
              <a:t>function returns a </a:t>
            </a:r>
            <a:r>
              <a:rPr lang="en-US" dirty="0" smtClean="0">
                <a:latin typeface="Courier New" panose="02070309020205020404" pitchFamily="49" charset="0"/>
              </a:rPr>
              <a:t>float </a:t>
            </a:r>
            <a:r>
              <a:rPr lang="en-US" dirty="0" smtClean="0"/>
              <a:t>between 0.0 - 1.0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Example: Get a random GPA value between 1.5 and 4.0: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random_gpa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</a:rPr>
              <a:t>random()</a:t>
            </a:r>
            <a:r>
              <a:rPr lang="en-US" dirty="0" smtClean="0">
                <a:latin typeface="Courier New" panose="02070309020205020404" pitchFamily="49" charset="0"/>
              </a:rPr>
              <a:t> * 2.5 + 1.5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</a:rPr>
              <a:t>r</a:t>
            </a:r>
            <a:r>
              <a:rPr lang="en-US" dirty="0" err="1" smtClean="0">
                <a:latin typeface="Courier New" panose="02070309020205020404" pitchFamily="49" charset="0"/>
              </a:rPr>
              <a:t>andint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a,b</a:t>
            </a:r>
            <a:r>
              <a:rPr lang="en-US" dirty="0" smtClean="0">
                <a:latin typeface="Courier New" panose="02070309020205020404" pitchFamily="49" charset="0"/>
              </a:rPr>
              <a:t>) </a:t>
            </a:r>
            <a:r>
              <a:rPr lang="en-US" dirty="0" smtClean="0"/>
              <a:t>function returns a integer in the given range</a:t>
            </a:r>
          </a:p>
          <a:p>
            <a:pPr eaLnBrk="1" hangingPunct="1"/>
            <a:r>
              <a:rPr lang="en-US" dirty="0" smtClean="0"/>
              <a:t>Example code to randomly play Rock-Paper-Scissors: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r = </a:t>
            </a:r>
            <a:r>
              <a:rPr lang="en-US" dirty="0" err="1" smtClean="0">
                <a:latin typeface="Courier New" panose="02070309020205020404" pitchFamily="49" charset="0"/>
              </a:rPr>
              <a:t>randint</a:t>
            </a:r>
            <a:r>
              <a:rPr lang="en-US" dirty="0" smtClean="0">
                <a:latin typeface="Courier New" panose="02070309020205020404" pitchFamily="49" charset="0"/>
              </a:rPr>
              <a:t>(0, 2)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(r == 0):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print("Rock")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 (r == 1):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print("Paper")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else: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 == 2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print("Scissors")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8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Random</a:t>
            </a:r>
            <a:r>
              <a:rPr lang="en-US" smtClean="0"/>
              <a:t> question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a program that simulates rolling two 6-sided dice until their combined result comes up as 7.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2 + 4 = 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3 + 5 = 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5 + 6 = 11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1 + 1 = 2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4 + 3 = 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You won after 5 tries!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48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Random</a:t>
            </a:r>
            <a:r>
              <a:rPr lang="en-US" smtClean="0"/>
              <a:t> answer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Rolls two dice until a sum of 7 is reached.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From random import *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tries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9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sum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while </a:t>
            </a:r>
            <a:r>
              <a:rPr lang="en-US" sz="1800" dirty="0">
                <a:latin typeface="Courier New" panose="02070309020205020404" pitchFamily="49" charset="0"/>
              </a:rPr>
              <a:t>(sum != 7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roll the dice once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</a:rPr>
              <a:t>    roll1 </a:t>
            </a:r>
            <a:r>
              <a:rPr lang="en-US" sz="1800" b="1" dirty="0">
                <a:latin typeface="Courier New" panose="02070309020205020404" pitchFamily="49" charset="0"/>
              </a:rPr>
              <a:t>= </a:t>
            </a:r>
            <a:r>
              <a:rPr lang="en-US" sz="1800" b="1" dirty="0" err="1" smtClean="0">
                <a:latin typeface="Courier New" panose="02070309020205020404" pitchFamily="49" charset="0"/>
              </a:rPr>
              <a:t>randint</a:t>
            </a:r>
            <a:r>
              <a:rPr lang="en-US" sz="1800" b="1" dirty="0" smtClean="0">
                <a:latin typeface="Courier New" panose="02070309020205020404" pitchFamily="49" charset="0"/>
              </a:rPr>
              <a:t>(1, 6)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</a:rPr>
              <a:t>    roll2 </a:t>
            </a:r>
            <a:r>
              <a:rPr lang="en-US" sz="1800" b="1" dirty="0">
                <a:latin typeface="Courier New" panose="02070309020205020404" pitchFamily="49" charset="0"/>
              </a:rPr>
              <a:t>= </a:t>
            </a:r>
            <a:r>
              <a:rPr lang="en-US" sz="1800" b="1" dirty="0" err="1" smtClean="0">
                <a:latin typeface="Courier New" panose="02070309020205020404" pitchFamily="49" charset="0"/>
              </a:rPr>
              <a:t>randint</a:t>
            </a:r>
            <a:r>
              <a:rPr lang="en-US" sz="1800" b="1" dirty="0" smtClean="0">
                <a:latin typeface="Courier New" panose="02070309020205020404" pitchFamily="49" charset="0"/>
              </a:rPr>
              <a:t>(1, 6)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</a:rPr>
              <a:t>sum = roll1 + </a:t>
            </a:r>
            <a:r>
              <a:rPr lang="en-US" sz="1800" dirty="0" smtClean="0">
                <a:latin typeface="Courier New" panose="02070309020205020404" pitchFamily="49" charset="0"/>
              </a:rPr>
              <a:t>roll2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(roll1) </a:t>
            </a:r>
            <a:r>
              <a:rPr lang="en-US" sz="1600" dirty="0">
                <a:latin typeface="Courier New" panose="02070309020205020404" pitchFamily="49" charset="0"/>
              </a:rPr>
              <a:t>+ " +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(roll2) </a:t>
            </a:r>
            <a:r>
              <a:rPr lang="en-US" sz="1600" dirty="0">
                <a:latin typeface="Courier New" panose="02070309020205020404" pitchFamily="49" charset="0"/>
              </a:rPr>
              <a:t>+ " =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(sum))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tries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= tries + 1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900" dirty="0" smtClean="0">
                <a:latin typeface="Courier New" panose="02070309020205020404" pitchFamily="49" charset="0"/>
              </a:rPr>
              <a:t>        </a:t>
            </a:r>
            <a:endParaRPr lang="en-US" sz="9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You won after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(tries) </a:t>
            </a:r>
            <a:r>
              <a:rPr lang="en-US" sz="1600" dirty="0">
                <a:latin typeface="Courier New" panose="02070309020205020404" pitchFamily="49" charset="0"/>
              </a:rPr>
              <a:t>+ " tries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9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Random</a:t>
            </a:r>
            <a:r>
              <a:rPr lang="en-US" dirty="0" smtClean="0"/>
              <a:t> question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Write a program that plays an adding game.</a:t>
            </a:r>
          </a:p>
          <a:p>
            <a:pPr lvl="1" eaLnBrk="1" hangingPunct="1"/>
            <a:r>
              <a:rPr lang="en-US" dirty="0" smtClean="0"/>
              <a:t>Ask user to solve random adding problems with 2-5 numbers.</a:t>
            </a:r>
          </a:p>
          <a:p>
            <a:pPr lvl="1" eaLnBrk="1" hangingPunct="1"/>
            <a:r>
              <a:rPr lang="en-US" dirty="0" smtClean="0"/>
              <a:t>The numbers  to add are between 1 and 10</a:t>
            </a:r>
          </a:p>
          <a:p>
            <a:pPr lvl="1" eaLnBrk="1" hangingPunct="1"/>
            <a:r>
              <a:rPr lang="en-US" dirty="0" smtClean="0"/>
              <a:t>The user gets 1 point for a correct answer, 0 for incorrect.</a:t>
            </a:r>
          </a:p>
          <a:p>
            <a:pPr lvl="1" eaLnBrk="1" hangingPunct="1"/>
            <a:r>
              <a:rPr lang="en-US" dirty="0" smtClean="0"/>
              <a:t>The program stops after 3 incorrect answers.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4 + 10 + 3 + 10 = </a:t>
            </a:r>
            <a:r>
              <a:rPr lang="en-US" sz="1800" b="1" u="sng" dirty="0">
                <a:latin typeface="Courier New" panose="02070309020205020404" pitchFamily="49" charset="0"/>
              </a:rPr>
              <a:t>27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9 + 2 = </a:t>
            </a:r>
            <a:r>
              <a:rPr lang="en-US" sz="1800" b="1" u="sng" dirty="0">
                <a:latin typeface="Courier New" panose="02070309020205020404" pitchFamily="49" charset="0"/>
              </a:rPr>
              <a:t>11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8 + 6 + 7 + 9 = </a:t>
            </a:r>
            <a:r>
              <a:rPr lang="en-US" sz="1800" b="1" u="sng" dirty="0">
                <a:latin typeface="Courier New" panose="02070309020205020404" pitchFamily="49" charset="0"/>
              </a:rPr>
              <a:t>25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Wrong! The answer was 30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5 + 9 = </a:t>
            </a:r>
            <a:r>
              <a:rPr lang="en-US" sz="1800" b="1" u="sng" dirty="0">
                <a:latin typeface="Courier New" panose="02070309020205020404" pitchFamily="49" charset="0"/>
              </a:rPr>
              <a:t>13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Wrong! The answer was 14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4 + 9 + 9 = </a:t>
            </a:r>
            <a:r>
              <a:rPr lang="en-US" sz="1800" b="1" u="sng" dirty="0">
                <a:latin typeface="Courier New" panose="02070309020205020404" pitchFamily="49" charset="0"/>
              </a:rPr>
              <a:t>22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3 + 1 + 7 + 2 = </a:t>
            </a:r>
            <a:r>
              <a:rPr lang="en-US" sz="1800" b="1" u="sng" dirty="0">
                <a:latin typeface="Courier New" panose="02070309020205020404" pitchFamily="49" charset="0"/>
              </a:rPr>
              <a:t>13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4 + 2 + 10 + 9 + 7 = </a:t>
            </a:r>
            <a:r>
              <a:rPr lang="en-US" sz="1800" b="1" u="sng" dirty="0">
                <a:latin typeface="Courier New" panose="02070309020205020404" pitchFamily="49" charset="0"/>
              </a:rPr>
              <a:t>42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Wrong! The answer was 32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You earned 4 total points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2B3F-3E05-4465-B957-F6ABDA2BBB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00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740</Words>
  <Application>Microsoft Office PowerPoint</Application>
  <PresentationFormat>Widescreen</PresentationFormat>
  <Paragraphs>213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2017</vt:lpstr>
      <vt:lpstr>Randomness</vt:lpstr>
      <vt:lpstr>Pseudo-Randomness</vt:lpstr>
      <vt:lpstr>The Random class</vt:lpstr>
      <vt:lpstr>Generating random numbers</vt:lpstr>
      <vt:lpstr>Random and other types</vt:lpstr>
      <vt:lpstr>Random question</vt:lpstr>
      <vt:lpstr>Random answer</vt:lpstr>
      <vt:lpstr>Random question</vt:lpstr>
      <vt:lpstr>Pseudo-code</vt:lpstr>
      <vt:lpstr>Pseudocode to code...</vt:lpstr>
      <vt:lpstr>Random answer</vt:lpstr>
      <vt:lpstr>Pseudo-code</vt:lpstr>
      <vt:lpstr>Pseudocode to code...</vt:lpstr>
      <vt:lpstr>Random answer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29</cp:revision>
  <cp:lastPrinted>2017-02-08T04:29:52Z</cp:lastPrinted>
  <dcterms:created xsi:type="dcterms:W3CDTF">2016-08-16T01:58:10Z</dcterms:created>
  <dcterms:modified xsi:type="dcterms:W3CDTF">2017-02-08T05:00:27Z</dcterms:modified>
</cp:coreProperties>
</file>