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82" r:id="rId3"/>
    <p:sldId id="285" r:id="rId4"/>
    <p:sldId id="28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1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58" d="100"/>
          <a:sy n="58" d="100"/>
        </p:scale>
        <p:origin x="920" y="40"/>
      </p:cViewPr>
      <p:guideLst/>
    </p:cSldViewPr>
  </p:slideViewPr>
  <p:outlineViewPr>
    <p:cViewPr>
      <p:scale>
        <a:sx n="33" d="100"/>
        <a:sy n="33" d="100"/>
      </p:scale>
      <p:origin x="0" y="-1294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D336D-D1C1-4813-A593-652DBAFF6B13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2CB9A-0A2C-45E1-AD74-2EB57DDA9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8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F592A47-4CDD-4DBA-9710-1BA91C9BF312}" type="slidenum">
              <a:rPr kumimoji="0" lang="en-US" sz="11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76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815-E674-4F2C-9F95-E12920B04CA3}" type="datetime1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7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3116-D2A2-4914-9C72-5AD14A94124B}" type="datetime1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7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A5C9-F6DC-4418-AFF3-316A377ACF87}" type="datetime1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AC38-6491-44F1-BA14-90E88CC839C2}" type="datetime1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985F-D0AA-4D78-8C7D-805FF5589C41}" type="datetime1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F884-A358-459A-8060-817E56C61333}" type="datetime1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3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759D-5B1B-49A2-B17C-DC5D4FA0E820}" type="datetime1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3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81E6-F01F-453D-B94E-BF6C166DAAA4}" type="datetime1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0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99DA-1665-4CAA-B2B6-2BAE4116A374}" type="datetime1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1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31DC-0446-4F21-8883-794047202D79}" type="datetime1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4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3DAE-04AB-41DB-AB2A-D295E297C497}" type="datetime1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2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70C95-CB60-4842-B976-0A2BE99F0B57}" type="datetime1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 idx="4294967295"/>
          </p:nvPr>
        </p:nvSpPr>
        <p:spPr>
          <a:xfrm>
            <a:off x="2170113" y="718074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Spring 2017</a:t>
            </a:r>
            <a:endParaRPr lang="en-US" sz="48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2136775" y="1982909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13: Random numbers and Boolean Logic</a:t>
            </a:r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4" name="Picture 3" descr="TrueFalseTes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2" y="3170743"/>
            <a:ext cx="762000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Solution w/ variable assignment</a:t>
            </a:r>
          </a:p>
        </p:txBody>
      </p:sp>
      <p:sp>
        <p:nvSpPr>
          <p:cNvPr id="8683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We could store the result of the logical test.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n2):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 smtClean="0">
                <a:latin typeface="Courier New" panose="02070309020205020404" pitchFamily="49" charset="0"/>
              </a:rPr>
              <a:t>test </a:t>
            </a:r>
            <a:r>
              <a:rPr lang="en-US" sz="1800" b="1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n1 </a:t>
            </a:r>
            <a:r>
              <a:rPr lang="en-US" sz="1800" dirty="0">
                <a:latin typeface="Courier New" panose="02070309020205020404" pitchFamily="49" charset="0"/>
              </a:rPr>
              <a:t>% 2 != 0 </a:t>
            </a:r>
            <a:r>
              <a:rPr lang="en-US" sz="1800" dirty="0" smtClean="0">
                <a:latin typeface="Courier New" panose="02070309020205020404" pitchFamily="49" charset="0"/>
              </a:rPr>
              <a:t>and </a:t>
            </a:r>
            <a:r>
              <a:rPr lang="en-US" sz="1800" dirty="0">
                <a:latin typeface="Courier New" panose="02070309020205020404" pitchFamily="49" charset="0"/>
              </a:rPr>
              <a:t>n2 % 2 != 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</a:t>
            </a:r>
            <a:r>
              <a:rPr lang="en-US" sz="1800" dirty="0">
                <a:latin typeface="Courier New" panose="02070309020205020404" pitchFamily="49" charset="0"/>
              </a:rPr>
              <a:t>if (</a:t>
            </a:r>
            <a:r>
              <a:rPr lang="en-US" sz="1800" b="1" dirty="0">
                <a:latin typeface="Courier New" panose="02070309020205020404" pitchFamily="49" charset="0"/>
              </a:rPr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):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test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==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True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T</a:t>
            </a:r>
            <a:r>
              <a:rPr lang="en-US" sz="1800" dirty="0" smtClean="0">
                <a:latin typeface="Courier New" panose="02070309020205020404" pitchFamily="49" charset="0"/>
              </a:rPr>
              <a:t>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else:     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test ==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False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F</a:t>
            </a:r>
            <a:r>
              <a:rPr lang="en-US" sz="1800" dirty="0" smtClean="0">
                <a:latin typeface="Courier New" panose="02070309020205020404" pitchFamily="49" charset="0"/>
              </a:rPr>
              <a:t>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Notice: Whatever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is, we want to return that.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If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is </a:t>
            </a:r>
            <a:r>
              <a:rPr lang="en-US" dirty="0" smtClean="0">
                <a:latin typeface="Courier New" panose="02070309020205020404" pitchFamily="49" charset="0"/>
              </a:rPr>
              <a:t>True</a:t>
            </a:r>
            <a:r>
              <a:rPr lang="en-US" dirty="0" smtClean="0"/>
              <a:t>, we want to return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If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is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, we want to return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Solution w/ "Boolean Zen"</a:t>
            </a:r>
          </a:p>
        </p:txBody>
      </p:sp>
      <p:sp>
        <p:nvSpPr>
          <p:cNvPr id="8693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Observation: The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is unnecessary.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variable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is assigned a value of type </a:t>
            </a:r>
            <a:r>
              <a:rPr lang="en-US" dirty="0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its value is exactly what you want to return.  So return that!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n2):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test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n1 </a:t>
            </a:r>
            <a:r>
              <a:rPr lang="en-US" sz="1800" dirty="0">
                <a:latin typeface="Courier New" panose="02070309020205020404" pitchFamily="49" charset="0"/>
              </a:rPr>
              <a:t>% 2 != 0 </a:t>
            </a:r>
            <a:r>
              <a:rPr lang="en-US" sz="1800" dirty="0" smtClean="0">
                <a:latin typeface="Courier New" panose="02070309020205020404" pitchFamily="49" charset="0"/>
              </a:rPr>
              <a:t>and </a:t>
            </a:r>
            <a:r>
              <a:rPr lang="en-US" sz="1800" dirty="0">
                <a:latin typeface="Courier New" panose="02070309020205020404" pitchFamily="49" charset="0"/>
              </a:rPr>
              <a:t>n2 % 2 != 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return </a:t>
            </a:r>
            <a:r>
              <a:rPr lang="en-US" sz="1800" b="1" dirty="0" smtClean="0">
                <a:latin typeface="Courier New" panose="02070309020205020404" pitchFamily="49" charset="0"/>
              </a:rPr>
              <a:t>test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An even shorter version: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We don't even need the variable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We can just perform the test and return its result in one step.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n2):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return </a:t>
            </a:r>
            <a:r>
              <a:rPr lang="en-US" sz="1800" b="1" dirty="0" smtClean="0">
                <a:latin typeface="Courier New" panose="02070309020205020404" pitchFamily="49" charset="0"/>
              </a:rPr>
              <a:t>n1 </a:t>
            </a:r>
            <a:r>
              <a:rPr lang="en-US" sz="1800" b="1" dirty="0">
                <a:latin typeface="Courier New" panose="02070309020205020404" pitchFamily="49" charset="0"/>
              </a:rPr>
              <a:t>% 2 != 0 </a:t>
            </a:r>
            <a:r>
              <a:rPr lang="en-US" sz="1800" b="1" dirty="0" smtClean="0">
                <a:latin typeface="Courier New" panose="02070309020205020404" pitchFamily="49" charset="0"/>
              </a:rPr>
              <a:t>and </a:t>
            </a:r>
            <a:r>
              <a:rPr lang="en-US" sz="1800" b="1" dirty="0">
                <a:latin typeface="Courier New" panose="02070309020205020404" pitchFamily="49" charset="0"/>
              </a:rPr>
              <a:t>n2 % 2 != </a:t>
            </a:r>
            <a:r>
              <a:rPr lang="en-US" sz="1800" b="1" dirty="0" smtClean="0">
                <a:latin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178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"Boolean Zen" template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Replace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b="1" i="1" dirty="0"/>
              <a:t>name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b="1" i="1" dirty="0"/>
              <a:t>parameters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……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  if </a:t>
            </a: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i="1" dirty="0">
                <a:solidFill>
                  <a:srgbClr val="800000"/>
                </a:solidFill>
              </a:rPr>
              <a:t>test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):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True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else: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False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with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b="1" i="1" dirty="0"/>
              <a:t>name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b="1" i="1" dirty="0"/>
              <a:t>parameters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……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003399"/>
                </a:solidFill>
                <a:latin typeface="Courier New" panose="02070309020205020404" pitchFamily="49" charset="0"/>
              </a:rPr>
              <a:t>    return </a:t>
            </a:r>
            <a:r>
              <a:rPr lang="en-US" sz="1800" b="1" i="1" dirty="0" smtClean="0">
                <a:solidFill>
                  <a:srgbClr val="003399"/>
                </a:solidFill>
              </a:rPr>
              <a:t>test</a:t>
            </a:r>
            <a:endParaRPr lang="en-US" sz="1800" dirty="0">
              <a:solidFill>
                <a:srgbClr val="003399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27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Improve the </a:t>
            </a:r>
            <a:r>
              <a:rPr lang="en-US" dirty="0" err="1" smtClean="0">
                <a:latin typeface="Courier New" panose="02070309020205020404" pitchFamily="49" charset="0"/>
              </a:rPr>
              <a:t>is_prime</a:t>
            </a:r>
            <a:r>
              <a:rPr lang="en-US" dirty="0" smtClean="0"/>
              <a:t> function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can we fix this code?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def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</a:rPr>
              <a:t>is_prime</a:t>
            </a:r>
            <a:r>
              <a:rPr lang="en-US" sz="1800" dirty="0">
                <a:latin typeface="Courier New" panose="02070309020205020404" pitchFamily="49" charset="0"/>
              </a:rPr>
              <a:t>(n):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factors = 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range(1, n + 1):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if (n %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== 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factors </a:t>
            </a:r>
            <a:r>
              <a:rPr lang="en-US" sz="1800" dirty="0" smtClean="0">
                <a:latin typeface="Courier New" panose="02070309020205020404" pitchFamily="49" charset="0"/>
              </a:rPr>
              <a:t>= factors + 1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if (factors =</a:t>
            </a:r>
            <a:r>
              <a:rPr lang="en-US" sz="1800" dirty="0" smtClean="0">
                <a:latin typeface="Courier New" panose="02070309020205020404" pitchFamily="49" charset="0"/>
              </a:rPr>
              <a:t>= </a:t>
            </a:r>
            <a:r>
              <a:rPr lang="en-US" sz="1800" dirty="0">
                <a:latin typeface="Courier New" panose="02070309020205020404" pitchFamily="49" charset="0"/>
              </a:rPr>
              <a:t>2):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latin typeface="Courier New" panose="02070309020205020404" pitchFamily="49" charset="0"/>
              </a:rPr>
              <a:t>True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else: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latin typeface="Courier New" panose="02070309020205020404" pitchFamily="49" charset="0"/>
              </a:rPr>
              <a:t>False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95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</a:t>
            </a:r>
            <a:r>
              <a:rPr lang="en-US" dirty="0" smtClean="0"/>
              <a:t>ogic Question</a:t>
            </a:r>
          </a:p>
        </p:txBody>
      </p:sp>
      <p:sp>
        <p:nvSpPr>
          <p:cNvPr id="8693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Consider the statement: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/>
              <a:t> </a:t>
            </a:r>
            <a:r>
              <a:rPr lang="en-US" dirty="0" smtClean="0"/>
              <a:t>It is not true that he took Art History and Physics 101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Is this an equivalent statement?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He did not take Art History or he did not take Physics 101</a:t>
            </a:r>
            <a:br>
              <a:rPr lang="en-US" dirty="0" smtClean="0"/>
            </a:b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82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 Morgan's Laws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838200" y="1585914"/>
            <a:ext cx="10515600" cy="5272086"/>
          </a:xfrm>
        </p:spPr>
        <p:txBody>
          <a:bodyPr/>
          <a:lstStyle/>
          <a:p>
            <a:pPr eaLnBrk="1" hangingPunct="1"/>
            <a:r>
              <a:rPr lang="en-US" b="1" dirty="0" smtClean="0"/>
              <a:t>De Morgan's Laws</a:t>
            </a:r>
            <a:r>
              <a:rPr lang="en-US" dirty="0" smtClean="0"/>
              <a:t>: Rules used to negate </a:t>
            </a:r>
            <a:r>
              <a:rPr lang="en-US" dirty="0" err="1" smtClean="0"/>
              <a:t>boolean</a:t>
            </a:r>
            <a:r>
              <a:rPr lang="en-US" dirty="0" smtClean="0"/>
              <a:t> tests involving and </a:t>
            </a:r>
            <a:r>
              <a:rPr lang="en-US" dirty="0" err="1" smtClean="0"/>
              <a:t>and</a:t>
            </a:r>
            <a:r>
              <a:rPr lang="en-US" dirty="0" smtClean="0"/>
              <a:t> or.</a:t>
            </a:r>
          </a:p>
          <a:p>
            <a:pPr lvl="1" eaLnBrk="1" hangingPunct="1"/>
            <a:r>
              <a:rPr lang="en-US" dirty="0" smtClean="0"/>
              <a:t>Useful when you want the opposite of an existing test.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Example:</a:t>
            </a:r>
          </a:p>
        </p:txBody>
      </p:sp>
      <p:graphicFrame>
        <p:nvGraphicFramePr>
          <p:cNvPr id="855076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22452"/>
              </p:ext>
            </p:extLst>
          </p:nvPr>
        </p:nvGraphicFramePr>
        <p:xfrm>
          <a:off x="1536561" y="3109616"/>
          <a:ext cx="8823289" cy="1066800"/>
        </p:xfrm>
        <a:graphic>
          <a:graphicData uri="http://schemas.openxmlformats.org/drawingml/2006/table">
            <a:tbl>
              <a:tblPr/>
              <a:tblGrid>
                <a:gridCol w="3246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661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06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Original Expression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Negated Expression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Alternative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a or not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not(a 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or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a and not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not(a or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5507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96750"/>
              </p:ext>
            </p:extLst>
          </p:nvPr>
        </p:nvGraphicFramePr>
        <p:xfrm>
          <a:off x="1810377" y="5257799"/>
          <a:ext cx="8712366" cy="1249584"/>
        </p:xfrm>
        <a:graphic>
          <a:graphicData uri="http://schemas.openxmlformats.org/drawingml/2006/table">
            <a:tbl>
              <a:tblPr/>
              <a:tblGrid>
                <a:gridCol w="43689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433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2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Original Code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Negated Code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6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(x == 7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 &gt; 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):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...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not(x == 7 and y &gt; 3):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(x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=!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7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or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&lt;=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1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practice questions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602456" y="1393032"/>
            <a:ext cx="10515600" cy="496808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(c)</a:t>
            </a:r>
            <a:r>
              <a:rPr lang="en-US" dirty="0" smtClean="0"/>
              <a:t> that returns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if  the 1 character string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/>
              <a:t> is a vowel (a, e, </a:t>
            </a:r>
            <a:r>
              <a:rPr lang="en-US" dirty="0" err="1" smtClean="0"/>
              <a:t>i</a:t>
            </a:r>
            <a:r>
              <a:rPr lang="en-US" dirty="0" smtClean="0"/>
              <a:t>, o, or u) 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 otherwise. Ignore case.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("q")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("A")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("e")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Change the above function into  </a:t>
            </a:r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(c)</a:t>
            </a:r>
            <a:r>
              <a:rPr lang="en-US" dirty="0" smtClean="0"/>
              <a:t> that returns </a:t>
            </a:r>
            <a:r>
              <a:rPr lang="en-US" dirty="0" smtClean="0">
                <a:latin typeface="Courier New" panose="02070309020205020404" pitchFamily="49" charset="0"/>
              </a:rPr>
              <a:t>True</a:t>
            </a:r>
            <a:r>
              <a:rPr lang="en-US" dirty="0" smtClean="0"/>
              <a:t> if </a:t>
            </a:r>
            <a:r>
              <a:rPr lang="en-US" dirty="0" smtClean="0">
                <a:latin typeface="Courier New" panose="02070309020205020404" pitchFamily="49" charset="0"/>
              </a:rPr>
              <a:t>c</a:t>
            </a:r>
            <a:r>
              <a:rPr lang="en-US" dirty="0" smtClean="0"/>
              <a:t> is any character except a vowel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 </a:t>
            </a:r>
            <a:r>
              <a:rPr lang="en-US" dirty="0" smtClean="0"/>
              <a:t>otherwise.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("q")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("A")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("e")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48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Boolean practice answers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Enlightened version.  I have seen the true way (and false way)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is_vowel</a:t>
            </a:r>
            <a:r>
              <a:rPr lang="en-US" sz="1600" dirty="0" smtClean="0">
                <a:latin typeface="Courier New" panose="02070309020205020404" pitchFamily="49" charset="0"/>
              </a:rPr>
              <a:t>(c):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c = </a:t>
            </a:r>
            <a:r>
              <a:rPr lang="en-US" sz="1600" dirty="0" err="1" smtClean="0">
                <a:latin typeface="Courier New" panose="02070309020205020404" pitchFamily="49" charset="0"/>
              </a:rPr>
              <a:t>c.lower</a:t>
            </a:r>
            <a:r>
              <a:rPr lang="en-US" sz="1600" dirty="0" smtClean="0">
                <a:latin typeface="Courier New" panose="02070309020205020404" pitchFamily="49" charset="0"/>
              </a:rPr>
              <a:t>()       # allows testing for only lower case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return c</a:t>
            </a:r>
            <a:r>
              <a:rPr lang="en-US" sz="1600" dirty="0" smtClean="0">
                <a:latin typeface="Courier New" panose="02070309020205020404" pitchFamily="49" charset="0"/>
              </a:rPr>
              <a:t> == </a:t>
            </a:r>
            <a:r>
              <a:rPr lang="en-US" sz="1600" dirty="0">
                <a:latin typeface="Courier New" panose="02070309020205020404" pitchFamily="49" charset="0"/>
              </a:rPr>
              <a:t>'</a:t>
            </a:r>
            <a:r>
              <a:rPr lang="en-US" sz="1600" dirty="0" smtClean="0">
                <a:latin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</a:rPr>
              <a:t>'</a:t>
            </a:r>
            <a:r>
              <a:rPr lang="en-US" sz="1600" dirty="0" smtClean="0">
                <a:latin typeface="Courier New" panose="02070309020205020404" pitchFamily="49" charset="0"/>
              </a:rPr>
              <a:t> or </a:t>
            </a:r>
            <a:r>
              <a:rPr lang="en-US" sz="1600" dirty="0">
                <a:latin typeface="Courier New" panose="02070309020205020404" pitchFamily="49" charset="0"/>
              </a:rPr>
              <a:t>c</a:t>
            </a:r>
            <a:r>
              <a:rPr lang="en-US" sz="1600" dirty="0" smtClean="0">
                <a:latin typeface="Courier New" panose="02070309020205020404" pitchFamily="49" charset="0"/>
              </a:rPr>
              <a:t> == 'e' or </a:t>
            </a:r>
            <a:r>
              <a:rPr lang="en-US" sz="1600" dirty="0">
                <a:latin typeface="Courier New" panose="02070309020205020404" pitchFamily="49" charset="0"/>
              </a:rPr>
              <a:t>c</a:t>
            </a:r>
            <a:r>
              <a:rPr lang="en-US" sz="1600" dirty="0" smtClean="0">
                <a:latin typeface="Courier New" panose="02070309020205020404" pitchFamily="49" charset="0"/>
              </a:rPr>
              <a:t> =='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' or </a:t>
            </a:r>
            <a:r>
              <a:rPr lang="en-US" sz="1600" dirty="0">
                <a:latin typeface="Courier New" panose="02070309020205020404" pitchFamily="49" charset="0"/>
              </a:rPr>
              <a:t>c</a:t>
            </a:r>
            <a:r>
              <a:rPr lang="en-US" sz="1600" dirty="0" smtClean="0">
                <a:latin typeface="Courier New" panose="02070309020205020404" pitchFamily="49" charset="0"/>
              </a:rPr>
              <a:t> == 'o' or </a:t>
            </a:r>
            <a:r>
              <a:rPr lang="en-US" sz="1600" dirty="0">
                <a:latin typeface="Courier New" panose="02070309020205020404" pitchFamily="49" charset="0"/>
              </a:rPr>
              <a:t>c</a:t>
            </a:r>
            <a:r>
              <a:rPr lang="en-US" sz="1600" dirty="0" smtClean="0">
                <a:latin typeface="Courier New" panose="02070309020205020404" pitchFamily="49" charset="0"/>
              </a:rPr>
              <a:t> == 'u'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Enlightened "Boolean Zen" version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is_non_vowel</a:t>
            </a:r>
            <a:r>
              <a:rPr lang="en-US" sz="1600" dirty="0" smtClean="0">
                <a:latin typeface="Courier New" panose="02070309020205020404" pitchFamily="49" charset="0"/>
              </a:rPr>
              <a:t>(c):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c = </a:t>
            </a:r>
            <a:r>
              <a:rPr lang="en-US" sz="1600" dirty="0" err="1" smtClean="0">
                <a:latin typeface="Courier New" panose="02070309020205020404" pitchFamily="49" charset="0"/>
              </a:rPr>
              <a:t>c.lower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return not(c == 'a' or c == 'e' or c =='</a:t>
            </a:r>
            <a:r>
              <a:rPr lang="en-US" sz="1600" dirty="0" err="1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' or c == 'o' or c == 'u</a:t>
            </a:r>
            <a:r>
              <a:rPr lang="en-US" sz="1600" dirty="0" smtClean="0">
                <a:latin typeface="Courier New" panose="02070309020205020404" pitchFamily="49" charset="0"/>
              </a:rPr>
              <a:t>')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or, return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not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is_vowel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(c)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74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to return?</a:t>
            </a:r>
          </a:p>
        </p:txBody>
      </p:sp>
      <p:sp>
        <p:nvSpPr>
          <p:cNvPr id="8632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5486400" algn="l"/>
              </a:tabLst>
            </a:pPr>
            <a:r>
              <a:rPr lang="en-US" dirty="0" smtClean="0"/>
              <a:t>Consider a function with a loop and a return value:</a:t>
            </a:r>
          </a:p>
          <a:p>
            <a:pPr lvl="1">
              <a:tabLst>
                <a:tab pos="5486400" algn="l"/>
              </a:tabLst>
            </a:pPr>
            <a:r>
              <a:rPr lang="en-US" dirty="0" smtClean="0"/>
              <a:t>When and where should the function return its result?</a:t>
            </a:r>
          </a:p>
          <a:p>
            <a:pPr>
              <a:tabLst>
                <a:tab pos="5486400" algn="l"/>
              </a:tabLst>
            </a:pPr>
            <a:endParaRPr lang="en-US" dirty="0" smtClean="0"/>
          </a:p>
          <a:p>
            <a:pPr>
              <a:tabLst>
                <a:tab pos="5486400" algn="l"/>
              </a:tabLst>
            </a:pPr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seven</a:t>
            </a:r>
            <a:r>
              <a:rPr lang="en-US" dirty="0" smtClean="0"/>
              <a:t> that uses </a:t>
            </a:r>
            <a:r>
              <a:rPr lang="en-US" dirty="0" err="1" smtClean="0">
                <a:latin typeface="Courier New" panose="02070309020205020404" pitchFamily="49" charset="0"/>
              </a:rPr>
              <a:t>randint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/>
              <a:t>to draw up to ten lotto numbers from 1-30.</a:t>
            </a:r>
          </a:p>
          <a:p>
            <a:pPr lvl="1">
              <a:tabLst>
                <a:tab pos="5486400" algn="l"/>
              </a:tabLst>
            </a:pPr>
            <a:endParaRPr lang="en-US" sz="800" dirty="0"/>
          </a:p>
          <a:p>
            <a:pPr lvl="1">
              <a:tabLst>
                <a:tab pos="5486400" algn="l"/>
              </a:tabLst>
            </a:pPr>
            <a:r>
              <a:rPr lang="en-US" dirty="0" smtClean="0"/>
              <a:t>If any of the numbers is a lucky 7, the function should immediately return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.  If none of the ten are 7 it should return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  <a:p>
            <a:pPr lvl="1">
              <a:tabLst>
                <a:tab pos="5486400" algn="l"/>
              </a:tabLst>
            </a:pPr>
            <a:endParaRPr lang="en-US" sz="800" dirty="0"/>
          </a:p>
          <a:p>
            <a:pPr lvl="1">
              <a:tabLst>
                <a:tab pos="5486400" algn="l"/>
              </a:tabLst>
            </a:pPr>
            <a:r>
              <a:rPr lang="en-US" dirty="0" smtClean="0"/>
              <a:t>The function should print each number as it is drawn.</a:t>
            </a:r>
          </a:p>
          <a:p>
            <a:pPr lvl="2">
              <a:buNone/>
              <a:tabLst>
                <a:tab pos="5486400" algn="l"/>
              </a:tabLst>
            </a:pPr>
            <a:endParaRPr lang="en-US" sz="800" dirty="0"/>
          </a:p>
          <a:p>
            <a:pPr lvl="2">
              <a:buNone/>
              <a:tabLst>
                <a:tab pos="54864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15 29 18 29 11 3 30 17 19 22	</a:t>
            </a:r>
            <a:r>
              <a:rPr lang="en-US" dirty="0" smtClean="0"/>
              <a:t>(first call)</a:t>
            </a:r>
          </a:p>
          <a:p>
            <a:pPr lvl="2">
              <a:buNone/>
              <a:tabLst>
                <a:tab pos="54864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29 5 29 4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7	</a:t>
            </a:r>
            <a:r>
              <a:rPr lang="en-US" dirty="0" smtClean="0"/>
              <a:t>(second call)</a:t>
            </a:r>
          </a:p>
          <a:p>
            <a:pPr lvl="2">
              <a:buNone/>
              <a:tabLst>
                <a:tab pos="5486400" algn="l"/>
              </a:tabLst>
            </a:pPr>
            <a:endParaRPr lang="en-US" sz="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551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3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Flawed solution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10 lotto numbers; returns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True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if one is 7.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seven():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11):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num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randint</a:t>
            </a:r>
            <a:r>
              <a:rPr lang="en-US" sz="1800" dirty="0" smtClean="0">
                <a:latin typeface="Courier New" panose="02070309020205020404" pitchFamily="49" charset="0"/>
              </a:rPr>
              <a:t>(1, 30)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</a:rPr>
              <a:t>num</a:t>
            </a:r>
            <a:r>
              <a:rPr lang="en-US" sz="1800" dirty="0" smtClean="0">
                <a:latin typeface="Courier New" panose="02070309020205020404" pitchFamily="49" charset="0"/>
              </a:rPr>
              <a:t>) </a:t>
            </a:r>
            <a:r>
              <a:rPr lang="en-US" sz="1800" dirty="0">
                <a:latin typeface="Courier New" panose="02070309020205020404" pitchFamily="49" charset="0"/>
              </a:rPr>
              <a:t>+ " </a:t>
            </a:r>
            <a:r>
              <a:rPr lang="en-US" sz="1800" dirty="0" smtClean="0">
                <a:latin typeface="Courier New" panose="02070309020205020404" pitchFamily="49" charset="0"/>
              </a:rPr>
              <a:t>", end='')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if (</a:t>
            </a:r>
            <a:r>
              <a:rPr lang="en-US" sz="18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num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== 7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):</a:t>
            </a:r>
            <a:endParaRPr lang="en-US" sz="1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    return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True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else:</a:t>
            </a:r>
            <a:endParaRPr lang="en-US" sz="1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    return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False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The function always returns immediately after the first draw.</a:t>
            </a:r>
          </a:p>
          <a:p>
            <a:pPr lvl="1" eaLnBrk="1" hangingPunct="1"/>
            <a:r>
              <a:rPr lang="en-US" dirty="0" smtClean="0"/>
              <a:t>If the draw isn't a 7, we need to keep drawing (up to 10 times).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32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Random</a:t>
            </a:r>
            <a:r>
              <a:rPr lang="en-US" dirty="0" smtClean="0"/>
              <a:t> question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Write a program that plays an adding game.</a:t>
            </a:r>
          </a:p>
          <a:p>
            <a:pPr lvl="1" eaLnBrk="1" hangingPunct="1"/>
            <a:r>
              <a:rPr lang="en-US" dirty="0" smtClean="0"/>
              <a:t>Ask user to solve random adding problems with 2-5 numbers.</a:t>
            </a:r>
          </a:p>
          <a:p>
            <a:pPr lvl="1" eaLnBrk="1" hangingPunct="1"/>
            <a:r>
              <a:rPr lang="en-US" dirty="0" smtClean="0"/>
              <a:t>The numbers  to add are between 1 and 10</a:t>
            </a:r>
          </a:p>
          <a:p>
            <a:pPr lvl="1" eaLnBrk="1" hangingPunct="1"/>
            <a:r>
              <a:rPr lang="en-US" dirty="0" smtClean="0"/>
              <a:t>The user gets 1 point for a correct answer, 0 for incorrect.</a:t>
            </a:r>
          </a:p>
          <a:p>
            <a:pPr lvl="1" eaLnBrk="1" hangingPunct="1"/>
            <a:r>
              <a:rPr lang="en-US" dirty="0" smtClean="0"/>
              <a:t>The program stops after 3 incorrect answers.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4 + 10 + 3 + 10 = </a:t>
            </a:r>
            <a:r>
              <a:rPr lang="en-US" sz="1800" b="1" u="sng" dirty="0">
                <a:latin typeface="Courier New" panose="02070309020205020404" pitchFamily="49" charset="0"/>
              </a:rPr>
              <a:t>27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9 + 2 = </a:t>
            </a:r>
            <a:r>
              <a:rPr lang="en-US" sz="1800" b="1" u="sng" dirty="0">
                <a:latin typeface="Courier New" panose="02070309020205020404" pitchFamily="49" charset="0"/>
              </a:rPr>
              <a:t>11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8 + 6 + 7 + 9 = </a:t>
            </a:r>
            <a:r>
              <a:rPr lang="en-US" sz="1800" b="1" u="sng" dirty="0">
                <a:latin typeface="Courier New" panose="02070309020205020404" pitchFamily="49" charset="0"/>
              </a:rPr>
              <a:t>25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Wrong! The answer was 30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5 + 9 = </a:t>
            </a:r>
            <a:r>
              <a:rPr lang="en-US" sz="1800" b="1" u="sng" dirty="0">
                <a:latin typeface="Courier New" panose="02070309020205020404" pitchFamily="49" charset="0"/>
              </a:rPr>
              <a:t>13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Wrong! The answer was 14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4 + 9 + 9 = </a:t>
            </a:r>
            <a:r>
              <a:rPr lang="en-US" sz="1800" b="1" u="sng" dirty="0">
                <a:latin typeface="Courier New" panose="02070309020205020404" pitchFamily="49" charset="0"/>
              </a:rPr>
              <a:t>22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3 + 1 + 7 + 2 = </a:t>
            </a:r>
            <a:r>
              <a:rPr lang="en-US" sz="1800" b="1" u="sng" dirty="0">
                <a:latin typeface="Courier New" panose="02070309020205020404" pitchFamily="49" charset="0"/>
              </a:rPr>
              <a:t>13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4 + 2 + 10 + 9 + 7 = </a:t>
            </a:r>
            <a:r>
              <a:rPr lang="en-US" sz="1800" b="1" u="sng" dirty="0">
                <a:latin typeface="Courier New" panose="02070309020205020404" pitchFamily="49" charset="0"/>
              </a:rPr>
              <a:t>42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Wrong! The answer was 32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You earned 4 total points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56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Returning at the right time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10 lotto numbers; returns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True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if one is 7.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seven():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11):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num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randint</a:t>
            </a:r>
            <a:r>
              <a:rPr lang="en-US" sz="1800" dirty="0" smtClean="0">
                <a:latin typeface="Courier New" panose="02070309020205020404" pitchFamily="49" charset="0"/>
              </a:rPr>
              <a:t>(1, 30)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</a:rPr>
              <a:t>num</a:t>
            </a:r>
            <a:r>
              <a:rPr lang="en-US" sz="1800" dirty="0" smtClean="0">
                <a:latin typeface="Courier New" panose="02070309020205020404" pitchFamily="49" charset="0"/>
              </a:rPr>
              <a:t>) </a:t>
            </a:r>
            <a:r>
              <a:rPr lang="en-US" sz="1800" dirty="0">
                <a:latin typeface="Courier New" panose="02070309020205020404" pitchFamily="49" charset="0"/>
              </a:rPr>
              <a:t>+ " </a:t>
            </a:r>
            <a:r>
              <a:rPr lang="en-US" sz="1800" dirty="0" smtClean="0">
                <a:latin typeface="Courier New" panose="02070309020205020404" pitchFamily="49" charset="0"/>
              </a:rPr>
              <a:t>", end='')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if (</a:t>
            </a:r>
            <a:r>
              <a:rPr lang="en-US" sz="18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num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 == 7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):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found lucky 7; can exit now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    return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True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return F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alse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if we get here, there was no 7</a:t>
            </a:r>
            <a:endParaRPr lang="en-US" sz="18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 immediately if 7 is found.</a:t>
            </a:r>
          </a:p>
          <a:p>
            <a:pPr lvl="1" eaLnBrk="1" hangingPunct="1"/>
            <a:r>
              <a:rPr lang="en-US" dirty="0" smtClean="0"/>
              <a:t>If 7 isn't found, the loop continues drawing lotto numbers.</a:t>
            </a:r>
          </a:p>
          <a:p>
            <a:pPr lvl="1" eaLnBrk="1" hangingPunct="1"/>
            <a:r>
              <a:rPr lang="en-US" dirty="0" smtClean="0"/>
              <a:t>If all ten aren't 7, the loop ends and we return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30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Sidebar…</a:t>
            </a:r>
          </a:p>
        </p:txBody>
      </p:sp>
      <p:sp>
        <p:nvSpPr>
          <p:cNvPr id="8519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digit_sum</a:t>
            </a:r>
            <a:r>
              <a:rPr lang="en-US" dirty="0" smtClean="0">
                <a:latin typeface="Courier New" panose="02070309020205020404" pitchFamily="49" charset="0"/>
              </a:rPr>
              <a:t>(n)</a:t>
            </a:r>
            <a:r>
              <a:rPr lang="en-US" dirty="0" smtClean="0"/>
              <a:t> that accepts an integer parameter and returns the sum of its digits.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Assume that the number is non-negative.</a:t>
            </a: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 </a:t>
            </a:r>
            <a:r>
              <a:rPr lang="en-US" dirty="0" err="1" smtClean="0">
                <a:latin typeface="Courier New" panose="02070309020205020404" pitchFamily="49" charset="0"/>
              </a:rPr>
              <a:t>digit_sum</a:t>
            </a:r>
            <a:r>
              <a:rPr lang="en-US" dirty="0" smtClean="0">
                <a:latin typeface="Courier New" panose="02070309020205020404" pitchFamily="49" charset="0"/>
              </a:rPr>
              <a:t>(29107)</a:t>
            </a:r>
            <a:r>
              <a:rPr lang="en-US" dirty="0" smtClean="0"/>
              <a:t> returns  </a:t>
            </a:r>
            <a:r>
              <a:rPr lang="en-US" dirty="0" smtClean="0">
                <a:latin typeface="Courier New" panose="02070309020205020404" pitchFamily="49" charset="0"/>
              </a:rPr>
              <a:t>19</a:t>
            </a:r>
          </a:p>
          <a:p>
            <a:pPr lvl="1" eaLnBrk="1" hangingPunct="1"/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                                 (19 is the sum of 2+9+1+0+7)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Hint: Use the </a:t>
            </a:r>
            <a:r>
              <a:rPr lang="en-US" dirty="0" smtClean="0">
                <a:latin typeface="Courier New" panose="02070309020205020404" pitchFamily="49" charset="0"/>
              </a:rPr>
              <a:t>%</a:t>
            </a:r>
            <a:r>
              <a:rPr lang="en-US" dirty="0" smtClean="0"/>
              <a:t> operator to extract a digit from a number.</a:t>
            </a:r>
          </a:p>
          <a:p>
            <a:pPr lvl="1" eaLnBrk="1" hangingPunct="1"/>
            <a:r>
              <a:rPr lang="en-US" dirty="0" smtClean="0"/>
              <a:t>Hint: Use the // operator to remove the last digit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862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Summing digits answer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428625" y="1690688"/>
            <a:ext cx="11287126" cy="4351338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digit_sum</a:t>
            </a:r>
            <a:r>
              <a:rPr lang="en-US" dirty="0" smtClean="0">
                <a:latin typeface="Courier New" panose="02070309020205020404" pitchFamily="49" charset="0"/>
              </a:rPr>
              <a:t>(n):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 smtClean="0">
                <a:latin typeface="Courier New" panose="02070309020205020404" pitchFamily="49" charset="0"/>
              </a:rPr>
              <a:t>    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sum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while (n &gt; 0):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sum = sum + (n % 10)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add last digit to sum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n = n // 10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remove last digit from n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 smtClean="0">
                <a:latin typeface="Courier New" panose="02070309020205020404" pitchFamily="49" charset="0"/>
              </a:rPr>
              <a:t>     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return sum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60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return questions</a:t>
            </a:r>
          </a:p>
        </p:txBody>
      </p:sp>
      <p:sp>
        <p:nvSpPr>
          <p:cNvPr id="8663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dirty="0" err="1" smtClean="0">
                <a:latin typeface="Courier New" panose="02070309020205020404" pitchFamily="49" charset="0"/>
              </a:rPr>
              <a:t>has_an_odd_digit</a:t>
            </a:r>
            <a:r>
              <a:rPr lang="en-US" sz="2000" dirty="0" smtClean="0"/>
              <a:t> </a:t>
            </a:r>
            <a:r>
              <a:rPr lang="en-US" sz="2000" dirty="0"/>
              <a:t>: returns </a:t>
            </a:r>
            <a:r>
              <a:rPr lang="en-US" sz="2000" dirty="0" smtClean="0">
                <a:latin typeface="Courier New" panose="02070309020205020404" pitchFamily="49" charset="0"/>
              </a:rPr>
              <a:t>True</a:t>
            </a:r>
            <a:r>
              <a:rPr lang="en-US" sz="2000" dirty="0" smtClean="0"/>
              <a:t> </a:t>
            </a:r>
            <a:r>
              <a:rPr lang="en-US" sz="2000" dirty="0"/>
              <a:t>if </a:t>
            </a:r>
            <a:r>
              <a:rPr lang="en-US" sz="2000" u="sng" dirty="0"/>
              <a:t>any</a:t>
            </a:r>
            <a:r>
              <a:rPr lang="en-US" sz="2000" dirty="0"/>
              <a:t> digit of an integer is odd.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has_an_odd_digit</a:t>
            </a:r>
            <a:r>
              <a:rPr lang="en-US" dirty="0" smtClean="0">
                <a:latin typeface="Courier New" panose="02070309020205020404" pitchFamily="49" charset="0"/>
              </a:rPr>
              <a:t>(4822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11</a:t>
            </a:r>
            <a:r>
              <a:rPr lang="en-US" dirty="0" smtClean="0">
                <a:latin typeface="Courier New" panose="02070309020205020404" pitchFamily="49" charset="0"/>
              </a:rPr>
              <a:t>6)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has_an_odd_digit</a:t>
            </a:r>
            <a:r>
              <a:rPr lang="en-US" dirty="0" smtClean="0">
                <a:latin typeface="Courier New" panose="02070309020205020404" pitchFamily="49" charset="0"/>
              </a:rPr>
              <a:t>(2448)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sz="2000" dirty="0" err="1" smtClean="0">
                <a:latin typeface="Courier New" panose="02070309020205020404" pitchFamily="49" charset="0"/>
              </a:rPr>
              <a:t>all_digits_odd</a:t>
            </a:r>
            <a:r>
              <a:rPr lang="en-US" sz="2000" dirty="0" smtClean="0"/>
              <a:t> </a:t>
            </a:r>
            <a:r>
              <a:rPr lang="en-US" sz="2000" dirty="0"/>
              <a:t>: returns </a:t>
            </a:r>
            <a:r>
              <a:rPr lang="en-US" sz="2000" dirty="0" smtClean="0">
                <a:latin typeface="Courier New" panose="02070309020205020404" pitchFamily="49" charset="0"/>
              </a:rPr>
              <a:t>True</a:t>
            </a:r>
            <a:r>
              <a:rPr lang="en-US" sz="2000" dirty="0" smtClean="0"/>
              <a:t> </a:t>
            </a:r>
            <a:r>
              <a:rPr lang="en-US" sz="2000" dirty="0"/>
              <a:t>if </a:t>
            </a:r>
            <a:r>
              <a:rPr lang="en-US" sz="2000" u="sng" dirty="0"/>
              <a:t>every</a:t>
            </a:r>
            <a:r>
              <a:rPr lang="en-US" sz="2000" dirty="0"/>
              <a:t> digit of an integer is odd.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all_digits_odd</a:t>
            </a:r>
            <a:r>
              <a:rPr lang="en-US" dirty="0" smtClean="0">
                <a:latin typeface="Courier New" panose="02070309020205020404" pitchFamily="49" charset="0"/>
              </a:rPr>
              <a:t>(135319)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all_digits_odd</a:t>
            </a:r>
            <a:r>
              <a:rPr lang="en-US" dirty="0" smtClean="0">
                <a:latin typeface="Courier New" panose="02070309020205020404" pitchFamily="49" charset="0"/>
              </a:rPr>
              <a:t>(917</a:t>
            </a:r>
            <a:r>
              <a:rPr lang="en-US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4</a:t>
            </a:r>
            <a:r>
              <a:rPr lang="en-US" dirty="0" smtClean="0">
                <a:latin typeface="Courier New" panose="02070309020205020404" pitchFamily="49" charset="0"/>
              </a:rPr>
              <a:t>5</a:t>
            </a:r>
            <a:r>
              <a:rPr lang="en-US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</a:rPr>
              <a:t>9)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sz="2000" dirty="0" err="1" smtClean="0">
                <a:latin typeface="Courier New" panose="02070309020205020404" pitchFamily="49" charset="0"/>
              </a:rPr>
              <a:t>is_all_vowels</a:t>
            </a:r>
            <a:r>
              <a:rPr lang="en-US" sz="2000" dirty="0" smtClean="0"/>
              <a:t> </a:t>
            </a:r>
            <a:r>
              <a:rPr lang="en-US" sz="2000" dirty="0"/>
              <a:t>: returns </a:t>
            </a:r>
            <a:r>
              <a:rPr lang="en-US" sz="2000" dirty="0" smtClean="0">
                <a:latin typeface="Courier New" panose="02070309020205020404" pitchFamily="49" charset="0"/>
              </a:rPr>
              <a:t>True</a:t>
            </a:r>
            <a:r>
              <a:rPr lang="en-US" sz="2000" dirty="0" smtClean="0"/>
              <a:t> </a:t>
            </a:r>
            <a:r>
              <a:rPr lang="en-US" sz="2000" dirty="0"/>
              <a:t>if </a:t>
            </a:r>
            <a:r>
              <a:rPr lang="en-US" sz="2000" u="sng" dirty="0"/>
              <a:t>every</a:t>
            </a:r>
            <a:r>
              <a:rPr lang="en-US" sz="2000" dirty="0"/>
              <a:t> char in </a:t>
            </a:r>
            <a:r>
              <a:rPr lang="en-US" sz="2000" dirty="0" smtClean="0"/>
              <a:t>a string is </a:t>
            </a:r>
            <a:r>
              <a:rPr lang="en-US" sz="2000" dirty="0"/>
              <a:t>a vowel.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is_all_vowels</a:t>
            </a:r>
            <a:r>
              <a:rPr lang="en-US" dirty="0" smtClean="0">
                <a:latin typeface="Courier New" panose="02070309020205020404" pitchFamily="49" charset="0"/>
              </a:rPr>
              <a:t>("</a:t>
            </a:r>
            <a:r>
              <a:rPr lang="en-US" dirty="0" err="1" smtClean="0">
                <a:latin typeface="Courier New" panose="02070309020205020404" pitchFamily="49" charset="0"/>
              </a:rPr>
              <a:t>eIeIo</a:t>
            </a:r>
            <a:r>
              <a:rPr lang="en-US" dirty="0" smtClean="0">
                <a:latin typeface="Courier New" panose="02070309020205020404" pitchFamily="49" charset="0"/>
              </a:rPr>
              <a:t>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is_all_vowels</a:t>
            </a:r>
            <a:r>
              <a:rPr lang="en-US" dirty="0" smtClean="0">
                <a:latin typeface="Courier New" panose="02070309020205020404" pitchFamily="49" charset="0"/>
              </a:rPr>
              <a:t>("oi</a:t>
            </a:r>
            <a:r>
              <a:rPr lang="en-US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nk</a:t>
            </a:r>
            <a:r>
              <a:rPr lang="en-US" dirty="0" smtClean="0">
                <a:latin typeface="Courier New" panose="02070309020205020404" pitchFamily="49" charset="0"/>
              </a:rPr>
              <a:t>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42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63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return answers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has_an_odd_digit</a:t>
            </a:r>
            <a:r>
              <a:rPr lang="en-US" sz="1600" dirty="0" smtClean="0">
                <a:latin typeface="Courier New" panose="02070309020205020404" pitchFamily="49" charset="0"/>
              </a:rPr>
              <a:t>(n):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while (n != 0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if (n % 2 != 0</a:t>
            </a:r>
            <a:r>
              <a:rPr lang="en-US" sz="1600" dirty="0" smtClean="0">
                <a:latin typeface="Courier New" panose="02070309020205020404" pitchFamily="49" charset="0"/>
              </a:rPr>
              <a:t>):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check whether last digit is odd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        return </a:t>
            </a:r>
            <a:r>
              <a:rPr lang="en-US" sz="1600" b="1" dirty="0" smtClean="0">
                <a:latin typeface="Courier New" panose="02070309020205020404" pitchFamily="49" charset="0"/>
              </a:rPr>
              <a:t>True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n = n </a:t>
            </a:r>
            <a:r>
              <a:rPr lang="en-US" sz="1600" dirty="0" smtClean="0">
                <a:latin typeface="Courier New" panose="02070309020205020404" pitchFamily="49" charset="0"/>
              </a:rPr>
              <a:t>// 10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</a:rPr>
              <a:t>return F</a:t>
            </a:r>
            <a:r>
              <a:rPr lang="en-US" sz="1600" b="1" dirty="0" smtClean="0">
                <a:latin typeface="Courier New" panose="02070309020205020404" pitchFamily="49" charset="0"/>
              </a:rPr>
              <a:t>alse</a:t>
            </a:r>
            <a:endParaRPr lang="en-US" sz="16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all_digits_odd</a:t>
            </a:r>
            <a:r>
              <a:rPr lang="en-US" sz="1600" dirty="0" smtClean="0">
                <a:latin typeface="Courier New" panose="02070309020205020404" pitchFamily="49" charset="0"/>
              </a:rPr>
              <a:t>(n):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while (n != 0) </a:t>
            </a:r>
            <a:r>
              <a:rPr lang="en-US" sz="1600" dirty="0" smtClean="0">
                <a:latin typeface="Courier New" panose="02070309020205020404" pitchFamily="49" charset="0"/>
              </a:rPr>
              <a:t>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if (n % 2 == 0</a:t>
            </a:r>
            <a:r>
              <a:rPr lang="en-US" sz="1600" dirty="0" smtClean="0">
                <a:latin typeface="Courier New" panose="02070309020205020404" pitchFamily="49" charset="0"/>
              </a:rPr>
              <a:t>):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check whether last digit is even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        return </a:t>
            </a:r>
            <a:r>
              <a:rPr lang="en-US" sz="1600" b="1" dirty="0" smtClean="0">
                <a:latin typeface="Courier New" panose="02070309020205020404" pitchFamily="49" charset="0"/>
              </a:rPr>
              <a:t>False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n = n </a:t>
            </a:r>
            <a:r>
              <a:rPr lang="en-US" sz="1600" dirty="0" smtClean="0">
                <a:latin typeface="Courier New" panose="02070309020205020404" pitchFamily="49" charset="0"/>
              </a:rPr>
              <a:t>// 10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return T</a:t>
            </a:r>
            <a:r>
              <a:rPr lang="en-US" sz="1600" b="1" dirty="0" smtClean="0">
                <a:latin typeface="Courier New" panose="02070309020205020404" pitchFamily="49" charset="0"/>
              </a:rPr>
              <a:t>rue</a:t>
            </a:r>
            <a:endParaRPr lang="en-US" sz="16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is_all_vowels</a:t>
            </a:r>
            <a:r>
              <a:rPr lang="en-US" sz="1600" dirty="0" smtClean="0">
                <a:latin typeface="Courier New" panose="02070309020205020404" pitchFamily="49" charset="0"/>
              </a:rPr>
              <a:t>(s):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range(0, </a:t>
            </a:r>
            <a:r>
              <a:rPr lang="en-US" sz="1600" dirty="0" err="1" smtClean="0">
                <a:latin typeface="Courier New" panose="02070309020205020404" pitchFamily="49" charset="0"/>
              </a:rPr>
              <a:t>len</a:t>
            </a:r>
            <a:r>
              <a:rPr lang="en-US" sz="1600" dirty="0" smtClean="0">
                <a:latin typeface="Courier New" panose="02070309020205020404" pitchFamily="49" charset="0"/>
              </a:rPr>
              <a:t>(s)):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letter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s[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: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 + </a:t>
            </a:r>
            <a:r>
              <a:rPr lang="en-US" sz="1600" dirty="0" smtClean="0">
                <a:latin typeface="Courier New" panose="02070309020205020404" pitchFamily="49" charset="0"/>
              </a:rPr>
              <a:t>1]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if </a:t>
            </a:r>
            <a:r>
              <a:rPr lang="en-US" sz="1600" dirty="0" smtClean="0">
                <a:latin typeface="Courier New" panose="02070309020205020404" pitchFamily="49" charset="0"/>
              </a:rPr>
              <a:t>(not </a:t>
            </a:r>
            <a:r>
              <a:rPr lang="en-US" sz="1600" dirty="0" err="1" smtClean="0">
                <a:latin typeface="Courier New" panose="02070309020205020404" pitchFamily="49" charset="0"/>
              </a:rPr>
              <a:t>is_vowel</a:t>
            </a:r>
            <a:r>
              <a:rPr lang="en-US" sz="1600" dirty="0" smtClean="0">
                <a:latin typeface="Courier New" panose="02070309020205020404" pitchFamily="49" charset="0"/>
              </a:rPr>
              <a:t>(letter)):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        return F</a:t>
            </a:r>
            <a:r>
              <a:rPr lang="en-US" sz="1600" b="1" dirty="0" smtClean="0">
                <a:latin typeface="Courier New" panose="02070309020205020404" pitchFamily="49" charset="0"/>
              </a:rPr>
              <a:t>alse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return T</a:t>
            </a:r>
            <a:r>
              <a:rPr lang="en-US" sz="1600" b="1" dirty="0" smtClean="0">
                <a:latin typeface="Courier New" panose="02070309020205020404" pitchFamily="49" charset="0"/>
              </a:rPr>
              <a:t>rue</a:t>
            </a:r>
            <a:endParaRPr lang="en-US" sz="1600" b="1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98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Random</a:t>
            </a:r>
            <a:r>
              <a:rPr lang="en-US" dirty="0" smtClean="0"/>
              <a:t> answer - main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Asks the user to do adding problems and scores them.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from random import *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main():        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play until user gets 3 wrong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points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smtClean="0">
                <a:latin typeface="Courier New" panose="02070309020205020404" pitchFamily="49" charset="0"/>
              </a:rPr>
              <a:t>0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wrong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smtClean="0">
                <a:latin typeface="Courier New" panose="02070309020205020404" pitchFamily="49" charset="0"/>
              </a:rPr>
              <a:t>0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while </a:t>
            </a:r>
            <a:r>
              <a:rPr lang="en-US" sz="1500" dirty="0">
                <a:latin typeface="Courier New" panose="02070309020205020404" pitchFamily="49" charset="0"/>
              </a:rPr>
              <a:t>(wrong &lt; 3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result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smtClean="0">
                <a:latin typeface="Courier New" panose="02070309020205020404" pitchFamily="49" charset="0"/>
              </a:rPr>
              <a:t>play()      </a:t>
            </a: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play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one game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>
                <a:latin typeface="Courier New" panose="02070309020205020404" pitchFamily="49" charset="0"/>
              </a:rPr>
              <a:t>if (result == 0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    wrong</a:t>
            </a: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+= 1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else: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    points</a:t>
            </a: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+= 1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latin typeface="Courier New" panose="02070309020205020404" pitchFamily="49" charset="0"/>
              </a:rPr>
              <a:t>        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</a:t>
            </a:r>
            <a:r>
              <a:rPr lang="en-US" sz="1500" dirty="0" smtClean="0">
                <a:latin typeface="Courier New" panose="02070309020205020404" pitchFamily="49" charset="0"/>
              </a:rPr>
              <a:t>  print("</a:t>
            </a:r>
            <a:r>
              <a:rPr lang="en-US" sz="1500" dirty="0">
                <a:latin typeface="Courier New" panose="02070309020205020404" pitchFamily="49" charset="0"/>
              </a:rPr>
              <a:t>You earned " + </a:t>
            </a:r>
            <a:r>
              <a:rPr lang="en-US" sz="1500" dirty="0" err="1" smtClean="0">
                <a:latin typeface="Courier New" panose="02070309020205020404" pitchFamily="49" charset="0"/>
              </a:rPr>
              <a:t>str</a:t>
            </a:r>
            <a:r>
              <a:rPr lang="en-US" sz="1500" dirty="0" smtClean="0">
                <a:latin typeface="Courier New" panose="02070309020205020404" pitchFamily="49" charset="0"/>
              </a:rPr>
              <a:t>(points) </a:t>
            </a:r>
            <a:r>
              <a:rPr lang="en-US" sz="1500" dirty="0">
                <a:latin typeface="Courier New" panose="02070309020205020404" pitchFamily="49" charset="0"/>
              </a:rPr>
              <a:t>+ " total points</a:t>
            </a:r>
            <a:r>
              <a:rPr lang="en-US" sz="1500" dirty="0" smtClean="0">
                <a:latin typeface="Courier New" panose="02070309020205020404" pitchFamily="49" charset="0"/>
              </a:rPr>
              <a:t>.")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55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838200" y="365126"/>
            <a:ext cx="10515600" cy="742156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Random</a:t>
            </a:r>
            <a:r>
              <a:rPr lang="en-US" dirty="0" smtClean="0"/>
              <a:t> answer - play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838200" y="1157288"/>
            <a:ext cx="10515600" cy="57007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Builds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one addition problem and presents it to the user.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1 point if you get it right, 0 if wrong.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play():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 the operands being added, and sum them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num_operands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err="1" smtClean="0">
                <a:latin typeface="Courier New" panose="02070309020205020404" pitchFamily="49" charset="0"/>
              </a:rPr>
              <a:t>randint</a:t>
            </a:r>
            <a:r>
              <a:rPr lang="en-US" sz="1500" dirty="0" smtClean="0">
                <a:latin typeface="Courier New" panose="02070309020205020404" pitchFamily="49" charset="0"/>
              </a:rPr>
              <a:t>(2, 5)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sum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err="1" smtClean="0">
                <a:latin typeface="Courier New" panose="02070309020205020404" pitchFamily="49" charset="0"/>
              </a:rPr>
              <a:t>randint</a:t>
            </a:r>
            <a:r>
              <a:rPr lang="en-US" sz="1500" dirty="0" smtClean="0">
                <a:latin typeface="Courier New" panose="02070309020205020404" pitchFamily="49" charset="0"/>
              </a:rPr>
              <a:t>(1, 10)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print(sum, end='')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for </a:t>
            </a:r>
            <a:r>
              <a:rPr lang="en-US" sz="1500" dirty="0" err="1" smtClean="0">
                <a:latin typeface="Courier New" panose="02070309020205020404" pitchFamily="49" charset="0"/>
              </a:rPr>
              <a:t>i</a:t>
            </a:r>
            <a:r>
              <a:rPr lang="en-US" sz="1500" dirty="0" smtClean="0">
                <a:latin typeface="Courier New" panose="02070309020205020404" pitchFamily="49" charset="0"/>
              </a:rPr>
              <a:t> in range(2, </a:t>
            </a:r>
            <a:r>
              <a:rPr lang="en-US" sz="1500" dirty="0" err="1" smtClean="0">
                <a:latin typeface="Courier New" panose="02070309020205020404" pitchFamily="49" charset="0"/>
              </a:rPr>
              <a:t>num_operands</a:t>
            </a:r>
            <a:r>
              <a:rPr lang="en-US" sz="1500" dirty="0" smtClean="0">
                <a:latin typeface="Courier New" panose="02070309020205020404" pitchFamily="49" charset="0"/>
              </a:rPr>
              <a:t> + 1):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n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err="1" smtClean="0">
                <a:latin typeface="Courier New" panose="02070309020205020404" pitchFamily="49" charset="0"/>
              </a:rPr>
              <a:t>randint</a:t>
            </a:r>
            <a:r>
              <a:rPr lang="en-US" sz="1500" dirty="0" smtClean="0">
                <a:latin typeface="Courier New" panose="02070309020205020404" pitchFamily="49" charset="0"/>
              </a:rPr>
              <a:t>(1, 10)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>
                <a:latin typeface="Courier New" panose="02070309020205020404" pitchFamily="49" charset="0"/>
              </a:rPr>
              <a:t>sum </a:t>
            </a:r>
            <a:r>
              <a:rPr lang="en-US" sz="1500" dirty="0" smtClean="0">
                <a:latin typeface="Courier New" panose="02070309020205020404" pitchFamily="49" charset="0"/>
              </a:rPr>
              <a:t>= sum + n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print</a:t>
            </a:r>
            <a:r>
              <a:rPr lang="en-US" sz="1500" dirty="0">
                <a:latin typeface="Courier New" panose="02070309020205020404" pitchFamily="49" charset="0"/>
              </a:rPr>
              <a:t>(" + " + </a:t>
            </a:r>
            <a:r>
              <a:rPr lang="en-US" sz="1500" dirty="0" err="1" smtClean="0">
                <a:latin typeface="Courier New" panose="02070309020205020404" pitchFamily="49" charset="0"/>
              </a:rPr>
              <a:t>str</a:t>
            </a:r>
            <a:r>
              <a:rPr lang="en-US" sz="1500" dirty="0" smtClean="0">
                <a:latin typeface="Courier New" panose="02070309020205020404" pitchFamily="49" charset="0"/>
              </a:rPr>
              <a:t>(n), end='')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print</a:t>
            </a:r>
            <a:r>
              <a:rPr lang="en-US" sz="1500" dirty="0">
                <a:latin typeface="Courier New" panose="02070309020205020404" pitchFamily="49" charset="0"/>
              </a:rPr>
              <a:t>(" = </a:t>
            </a:r>
            <a:r>
              <a:rPr lang="en-US" sz="1500" dirty="0" smtClean="0">
                <a:latin typeface="Courier New" panose="02070309020205020404" pitchFamily="49" charset="0"/>
              </a:rPr>
              <a:t>", end='')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read user's guess and report whether it was correct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guess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smtClean="0">
                <a:latin typeface="Courier New" panose="02070309020205020404" pitchFamily="49" charset="0"/>
              </a:rPr>
              <a:t>input()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if </a:t>
            </a:r>
            <a:r>
              <a:rPr lang="en-US" sz="1500" dirty="0">
                <a:latin typeface="Courier New" panose="02070309020205020404" pitchFamily="49" charset="0"/>
              </a:rPr>
              <a:t>(guess == sum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>
                <a:latin typeface="Courier New" panose="02070309020205020404" pitchFamily="49" charset="0"/>
              </a:rPr>
              <a:t>return </a:t>
            </a:r>
            <a:r>
              <a:rPr lang="en-US" sz="1500" dirty="0" smtClean="0">
                <a:latin typeface="Courier New" panose="02070309020205020404" pitchFamily="49" charset="0"/>
              </a:rPr>
              <a:t>1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else: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print("</a:t>
            </a:r>
            <a:r>
              <a:rPr lang="en-US" sz="1500" dirty="0">
                <a:latin typeface="Courier New" panose="02070309020205020404" pitchFamily="49" charset="0"/>
              </a:rPr>
              <a:t>Wrong! The answer was " + </a:t>
            </a:r>
            <a:r>
              <a:rPr lang="en-US" sz="1500" dirty="0" err="1" smtClean="0">
                <a:latin typeface="Courier New" panose="02070309020205020404" pitchFamily="49" charset="0"/>
              </a:rPr>
              <a:t>str</a:t>
            </a:r>
            <a:r>
              <a:rPr lang="en-US" sz="1500" dirty="0" smtClean="0">
                <a:latin typeface="Courier New" panose="02070309020205020404" pitchFamily="49" charset="0"/>
              </a:rPr>
              <a:t>(total))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>
                <a:latin typeface="Courier New" panose="02070309020205020404" pitchFamily="49" charset="0"/>
              </a:rPr>
              <a:t>return </a:t>
            </a:r>
            <a:r>
              <a:rPr lang="en-US" sz="1500" dirty="0" smtClean="0">
                <a:latin typeface="Courier New" panose="02070309020205020404" pitchFamily="49" charset="0"/>
              </a:rPr>
              <a:t>0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84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 </a:t>
            </a:r>
            <a:r>
              <a:rPr lang="en-US" dirty="0" smtClean="0">
                <a:latin typeface="Courier New" panose="02070309020205020404" pitchFamily="49" charset="0"/>
              </a:rPr>
              <a:t>bool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(Review)</a:t>
            </a:r>
          </a:p>
        </p:txBody>
      </p:sp>
      <p:sp>
        <p:nvSpPr>
          <p:cNvPr id="43110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b="1" dirty="0" err="1" smtClean="0">
                <a:latin typeface="Courier New" panose="02070309020205020404" pitchFamily="49" charset="0"/>
              </a:rPr>
              <a:t>boolean</a:t>
            </a:r>
            <a:r>
              <a:rPr lang="en-US" dirty="0" smtClean="0"/>
              <a:t>: A logical type with only two values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 and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A logical </a:t>
            </a:r>
            <a:r>
              <a:rPr lang="en-US" b="1" i="1" dirty="0" smtClean="0"/>
              <a:t>test</a:t>
            </a:r>
            <a:r>
              <a:rPr lang="en-US" dirty="0" smtClean="0"/>
              <a:t> is an expression of type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 smtClean="0"/>
              <a:t>.</a:t>
            </a:r>
            <a:endParaRPr lang="en-US" sz="900" dirty="0"/>
          </a:p>
          <a:p>
            <a:pPr lvl="1" eaLnBrk="1" hangingPunct="1"/>
            <a:r>
              <a:rPr lang="en-US" dirty="0" smtClean="0"/>
              <a:t>As with other types, it is legal to: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ssign a </a:t>
            </a:r>
            <a:r>
              <a:rPr lang="en-US" dirty="0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value to a variable</a:t>
            </a:r>
          </a:p>
          <a:p>
            <a:pPr lvl="2"/>
            <a:r>
              <a:rPr lang="en-US" dirty="0" smtClean="0"/>
              <a:t>pass a </a:t>
            </a:r>
            <a:r>
              <a:rPr lang="en-US" dirty="0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value as a parameter</a:t>
            </a:r>
          </a:p>
          <a:p>
            <a:pPr lvl="2"/>
            <a:r>
              <a:rPr lang="en-US" dirty="0" smtClean="0"/>
              <a:t>return a </a:t>
            </a:r>
            <a:r>
              <a:rPr lang="en-US" dirty="0" smtClean="0">
                <a:latin typeface="Courier New" panose="02070309020205020404" pitchFamily="49" charset="0"/>
              </a:rPr>
              <a:t>bool </a:t>
            </a:r>
            <a:r>
              <a:rPr lang="en-US" dirty="0" smtClean="0"/>
              <a:t>value from function</a:t>
            </a:r>
          </a:p>
          <a:p>
            <a:pPr lvl="2"/>
            <a:r>
              <a:rPr lang="en-US" dirty="0" smtClean="0"/>
              <a:t>call a function that returns a </a:t>
            </a:r>
            <a:r>
              <a:rPr lang="en-US" dirty="0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value and use it as a test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minor    = </a:t>
            </a:r>
            <a:r>
              <a:rPr lang="en-US" b="1" dirty="0" smtClean="0">
                <a:latin typeface="Courier New" panose="02070309020205020404" pitchFamily="49" charset="0"/>
              </a:rPr>
              <a:t>age &lt; 21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isProf</a:t>
            </a:r>
            <a:r>
              <a:rPr lang="en-US" dirty="0" smtClean="0">
                <a:latin typeface="Courier New" panose="02070309020205020404" pitchFamily="49" charset="0"/>
              </a:rPr>
              <a:t>   = </a:t>
            </a:r>
            <a:r>
              <a:rPr lang="en-US" b="1" dirty="0" err="1" smtClean="0">
                <a:latin typeface="Courier New" panose="02070309020205020404" pitchFamily="49" charset="0"/>
              </a:rPr>
              <a:t>name.startswith</a:t>
            </a:r>
            <a:r>
              <a:rPr lang="en-US" b="1" dirty="0" smtClean="0">
                <a:latin typeface="Courier New" panose="02070309020205020404" pitchFamily="49" charset="0"/>
              </a:rPr>
              <a:t>("Prof")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lovesCSE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>
                <a:latin typeface="Courier New" panose="02070309020205020404" pitchFamily="49" charset="0"/>
              </a:rPr>
              <a:t>True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allow only CS-loving students at least 21 old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(</a:t>
            </a:r>
            <a:r>
              <a:rPr lang="en-US" b="1" dirty="0" smtClean="0">
                <a:latin typeface="Courier New" panose="02070309020205020404" pitchFamily="49" charset="0"/>
              </a:rPr>
              <a:t>minor or </a:t>
            </a:r>
            <a:r>
              <a:rPr lang="en-US" b="1" dirty="0" err="1" smtClean="0">
                <a:latin typeface="Courier New" panose="02070309020205020404" pitchFamily="49" charset="0"/>
              </a:rPr>
              <a:t>isProf</a:t>
            </a:r>
            <a:r>
              <a:rPr lang="en-US" b="1" dirty="0" smtClean="0">
                <a:latin typeface="Courier New" panose="02070309020205020404" pitchFamily="49" charset="0"/>
              </a:rPr>
              <a:t> or not </a:t>
            </a:r>
            <a:r>
              <a:rPr lang="en-US" b="1" dirty="0" err="1" smtClean="0">
                <a:latin typeface="Courier New" panose="02070309020205020404" pitchFamily="49" charset="0"/>
              </a:rPr>
              <a:t>lovesCSE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print("Can't enter the club!")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615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</a:t>
            </a:r>
            <a:r>
              <a:rPr lang="en-US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booleans</a:t>
            </a:r>
            <a:endParaRPr 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3110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Why is type </a:t>
            </a:r>
            <a:r>
              <a:rPr lang="en-US" dirty="0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useful?</a:t>
            </a:r>
          </a:p>
          <a:p>
            <a:pPr lvl="1" eaLnBrk="1" hangingPunct="1"/>
            <a:r>
              <a:rPr lang="en-US" dirty="0" smtClean="0"/>
              <a:t>Can capture a complex logical test result and use it later</a:t>
            </a:r>
          </a:p>
          <a:p>
            <a:pPr lvl="1" eaLnBrk="1" hangingPunct="1"/>
            <a:r>
              <a:rPr lang="en-US" dirty="0" smtClean="0"/>
              <a:t>Can write a function that does a complex test and returns it</a:t>
            </a:r>
          </a:p>
          <a:p>
            <a:pPr lvl="1" eaLnBrk="1" hangingPunct="1"/>
            <a:r>
              <a:rPr lang="en-US" dirty="0" smtClean="0"/>
              <a:t>Makes code more readable</a:t>
            </a:r>
          </a:p>
          <a:p>
            <a:pPr lvl="1" eaLnBrk="1" hangingPunct="1"/>
            <a:r>
              <a:rPr lang="en-US" dirty="0" smtClean="0"/>
              <a:t>Can pass around the result of a logical test (as </a:t>
            </a:r>
            <a:r>
              <a:rPr lang="en-US" dirty="0" err="1" smtClean="0"/>
              <a:t>param</a:t>
            </a:r>
            <a:r>
              <a:rPr lang="en-US" dirty="0" smtClean="0"/>
              <a:t>/return)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l</a:t>
            </a:r>
            <a:r>
              <a:rPr lang="en-US" dirty="0" err="1" smtClean="0">
                <a:latin typeface="Courier New" panose="02070309020205020404" pitchFamily="49" charset="0"/>
              </a:rPr>
              <a:t>ow_Sodium</a:t>
            </a:r>
            <a:r>
              <a:rPr lang="en-US" dirty="0" smtClean="0">
                <a:latin typeface="Courier New" panose="02070309020205020404" pitchFamily="49" charset="0"/>
              </a:rPr>
              <a:t>    = sodium &gt;= 35 and sodium &lt; 140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low_Sugar</a:t>
            </a:r>
            <a:r>
              <a:rPr lang="en-US" dirty="0" smtClean="0">
                <a:latin typeface="Courier New" panose="02070309020205020404" pitchFamily="49" charset="0"/>
              </a:rPr>
              <a:t>     = sugar &gt;= </a:t>
            </a:r>
            <a:r>
              <a:rPr lang="en-US" dirty="0">
                <a:latin typeface="Courier New" panose="02070309020205020404" pitchFamily="49" charset="0"/>
              </a:rPr>
              <a:t>5</a:t>
            </a:r>
            <a:r>
              <a:rPr lang="en-US" dirty="0" smtClean="0">
                <a:latin typeface="Courier New" panose="02070309020205020404" pitchFamily="49" charset="0"/>
              </a:rPr>
              <a:t> and sugar &lt; 12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vitamin_C</a:t>
            </a:r>
            <a:r>
              <a:rPr lang="en-US" dirty="0" smtClean="0">
                <a:latin typeface="Courier New" panose="02070309020205020404" pitchFamily="49" charset="0"/>
              </a:rPr>
              <a:t>     = </a:t>
            </a:r>
            <a:r>
              <a:rPr lang="en-US" dirty="0" err="1" smtClean="0">
                <a:latin typeface="Courier New" panose="02070309020205020404" pitchFamily="49" charset="0"/>
              </a:rPr>
              <a:t>c_count</a:t>
            </a:r>
            <a:r>
              <a:rPr lang="en-US" dirty="0" smtClean="0">
                <a:latin typeface="Courier New" panose="02070309020205020404" pitchFamily="49" charset="0"/>
              </a:rPr>
              <a:t> &gt;= 100 and </a:t>
            </a:r>
            <a:r>
              <a:rPr lang="en-US" dirty="0" err="1" smtClean="0">
                <a:latin typeface="Courier New" panose="02070309020205020404" pitchFamily="49" charset="0"/>
              </a:rPr>
              <a:t>c_count</a:t>
            </a:r>
            <a:r>
              <a:rPr lang="en-US" dirty="0" smtClean="0">
                <a:latin typeface="Courier New" panose="02070309020205020404" pitchFamily="49" charset="0"/>
              </a:rPr>
              <a:t> &lt;= 350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(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low_Sodium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and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low_Sugar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 or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vitamin_Rich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print("Enjoy your healthy snack!")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else: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print("Eat your snack in moderation.")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75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Returning </a:t>
            </a:r>
            <a:r>
              <a:rPr lang="en-US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booleans</a:t>
            </a:r>
            <a:endParaRPr 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3661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is_prime</a:t>
            </a:r>
            <a:r>
              <a:rPr lang="en-US" sz="1800" dirty="0" smtClean="0">
                <a:latin typeface="Courier New" panose="02070309020205020404" pitchFamily="49" charset="0"/>
              </a:rPr>
              <a:t>(n):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factors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n + 1):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if (n %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== 0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</a:t>
            </a:r>
            <a:r>
              <a:rPr lang="en-US" sz="1800" dirty="0" smtClean="0">
                <a:latin typeface="Courier New" panose="02070309020205020404" pitchFamily="49" charset="0"/>
              </a:rPr>
              <a:t>factors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= factor + 1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if (factors == 2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latin typeface="Courier New" panose="02070309020205020404" pitchFamily="49" charset="0"/>
              </a:rPr>
              <a:t>True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F</a:t>
            </a:r>
            <a:r>
              <a:rPr lang="en-US" sz="1800" dirty="0" smtClean="0">
                <a:latin typeface="Courier New" panose="02070309020205020404" pitchFamily="49" charset="0"/>
              </a:rPr>
              <a:t>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Calls to functions returning </a:t>
            </a:r>
            <a:r>
              <a:rPr lang="en-US" dirty="0" err="1" smtClean="0"/>
              <a:t>booleans</a:t>
            </a:r>
            <a:r>
              <a:rPr lang="en-US" dirty="0" smtClean="0"/>
              <a:t> can be used as tests: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if (</a:t>
            </a:r>
            <a:r>
              <a:rPr lang="en-US" sz="1800" b="1" dirty="0" err="1" smtClean="0">
                <a:latin typeface="Courier New" panose="02070309020205020404" pitchFamily="49" charset="0"/>
              </a:rPr>
              <a:t>is_prime</a:t>
            </a:r>
            <a:r>
              <a:rPr lang="en-US" sz="1800" b="1" dirty="0" smtClean="0">
                <a:latin typeface="Courier New" panose="02070309020205020404" pitchFamily="49" charset="0"/>
              </a:rPr>
              <a:t>(x)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04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"Boolean Zen", part 1</a:t>
            </a:r>
          </a:p>
        </p:txBody>
      </p:sp>
      <p:sp>
        <p:nvSpPr>
          <p:cNvPr id="84685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Students new to </a:t>
            </a:r>
            <a:r>
              <a:rPr lang="en-US" dirty="0" err="1" smtClean="0"/>
              <a:t>booleans</a:t>
            </a:r>
            <a:r>
              <a:rPr lang="en-US" dirty="0" smtClean="0"/>
              <a:t> often test if a result is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(</a:t>
            </a:r>
            <a:r>
              <a:rPr lang="en-US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(x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) == </a:t>
            </a:r>
            <a:r>
              <a:rPr lang="en-US" b="1" dirty="0">
                <a:solidFill>
                  <a:srgbClr val="800000"/>
                </a:solidFill>
                <a:latin typeface="Courier New" panose="02070309020205020404" pitchFamily="49" charset="0"/>
              </a:rPr>
              <a:t>T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rue</a:t>
            </a:r>
            <a:r>
              <a:rPr lang="en-US" dirty="0" smtClean="0">
                <a:latin typeface="Courier New" panose="02070309020205020404" pitchFamily="49" charset="0"/>
              </a:rPr>
              <a:t>):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bad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But this is redundant.  Preferred: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(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(x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</a:rPr>
              <a:t>):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good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similar pattern can be used for a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 test: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(</a:t>
            </a:r>
            <a:r>
              <a:rPr lang="en-US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(x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) == False</a:t>
            </a:r>
            <a:r>
              <a:rPr lang="en-US" dirty="0" smtClean="0">
                <a:latin typeface="Courier New" panose="02070309020205020404" pitchFamily="49" charset="0"/>
              </a:rPr>
              <a:t>):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bad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(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not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(x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</a:rPr>
              <a:t>):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good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203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"Boolean Zen", part 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that return </a:t>
            </a:r>
            <a:r>
              <a:rPr lang="en-US" dirty="0" err="1" smtClean="0"/>
              <a:t>booleans</a:t>
            </a:r>
            <a:r>
              <a:rPr lang="en-US" dirty="0" smtClean="0"/>
              <a:t> often have an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that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 or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(n1, </a:t>
            </a:r>
            <a:r>
              <a:rPr lang="en-US" sz="1800" dirty="0">
                <a:latin typeface="Courier New" panose="02070309020205020404" pitchFamily="49" charset="0"/>
              </a:rPr>
              <a:t>n2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if </a:t>
            </a:r>
            <a:r>
              <a:rPr lang="en-US" sz="1800" b="1" dirty="0">
                <a:latin typeface="Courier New" panose="02070309020205020404" pitchFamily="49" charset="0"/>
              </a:rPr>
              <a:t>(n1 % 2 != 0 </a:t>
            </a:r>
            <a:r>
              <a:rPr lang="en-US" sz="1800" b="1" dirty="0" smtClean="0">
                <a:latin typeface="Courier New" panose="02070309020205020404" pitchFamily="49" charset="0"/>
              </a:rPr>
              <a:t>and </a:t>
            </a:r>
            <a:r>
              <a:rPr lang="en-US" sz="1800" b="1" dirty="0">
                <a:latin typeface="Courier New" panose="02070309020205020404" pitchFamily="49" charset="0"/>
              </a:rPr>
              <a:t>n2 % 2 != 0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</a:t>
            </a:r>
            <a:r>
              <a:rPr lang="en-US" sz="1800" dirty="0" smtClean="0">
                <a:latin typeface="Courier New" panose="02070309020205020404" pitchFamily="49" charset="0"/>
              </a:rPr>
              <a:t>True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</a:t>
            </a:r>
            <a:r>
              <a:rPr lang="en-US" sz="1800" dirty="0" smtClean="0">
                <a:latin typeface="Courier New" panose="02070309020205020404" pitchFamily="49" charset="0"/>
              </a:rPr>
              <a:t>False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Can this be shortened and improved</a:t>
            </a:r>
            <a:r>
              <a:rPr lang="en-US" dirty="0"/>
              <a:t>?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8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1702</Words>
  <Application>Microsoft Office PowerPoint</Application>
  <PresentationFormat>Widescreen</PresentationFormat>
  <Paragraphs>372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Spring 2017</vt:lpstr>
      <vt:lpstr>Random question</vt:lpstr>
      <vt:lpstr>Random answer - main</vt:lpstr>
      <vt:lpstr>Random answer - play</vt:lpstr>
      <vt:lpstr>Type bool (Review)</vt:lpstr>
      <vt:lpstr>Using booleans</vt:lpstr>
      <vt:lpstr>Returning booleans</vt:lpstr>
      <vt:lpstr>"Boolean Zen", part 1</vt:lpstr>
      <vt:lpstr>"Boolean Zen", part 2</vt:lpstr>
      <vt:lpstr>Solution w/ variable assignment</vt:lpstr>
      <vt:lpstr>Solution w/ "Boolean Zen"</vt:lpstr>
      <vt:lpstr>"Boolean Zen" template</vt:lpstr>
      <vt:lpstr>Improve the is_prime function</vt:lpstr>
      <vt:lpstr>Logic Question</vt:lpstr>
      <vt:lpstr>De Morgan's Laws</vt:lpstr>
      <vt:lpstr>Boolean practice questions</vt:lpstr>
      <vt:lpstr>Boolean practice answers</vt:lpstr>
      <vt:lpstr>When to return?</vt:lpstr>
      <vt:lpstr>Flawed solution</vt:lpstr>
      <vt:lpstr>Returning at the right time</vt:lpstr>
      <vt:lpstr>Sidebar…</vt:lpstr>
      <vt:lpstr>Summing digits answer</vt:lpstr>
      <vt:lpstr>Boolean return questions</vt:lpstr>
      <vt:lpstr>Boolean return answers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50</cp:revision>
  <cp:lastPrinted>2017-02-10T04:01:32Z</cp:lastPrinted>
  <dcterms:created xsi:type="dcterms:W3CDTF">2016-08-16T02:51:10Z</dcterms:created>
  <dcterms:modified xsi:type="dcterms:W3CDTF">2017-02-10T17:11:05Z</dcterms:modified>
</cp:coreProperties>
</file>