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4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outlineViewPr>
    <p:cViewPr>
      <p:scale>
        <a:sx n="33" d="100"/>
        <a:sy n="33" d="100"/>
      </p:scale>
      <p:origin x="0" y="-1294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336D-D1C1-4813-A593-652DBAFF6B1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2CB9A-0A2C-45E1-AD74-2EB57DDA9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815-E674-4F2C-9F95-E12920B04CA3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3116-D2A2-4914-9C72-5AD14A94124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7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A5C9-F6DC-4418-AFF3-316A377ACF87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AC38-6491-44F1-BA14-90E88CC839C2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85F-D0AA-4D78-8C7D-805FF5589C41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F884-A358-459A-8060-817E56C61333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759D-5B1B-49A2-B17C-DC5D4FA0E820}" type="datetime1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81E6-F01F-453D-B94E-BF6C166DAAA4}" type="datetime1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99DA-1665-4CAA-B2B6-2BAE4116A374}" type="datetime1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31DC-0446-4F21-8883-794047202D79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3DAE-04AB-41DB-AB2A-D295E297C497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0C95-CB60-4842-B976-0A2BE99F0B57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71807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98290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14: Boolean Logic and Midterm Review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4" descr="https://www.toonpool.com/user/997/files/memory_stick_ear_study_tests_630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62" y="2955924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Summing digits answer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28625" y="1690688"/>
            <a:ext cx="11287126" cy="435133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(n):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while (n &gt;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sum = sum + (n % 10)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add last digit to sum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n = n // 10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remove last digit from n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sum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return questions</a:t>
            </a:r>
          </a:p>
        </p:txBody>
      </p:sp>
      <p:sp>
        <p:nvSpPr>
          <p:cNvPr id="8663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has_an_odd_digit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any</a:t>
            </a:r>
            <a:r>
              <a:rPr lang="en-US" sz="2000" dirty="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has_an_odd_digit</a:t>
            </a:r>
            <a:r>
              <a:rPr lang="en-US" dirty="0" smtClean="0">
                <a:latin typeface="Courier New" panose="02070309020205020404" pitchFamily="49" charset="0"/>
              </a:rPr>
              <a:t>(4822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11</a:t>
            </a:r>
            <a:r>
              <a:rPr lang="en-US" dirty="0" smtClean="0">
                <a:latin typeface="Courier New" panose="02070309020205020404" pitchFamily="49" charset="0"/>
              </a:rPr>
              <a:t>6)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has_an_odd_digit</a:t>
            </a:r>
            <a:r>
              <a:rPr lang="en-US" dirty="0" smtClean="0">
                <a:latin typeface="Courier New" panose="02070309020205020404" pitchFamily="49" charset="0"/>
              </a:rPr>
              <a:t>(2448)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all_digits_odd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every</a:t>
            </a:r>
            <a:r>
              <a:rPr lang="en-US" sz="2000" dirty="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all_digits_odd</a:t>
            </a:r>
            <a:r>
              <a:rPr lang="en-US" dirty="0" smtClean="0">
                <a:latin typeface="Courier New" panose="02070309020205020404" pitchFamily="49" charset="0"/>
              </a:rPr>
              <a:t>(135319)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all_digits_odd</a:t>
            </a:r>
            <a:r>
              <a:rPr lang="en-US" dirty="0" smtClean="0">
                <a:latin typeface="Courier New" panose="02070309020205020404" pitchFamily="49" charset="0"/>
              </a:rPr>
              <a:t>(917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</a:rPr>
              <a:t>5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9)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is_all_vowels</a:t>
            </a:r>
            <a:r>
              <a:rPr lang="en-US" sz="2000" dirty="0" smtClean="0"/>
              <a:t> </a:t>
            </a:r>
            <a:r>
              <a:rPr lang="en-US" sz="2000" dirty="0"/>
              <a:t>: returns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u="sng" dirty="0"/>
              <a:t>every</a:t>
            </a:r>
            <a:r>
              <a:rPr lang="en-US" sz="2000" dirty="0"/>
              <a:t> char in </a:t>
            </a:r>
            <a:r>
              <a:rPr lang="en-US" sz="2000" dirty="0" smtClean="0"/>
              <a:t>a string is </a:t>
            </a:r>
            <a:r>
              <a:rPr lang="en-US" sz="2000" dirty="0"/>
              <a:t>a vowel.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is_all_vowels</a:t>
            </a:r>
            <a:r>
              <a:rPr lang="en-US" dirty="0" smtClean="0">
                <a:latin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</a:rPr>
              <a:t>eIeIo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is_all_vowels</a:t>
            </a:r>
            <a:r>
              <a:rPr lang="en-US" dirty="0" smtClean="0">
                <a:latin typeface="Courier New" panose="02070309020205020404" pitchFamily="49" charset="0"/>
              </a:rPr>
              <a:t>("oi</a:t>
            </a:r>
            <a:r>
              <a:rPr lang="en-US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nk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2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return 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has_an_odd_digit</a:t>
            </a:r>
            <a:r>
              <a:rPr lang="en-US" sz="1600" dirty="0" smtClean="0">
                <a:latin typeface="Courier New" panose="02070309020205020404" pitchFamily="49" charset="0"/>
              </a:rPr>
              <a:t>(n):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(n !=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 % 2 != 0</a:t>
            </a:r>
            <a:r>
              <a:rPr lang="en-US" sz="1600" dirty="0" smtClean="0">
                <a:latin typeface="Courier New" panose="02070309020205020404" pitchFamily="49" charset="0"/>
              </a:rPr>
              <a:t>):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check whether last digit is odd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</a:t>
            </a:r>
            <a:r>
              <a:rPr lang="en-US" sz="1600" b="1" dirty="0" smtClean="0">
                <a:latin typeface="Courier New" panose="02070309020205020404" pitchFamily="49" charset="0"/>
              </a:rPr>
              <a:t>True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 = n </a:t>
            </a:r>
            <a:r>
              <a:rPr lang="en-US" sz="1600" dirty="0" smtClean="0">
                <a:latin typeface="Courier New" panose="02070309020205020404" pitchFamily="49" charset="0"/>
              </a:rPr>
              <a:t>// 10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</a:rPr>
              <a:t>return F</a:t>
            </a:r>
            <a:r>
              <a:rPr lang="en-US" sz="1600" b="1" dirty="0" smtClean="0">
                <a:latin typeface="Courier New" panose="02070309020205020404" pitchFamily="49" charset="0"/>
              </a:rPr>
              <a:t>alse</a:t>
            </a:r>
            <a:endParaRPr 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all_digits_odd</a:t>
            </a:r>
            <a:r>
              <a:rPr lang="en-US" sz="1600" dirty="0" smtClean="0">
                <a:latin typeface="Courier New" panose="02070309020205020404" pitchFamily="49" charset="0"/>
              </a:rPr>
              <a:t>(n):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(n != 0) </a:t>
            </a:r>
            <a:r>
              <a:rPr lang="en-US" sz="1600" dirty="0" smtClean="0">
                <a:latin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 % 2 == 0</a:t>
            </a:r>
            <a:r>
              <a:rPr lang="en-US" sz="1600" dirty="0" smtClean="0">
                <a:latin typeface="Courier New" panose="02070309020205020404" pitchFamily="49" charset="0"/>
              </a:rPr>
              <a:t>):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check whether last digit is even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</a:t>
            </a:r>
            <a:r>
              <a:rPr lang="en-US" sz="1600" b="1" dirty="0" smtClean="0">
                <a:latin typeface="Courier New" panose="02070309020205020404" pitchFamily="49" charset="0"/>
              </a:rPr>
              <a:t>False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 = n </a:t>
            </a:r>
            <a:r>
              <a:rPr lang="en-US" sz="1600" dirty="0" smtClean="0">
                <a:latin typeface="Courier New" panose="02070309020205020404" pitchFamily="49" charset="0"/>
              </a:rPr>
              <a:t>// 10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return T</a:t>
            </a:r>
            <a:r>
              <a:rPr lang="en-US" sz="1600" b="1" dirty="0" smtClean="0">
                <a:latin typeface="Courier New" panose="02070309020205020404" pitchFamily="49" charset="0"/>
              </a:rPr>
              <a:t>rue</a:t>
            </a:r>
            <a:endParaRPr 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is_all_vowels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range(0, </a:t>
            </a:r>
            <a:r>
              <a:rPr lang="en-US" sz="1600" dirty="0" err="1" smtClean="0">
                <a:latin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</a:rPr>
              <a:t>(s)):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letter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s[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: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dirty="0" smtClean="0">
                <a:latin typeface="Courier New" panose="02070309020205020404" pitchFamily="49" charset="0"/>
              </a:rPr>
              <a:t>1]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(not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(letter)):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    return F</a:t>
            </a:r>
            <a:r>
              <a:rPr lang="en-US" sz="1600" b="1" dirty="0" smtClean="0">
                <a:latin typeface="Courier New" panose="02070309020205020404" pitchFamily="49" charset="0"/>
              </a:rPr>
              <a:t>alse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return T</a:t>
            </a:r>
            <a:r>
              <a:rPr lang="en-US" sz="1600" b="1" dirty="0" smtClean="0">
                <a:latin typeface="Courier New" panose="02070309020205020404" pitchFamily="49" charset="0"/>
              </a:rPr>
              <a:t>rue</a:t>
            </a:r>
            <a:endParaRPr lang="en-US" sz="16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602456" y="1393032"/>
            <a:ext cx="10515600" cy="496808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Rules</a:t>
            </a:r>
          </a:p>
          <a:p>
            <a:pPr lvl="1" eaLnBrk="1" hangingPunct="1"/>
            <a:r>
              <a:rPr lang="en-US" dirty="0" smtClean="0"/>
              <a:t>Not allowed: phones, watches, hats, books, notes, drinks</a:t>
            </a:r>
          </a:p>
          <a:p>
            <a:pPr lvl="1" eaLnBrk="1" hangingPunct="1"/>
            <a:r>
              <a:rPr lang="en-US" dirty="0" smtClean="0"/>
              <a:t>Have your student ID</a:t>
            </a:r>
          </a:p>
          <a:p>
            <a:pPr eaLnBrk="1" hangingPunct="1"/>
            <a:r>
              <a:rPr lang="en-US" dirty="0" smtClean="0"/>
              <a:t>Strategies</a:t>
            </a:r>
          </a:p>
          <a:p>
            <a:pPr lvl="1" eaLnBrk="1" hangingPunct="1"/>
            <a:r>
              <a:rPr lang="en-US" dirty="0" smtClean="0"/>
              <a:t>Practice (drill) on the problem types 1, 2 and 3 on the samples.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You will get partial credit. Write something on down paper. </a:t>
            </a:r>
          </a:p>
          <a:p>
            <a:pPr lvl="1" eaLnBrk="1" hangingPunct="1"/>
            <a:r>
              <a:rPr lang="en-US" dirty="0" smtClean="0"/>
              <a:t>Example: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Define a function mod5 that takes two integer parameters and returns 1 if both integers are divisible by 5.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mod5(</a:t>
            </a:r>
            <a:r>
              <a:rPr lang="en-US" dirty="0" err="1" smtClean="0">
                <a:latin typeface="Courier New" panose="02070309020205020404" pitchFamily="49" charset="0"/>
              </a:rPr>
              <a:t>a,b</a:t>
            </a:r>
            <a:r>
              <a:rPr lang="en-US" dirty="0" smtClean="0">
                <a:latin typeface="Courier New" panose="02070309020205020404" pitchFamily="49" charset="0"/>
              </a:rPr>
              <a:t>):       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if (a % 5 == 0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32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444"/>
          </a:xfrm>
        </p:spPr>
        <p:txBody>
          <a:bodyPr/>
          <a:lstStyle/>
          <a:p>
            <a:pPr eaLnBrk="1" hangingPunct="1"/>
            <a:r>
              <a:rPr lang="en-US" dirty="0" smtClean="0"/>
              <a:t>Drill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538163" y="1563291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14 + 2 * 6 &lt; 25 or 3 + 33 //5 + 2 &gt; 6 % 8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8 // 7 * 3 //1.5 + 16 % 2 + 8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2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444"/>
          </a:xfrm>
        </p:spPr>
        <p:txBody>
          <a:bodyPr/>
          <a:lstStyle/>
          <a:p>
            <a:pPr eaLnBrk="1" hangingPunct="1"/>
            <a:r>
              <a:rPr lang="en-US" dirty="0" smtClean="0"/>
              <a:t>Drill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523876" y="1121570"/>
            <a:ext cx="10515600" cy="4793059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mystery(</a:t>
            </a:r>
            <a:r>
              <a:rPr lang="en-US" sz="1600" dirty="0" err="1" smtClean="0">
                <a:latin typeface="Courier New" panose="02070309020205020404" pitchFamily="49" charset="0"/>
              </a:rPr>
              <a:t>a,b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c = 5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if (b &gt; a): 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c = a + b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b = b + 10    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if (b &lt; a ):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b = b % 2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else: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a = a * c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(a) + "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(b))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mystery(3,8)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m</a:t>
            </a:r>
            <a:r>
              <a:rPr lang="en-US" sz="1600" dirty="0" smtClean="0">
                <a:latin typeface="Courier New" panose="02070309020205020404" pitchFamily="49" charset="0"/>
              </a:rPr>
              <a:t>ystery(6,6)</a:t>
            </a:r>
          </a:p>
          <a:p>
            <a:pPr lvl="1"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mystery(14,9)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5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</a:t>
            </a:r>
            <a:r>
              <a:rPr lang="en-US" dirty="0" smtClean="0"/>
              <a:t>ogic Question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Consider the statement: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 </a:t>
            </a:r>
            <a:r>
              <a:rPr lang="en-US" dirty="0" smtClean="0"/>
              <a:t>It is not true that he took Art History and Physics 101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Is this an equivalent statement?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He did not take Art History or he did not take Physics 101</a:t>
            </a:r>
            <a:br>
              <a:rPr lang="en-US" dirty="0" smtClean="0"/>
            </a:b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2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 Morgan's Laws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838200" y="1585914"/>
            <a:ext cx="10515600" cy="5272086"/>
          </a:xfrm>
        </p:spPr>
        <p:txBody>
          <a:bodyPr/>
          <a:lstStyle/>
          <a:p>
            <a:pPr eaLnBrk="1" hangingPunct="1"/>
            <a:r>
              <a:rPr lang="en-US" b="1" dirty="0" smtClean="0"/>
              <a:t>De Morgan's Laws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 involving and </a:t>
            </a:r>
            <a:r>
              <a:rPr lang="en-US" dirty="0" err="1" smtClean="0"/>
              <a:t>and</a:t>
            </a:r>
            <a:r>
              <a:rPr lang="en-US" dirty="0" smtClean="0"/>
              <a:t> or.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2452"/>
              </p:ext>
            </p:extLst>
          </p:nvPr>
        </p:nvGraphicFramePr>
        <p:xfrm>
          <a:off x="1536561" y="31096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6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06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6750"/>
              </p:ext>
            </p:extLst>
          </p:nvPr>
        </p:nvGraphicFramePr>
        <p:xfrm>
          <a:off x="1810377" y="5257799"/>
          <a:ext cx="8712366" cy="1249584"/>
        </p:xfrm>
        <a:graphic>
          <a:graphicData uri="http://schemas.openxmlformats.org/drawingml/2006/table">
            <a:tbl>
              <a:tblPr/>
              <a:tblGrid>
                <a:gridCol w="4368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(x 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not(x == 7 and y &gt; 3):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(x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=!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602456" y="1393032"/>
            <a:ext cx="10515600" cy="496808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(c)</a:t>
            </a:r>
            <a:r>
              <a:rPr lang="en-US" dirty="0" smtClean="0"/>
              <a:t> that returns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if  the 1 character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otherwise. Ignore case.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(c)</a:t>
            </a:r>
            <a:r>
              <a:rPr lang="en-US" dirty="0" smtClean="0"/>
              <a:t> that returns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Courier New" panose="02070309020205020404" pitchFamily="49" charset="0"/>
              </a:rPr>
              <a:t>c</a:t>
            </a:r>
            <a:r>
              <a:rPr lang="en-US" dirty="0" smtClean="0"/>
              <a:t> is any character except a vowel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dirty="0" smtClean="0"/>
              <a:t>otherwise.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8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(c):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c = </a:t>
            </a:r>
            <a:r>
              <a:rPr lang="en-US" sz="1600" dirty="0" err="1" smtClean="0">
                <a:latin typeface="Courier New" panose="02070309020205020404" pitchFamily="49" charset="0"/>
              </a:rPr>
              <a:t>c.lower</a:t>
            </a:r>
            <a:r>
              <a:rPr lang="en-US" sz="1600" dirty="0" smtClean="0">
                <a:latin typeface="Courier New" panose="02070309020205020404" pitchFamily="49" charset="0"/>
              </a:rPr>
              <a:t>()       # allows testing for only lower case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c</a:t>
            </a:r>
            <a:r>
              <a:rPr lang="en-US" sz="1600" dirty="0" smtClean="0">
                <a:latin typeface="Courier New" panose="02070309020205020404" pitchFamily="49" charset="0"/>
              </a:rPr>
              <a:t>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'e'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'o' or </a:t>
            </a:r>
            <a:r>
              <a:rPr lang="en-US" sz="1600" dirty="0">
                <a:latin typeface="Courier New" panose="02070309020205020404" pitchFamily="49" charset="0"/>
              </a:rPr>
              <a:t>c</a:t>
            </a:r>
            <a:r>
              <a:rPr lang="en-US" sz="1600" dirty="0" smtClean="0">
                <a:latin typeface="Courier New" panose="02070309020205020404" pitchFamily="49" charset="0"/>
              </a:rPr>
              <a:t> == 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(c):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c = </a:t>
            </a:r>
            <a:r>
              <a:rPr lang="en-US" sz="1600" dirty="0" err="1" smtClean="0">
                <a:latin typeface="Courier New" panose="02070309020205020404" pitchFamily="49" charset="0"/>
              </a:rPr>
              <a:t>c.lower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not(c == 'a' or c == 'e' or c =='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' or c == 'o' or c == 'u</a:t>
            </a:r>
            <a:r>
              <a:rPr lang="en-US" sz="1600" dirty="0" smtClean="0">
                <a:latin typeface="Courier New" panose="02070309020205020404" pitchFamily="49" charset="0"/>
              </a:rPr>
              <a:t>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(c)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7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to return?</a:t>
            </a:r>
          </a:p>
        </p:txBody>
      </p:sp>
      <p:sp>
        <p:nvSpPr>
          <p:cNvPr id="8632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486400" algn="l"/>
              </a:tabLst>
            </a:pPr>
            <a:r>
              <a:rPr lang="en-US" dirty="0" smtClean="0"/>
              <a:t>Consider a function with a loop and a return value: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When and where should the function return its result?</a:t>
            </a:r>
          </a:p>
          <a:p>
            <a:pPr>
              <a:tabLst>
                <a:tab pos="5486400" algn="l"/>
              </a:tabLst>
            </a:pPr>
            <a:endParaRPr lang="en-US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seven</a:t>
            </a:r>
            <a:r>
              <a:rPr lang="en-US" dirty="0" smtClean="0"/>
              <a:t> that uses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to draw up to ten lotto numbers from 1-30.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If any of the numbers is a lucky 7, the function should immediately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  If none of the ten are 7 it should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The function should print each number as it is drawn.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15 29 18 29 11 3 30 17 19 22	</a:t>
            </a:r>
            <a:r>
              <a:rPr lang="en-US" dirty="0" smtClean="0"/>
              <a:t>(first call)</a:t>
            </a:r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29 5 29 4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dirty="0" smtClean="0"/>
              <a:t>(second call)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55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if (</a:t>
            </a: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== 7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The function always returns immediately after the first draw.</a:t>
            </a:r>
          </a:p>
          <a:p>
            <a:pPr lvl="1" eaLnBrk="1" hangingPunct="1"/>
            <a:r>
              <a:rPr lang="en-US" dirty="0" smtClean="0"/>
              <a:t>If the draw isn't a 7, we need to keep drawing (up to 10 times).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2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at the right time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if (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== 7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):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found lucky 7; can exit now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F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alse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we get here, there was no 7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immediately if 7 is found.</a:t>
            </a:r>
          </a:p>
          <a:p>
            <a:pPr lvl="1" eaLnBrk="1" hangingPunct="1"/>
            <a:r>
              <a:rPr lang="en-US" dirty="0" smtClean="0"/>
              <a:t>If 7 isn't found, the loop continues drawing lotto numbers.</a:t>
            </a:r>
          </a:p>
          <a:p>
            <a:pPr lvl="1" eaLnBrk="1" hangingPunct="1"/>
            <a:r>
              <a:rPr lang="en-US" dirty="0" smtClean="0"/>
              <a:t>If all ten aren't 7, the loop ends and we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3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Sidebar…</a:t>
            </a:r>
          </a:p>
        </p:txBody>
      </p:sp>
      <p:sp>
        <p:nvSpPr>
          <p:cNvPr id="851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(n)</a:t>
            </a:r>
            <a:r>
              <a:rPr lang="en-US" dirty="0" smtClean="0"/>
              <a:t> that accepts an integer parameter and returns the sum of its digits.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Assume that the number is non-negative.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digit_sum</a:t>
            </a:r>
            <a:r>
              <a:rPr lang="en-US" dirty="0" smtClean="0">
                <a:latin typeface="Courier New" panose="02070309020205020404" pitchFamily="49" charset="0"/>
              </a:rPr>
              <a:t>(29107)</a:t>
            </a:r>
            <a:r>
              <a:rPr lang="en-US" dirty="0" smtClean="0"/>
              <a:t> returns  </a:t>
            </a:r>
            <a:r>
              <a:rPr lang="en-US" dirty="0" smtClean="0">
                <a:latin typeface="Courier New" panose="02070309020205020404" pitchFamily="49" charset="0"/>
              </a:rPr>
              <a:t>19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                              (19 is the sum of 2+9+1+0+7)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Hint: Use the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operator to extract a digit from a number.</a:t>
            </a:r>
          </a:p>
          <a:p>
            <a:pPr lvl="1" eaLnBrk="1" hangingPunct="1"/>
            <a:r>
              <a:rPr lang="en-US" dirty="0" smtClean="0"/>
              <a:t>Hint: Use the // operator to remove the last digit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86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1139</Words>
  <Application>Microsoft Office PowerPoint</Application>
  <PresentationFormat>Widescreen</PresentationFormat>
  <Paragraphs>214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Verdana</vt:lpstr>
      <vt:lpstr>Wingdings 2</vt:lpstr>
      <vt:lpstr>Office Theme</vt:lpstr>
      <vt:lpstr>CSc 110, Spring 2017</vt:lpstr>
      <vt:lpstr>Logic Question</vt:lpstr>
      <vt:lpstr>De Morgan's Laws</vt:lpstr>
      <vt:lpstr>Boolean practice questions</vt:lpstr>
      <vt:lpstr>Boolean practice answers</vt:lpstr>
      <vt:lpstr>When to return?</vt:lpstr>
      <vt:lpstr>Flawed solution</vt:lpstr>
      <vt:lpstr>Returning at the right time</vt:lpstr>
      <vt:lpstr>Sidebar…</vt:lpstr>
      <vt:lpstr>Summing digits answer</vt:lpstr>
      <vt:lpstr>Boolean return questions</vt:lpstr>
      <vt:lpstr>Boolean return answers</vt:lpstr>
      <vt:lpstr>Midterm</vt:lpstr>
      <vt:lpstr>Drill</vt:lpstr>
      <vt:lpstr>Drill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61</cp:revision>
  <cp:lastPrinted>2017-02-10T04:01:32Z</cp:lastPrinted>
  <dcterms:created xsi:type="dcterms:W3CDTF">2016-08-16T02:51:10Z</dcterms:created>
  <dcterms:modified xsi:type="dcterms:W3CDTF">2017-02-13T17:31:27Z</dcterms:modified>
</cp:coreProperties>
</file>