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62" r:id="rId3"/>
    <p:sldId id="263" r:id="rId4"/>
    <p:sldId id="264" r:id="rId5"/>
    <p:sldId id="282" r:id="rId6"/>
    <p:sldId id="267" r:id="rId7"/>
    <p:sldId id="268" r:id="rId8"/>
    <p:sldId id="291" r:id="rId9"/>
    <p:sldId id="289" r:id="rId10"/>
    <p:sldId id="270" r:id="rId11"/>
    <p:sldId id="271" r:id="rId12"/>
    <p:sldId id="288" r:id="rId13"/>
    <p:sldId id="290" r:id="rId14"/>
    <p:sldId id="287" r:id="rId15"/>
    <p:sldId id="273" r:id="rId16"/>
    <p:sldId id="274" r:id="rId17"/>
    <p:sldId id="280" r:id="rId18"/>
    <p:sldId id="285" r:id="rId19"/>
    <p:sldId id="286" r:id="rId20"/>
    <p:sldId id="284" r:id="rId21"/>
    <p:sldId id="281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5373" autoAdjust="0"/>
  </p:normalViewPr>
  <p:slideViewPr>
    <p:cSldViewPr snapToGrid="0">
      <p:cViewPr varScale="1">
        <p:scale>
          <a:sx n="54" d="100"/>
          <a:sy n="54" d="100"/>
        </p:scale>
        <p:origin x="1080" y="40"/>
      </p:cViewPr>
      <p:guideLst/>
    </p:cSldViewPr>
  </p:slideViewPr>
  <p:outlineViewPr>
    <p:cViewPr>
      <p:scale>
        <a:sx n="33" d="100"/>
        <a:sy n="33" d="100"/>
      </p:scale>
      <p:origin x="0" y="-2219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73"/>
    </p:cViewPr>
  </p:sorterViewPr>
  <p:notesViewPr>
    <p:cSldViewPr snapToGrid="0">
      <p:cViewPr varScale="1">
        <p:scale>
          <a:sx n="48" d="100"/>
          <a:sy n="48" d="100"/>
        </p:scale>
        <p:origin x="27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60606-8FAC-4A99-B938-3BD10DA689F5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0813F-2DC0-4579-AE83-106C293F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DD5B-744B-43B3-B887-F52642BDB501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7523F-3939-4BD7-A75E-FFCDCC553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3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8238-C262-436E-BC01-759961C71E8D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8F92-9D43-4E88-A806-40967C63560C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8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6B3C-ABBD-4A17-9392-A886A8F1DA12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A642-DADE-41C1-A5C8-F0E8DC33E9E7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4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ACF3-0A12-4132-9088-09F0FD8671DB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4994-02FE-48E9-8024-8E226EE811FF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A03B-6124-48AE-AE5B-61642C5C1578}" type="datetime1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231F-AAF7-4FF9-ACC6-A9F19ACE2402}" type="datetime1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DC0-8D40-4D38-8A96-78B7A0523463}" type="datetime1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2DCE-CC30-43B2-A99E-501E159D8CCF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99C1-C628-4CEA-ABB9-B6A352EF9F8F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FB2D-541C-4D37-A9B6-EFFD0CA70519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7839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err="1" smtClean="0"/>
              <a:t>Sping</a:t>
            </a:r>
            <a:r>
              <a:rPr lang="en-US" dirty="0" smtClean="0"/>
              <a:t>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120202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/>
              <a:t>Lecture 15: </a:t>
            </a:r>
            <a:r>
              <a:rPr lang="en-US" dirty="0" smtClean="0"/>
              <a:t>lists</a:t>
            </a:r>
          </a:p>
          <a:p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cartoon about progra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328" y="3254277"/>
            <a:ext cx="3107344" cy="303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"/>
            <a:ext cx="10515600" cy="1385887"/>
          </a:xfrm>
        </p:spPr>
        <p:txBody>
          <a:bodyPr/>
          <a:lstStyle/>
          <a:p>
            <a:pPr eaLnBrk="1" hangingPunct="1"/>
            <a:r>
              <a:rPr lang="en-US" dirty="0" smtClean="0"/>
              <a:t>Out-of-bounds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199" y="1350169"/>
            <a:ext cx="11199725" cy="5371305"/>
          </a:xfrm>
        </p:spPr>
        <p:txBody>
          <a:bodyPr/>
          <a:lstStyle/>
          <a:p>
            <a:pPr eaLnBrk="1" hangingPunct="1"/>
            <a:r>
              <a:rPr lang="en-US" dirty="0" smtClean="0"/>
              <a:t>Legal indexes to use []: between </a:t>
            </a:r>
            <a:r>
              <a:rPr lang="en-US" b="1" dirty="0" smtClean="0"/>
              <a:t>list's length</a:t>
            </a:r>
            <a:r>
              <a:rPr lang="en-US" dirty="0" smtClean="0"/>
              <a:t> and the </a:t>
            </a:r>
            <a:r>
              <a:rPr lang="en-US" b="1" dirty="0" smtClean="0"/>
              <a:t>list's length - 1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Note: this is just like strings</a:t>
            </a:r>
          </a:p>
          <a:p>
            <a:pPr lvl="1"/>
            <a:r>
              <a:rPr lang="en-US" dirty="0" smtClean="0"/>
              <a:t>Reading or writing any index outside this range with [] will cause an </a:t>
            </a:r>
            <a:r>
              <a:rPr lang="en-US" dirty="0" err="1" smtClean="0">
                <a:latin typeface="Courier New" panose="02070309020205020404" pitchFamily="49" charset="0"/>
              </a:rPr>
              <a:t>IndexError</a:t>
            </a:r>
            <a:r>
              <a:rPr lang="en-US" dirty="0" smtClean="0">
                <a:latin typeface="Courier New" panose="02070309020205020404" pitchFamily="49" charset="0"/>
              </a:rPr>
              <a:t>: list assignment index out of range</a:t>
            </a:r>
          </a:p>
          <a:p>
            <a:pPr marL="457200" lvl="1" indent="0">
              <a:buNone/>
            </a:pPr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data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print(data[0])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print(data[9])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print(data[-20])     # error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print(data[10])      # error</a:t>
            </a:r>
          </a:p>
        </p:txBody>
      </p:sp>
      <p:graphicFrame>
        <p:nvGraphicFramePr>
          <p:cNvPr id="18298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79043"/>
              </p:ext>
            </p:extLst>
          </p:nvPr>
        </p:nvGraphicFramePr>
        <p:xfrm>
          <a:off x="2600884" y="5522118"/>
          <a:ext cx="6416675" cy="106442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2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4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It is common to use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to access list elements.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3 99 6 42 0 0 11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Sometimes we assign each element a value in a loop.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2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86729"/>
              </p:ext>
            </p:extLst>
          </p:nvPr>
        </p:nvGraphicFramePr>
        <p:xfrm>
          <a:off x="3505198" y="5130800"/>
          <a:ext cx="5945982" cy="1225550"/>
        </p:xfrm>
        <a:graphic>
          <a:graphicData uri="http://schemas.openxmlformats.org/drawingml/2006/table">
            <a:tbl>
              <a:tblPr/>
              <a:tblGrid>
                <a:gridCol w="97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0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0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05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05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23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05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055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055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59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19150" y="1413668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We can assign each element a value in a loop.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2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6215"/>
              </p:ext>
            </p:extLst>
          </p:nvPr>
        </p:nvGraphicFramePr>
        <p:xfrm>
          <a:off x="2836069" y="4014788"/>
          <a:ext cx="5977731" cy="1007268"/>
        </p:xfrm>
        <a:graphic>
          <a:graphicData uri="http://schemas.openxmlformats.org/drawingml/2006/table">
            <a:tbl>
              <a:tblPr/>
              <a:tblGrid>
                <a:gridCol w="984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38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3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38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56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38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387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387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29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014119" y="2548463"/>
            <a:ext cx="2163762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endParaRPr lang="en-US" dirty="0" smtClean="0"/>
          </a:p>
        </p:txBody>
      </p:sp>
      <p:sp>
        <p:nvSpPr>
          <p:cNvPr id="183603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list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/>
              <a:t> returns the number of elements in a list.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(numbers)):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+ " ", end='')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0 2 4 6 8 10 12 14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value is produced by: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([10,20,30])</a:t>
            </a:r>
            <a:endParaRPr lang="en-US" dirty="0" smtClean="0"/>
          </a:p>
          <a:p>
            <a:pPr lvl="1"/>
            <a:r>
              <a:rPr lang="en-US" dirty="0" err="1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([3,4] * 2)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88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6"/>
            <a:ext cx="10515600" cy="806450"/>
          </a:xfrm>
        </p:spPr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7343"/>
            <a:ext cx="10515600" cy="5057776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You can use 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function to loop through a list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[1, 3, 6, 23, 43, 12]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(counts[]):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(counts[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" ", end='')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output: 1 3 6 23 43 12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Or, you can also loop directly over lists, just as with strings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counts = [1, 3, 6, 23, 43, 12]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number in counts: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(number)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6 23 43 12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47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question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a list to solve the weather problem: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7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2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371601"/>
            <a:ext cx="8839200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Reads temperatures from the user, computes average and # days above average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</a:t>
            </a:r>
            <a:r>
              <a:rPr lang="en-US" sz="1400" dirty="0" err="1" smtClean="0">
                <a:latin typeface="Courier New" panose="02070309020205020404" pitchFamily="49" charset="0"/>
              </a:rPr>
              <a:t>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(input("How many days' temperatures? "))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</a:rPr>
              <a:t>temps </a:t>
            </a:r>
            <a:r>
              <a:rPr lang="en-US" sz="1400" b="1" dirty="0">
                <a:latin typeface="Courier New" panose="02070309020205020404" pitchFamily="49" charset="0"/>
              </a:rPr>
              <a:t>= </a:t>
            </a:r>
            <a:r>
              <a:rPr lang="en-US" sz="1400" b="1" dirty="0" smtClean="0">
                <a:latin typeface="Courier New" panose="02070309020205020404" pitchFamily="49" charset="0"/>
              </a:rPr>
              <a:t>[0] * days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list to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store days' temperatures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          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read/store each day's temperature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</a:rPr>
              <a:t>       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 = </a:t>
            </a:r>
            <a:r>
              <a:rPr 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</a:rPr>
              <a:t>(input(</a:t>
            </a:r>
            <a:r>
              <a:rPr lang="en-US" sz="1400" dirty="0" smtClean="0">
                <a:latin typeface="Courier New" panose="02070309020205020404" pitchFamily="49" charset="0"/>
              </a:rPr>
              <a:t>("Day " + (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+ 1) + "'s high temp: ")))</a:t>
            </a:r>
            <a:endParaRPr lang="en-US" sz="1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sum </a:t>
            </a:r>
            <a:r>
              <a:rPr lang="en-US" sz="1400" dirty="0" smtClean="0">
                <a:latin typeface="Courier New" panose="02070309020205020404" pitchFamily="49" charset="0"/>
              </a:rPr>
              <a:t>= sum + </a:t>
            </a:r>
            <a:r>
              <a:rPr lang="en-US" sz="1400" dirty="0">
                <a:latin typeface="Courier New" panose="02070309020205020404" pitchFamily="49" charset="0"/>
              </a:rPr>
              <a:t>temps[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average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/ </a:t>
            </a:r>
            <a:r>
              <a:rPr lang="en-US" sz="1400" dirty="0" smtClean="0">
                <a:latin typeface="Courier New" panose="02070309020205020404" pitchFamily="49" charset="0"/>
              </a:rPr>
              <a:t>days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count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         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see if each day is above average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if (</a:t>
            </a:r>
            <a:r>
              <a:rPr lang="en-US" sz="1400" b="1" dirty="0">
                <a:latin typeface="Courier New" panose="02070309020205020404" pitchFamily="49" charset="0"/>
              </a:rPr>
              <a:t>temps[</a:t>
            </a:r>
            <a:r>
              <a:rPr lang="en-US" sz="1400" b="1" dirty="0" err="1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</a:t>
            </a:r>
            <a:r>
              <a:rPr lang="en-US" sz="1400" dirty="0">
                <a:latin typeface="Courier New" panose="02070309020205020404" pitchFamily="49" charset="0"/>
              </a:rPr>
              <a:t> &gt; average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    count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= count + 1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report results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Average temp = </a:t>
            </a:r>
            <a:r>
              <a:rPr lang="en-US" sz="1400" dirty="0" smtClean="0">
                <a:latin typeface="Courier New" panose="02070309020205020404" pitchFamily="49" charset="0"/>
              </a:rPr>
              <a:t>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</a:t>
            </a:r>
            <a:r>
              <a:rPr lang="en-US" sz="1400" dirty="0">
                <a:latin typeface="Courier New" panose="02070309020205020404" pitchFamily="49" charset="0"/>
              </a:rPr>
              <a:t>+ " days above average</a:t>
            </a:r>
            <a:r>
              <a:rPr lang="en-US" sz="1400" dirty="0" smtClean="0">
                <a:latin typeface="Courier New" panose="02070309020205020404" pitchFamily="49" charset="0"/>
              </a:rPr>
              <a:t>")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in a temperature or "done" to finish</a:t>
            </a:r>
            <a:endParaRPr lang="en-US" sz="18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18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2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functions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26094"/>
              </p:ext>
            </p:extLst>
          </p:nvPr>
        </p:nvGraphicFramePr>
        <p:xfrm>
          <a:off x="838200" y="1352711"/>
          <a:ext cx="10661301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36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an item to the end of the list. Equivalent to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[x]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extend(L)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the list by appending all the items in the given list. Equivalent to 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Inserts an item at a given position.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index of the element before which to insert, so 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a.insert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 x)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inserts at the front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first item from the list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item at the given position in the list, and returns it.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removes and returns the last item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items from the list.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index in the list of the first item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 if there is no such item.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number of times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appears in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items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Reverses the elements of the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a copy of the list.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2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2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96721" y="1371601"/>
            <a:ext cx="9271279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print('Type in a temperature or "done" to finish')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temps = []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list to store days' temperatures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sum = 0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done = input("Day 1's high temp: 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 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while(done != "done"):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read/store each day's temperature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sum = sum + done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temps.append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input(("Day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(day + 1) + "'s high temp: "))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day = day + 1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average = sum / day</a:t>
            </a:r>
          </a:p>
          <a:p>
            <a:pPr>
              <a:lnSpc>
                <a:spcPct val="65000"/>
              </a:lnSpc>
              <a:buNone/>
            </a:pPr>
            <a:endParaRPr lang="en-US" sz="14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count = 0          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see if each day is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 - 1):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if (temps[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&gt; average):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count = count + 1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    # report results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print("Average temp =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+ " days above average")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3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solve this problem?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Consider the following program (input underlined):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  <a:endParaRPr lang="en-US" dirty="0" smtClean="0"/>
          </a:p>
        </p:txBody>
      </p:sp>
      <p:pic>
        <p:nvPicPr>
          <p:cNvPr id="12292" name="Picture 4" descr="CLOUDS&amp;R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125" y="3042138"/>
            <a:ext cx="203993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4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answer 3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6400" y="1417061"/>
            <a:ext cx="8839200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days 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(input("How many days' temperatures? "))</a:t>
            </a:r>
          </a:p>
          <a:p>
            <a:pPr>
              <a:lnSpc>
                <a:spcPct val="65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latin typeface="Courier New" panose="02070309020205020404" pitchFamily="49" charset="0"/>
              </a:rPr>
              <a:t>    temps = [0] * days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list to store days' temperatures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sum = 0</a:t>
            </a:r>
          </a:p>
          <a:p>
            <a:pPr>
              <a:lnSpc>
                <a:spcPct val="65000"/>
              </a:lnSpc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read/store each day's temperature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latin typeface="Courier New" panose="02070309020205020404" pitchFamily="49" charset="0"/>
              </a:rPr>
              <a:t>        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</a:rPr>
              <a:t>] = </a:t>
            </a:r>
            <a:r>
              <a:rPr 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</a:rPr>
              <a:t>(input(</a:t>
            </a:r>
            <a:r>
              <a:rPr lang="en-US" sz="1400" dirty="0" smtClean="0">
                <a:latin typeface="Courier New" panose="02070309020205020404" pitchFamily="49" charset="0"/>
              </a:rPr>
              <a:t>("Day " + (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+ 1) + "'s high temp: ")))</a:t>
            </a:r>
            <a:endParaRPr lang="en-US" sz="1400" b="1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sum = sum + temps[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average = sum / days</a:t>
            </a:r>
          </a:p>
          <a:p>
            <a:pPr>
              <a:lnSpc>
                <a:spcPct val="65000"/>
              </a:lnSpc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count = 0         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see if each day is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if (</a:t>
            </a:r>
            <a:r>
              <a:rPr lang="en-US" sz="1400" b="1" dirty="0" smtClean="0">
                <a:latin typeface="Courier New" panose="02070309020205020404" pitchFamily="49" charset="0"/>
              </a:rPr>
              <a:t>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</a:rPr>
              <a:t>]</a:t>
            </a:r>
            <a:r>
              <a:rPr lang="en-US" sz="1400" dirty="0" smtClean="0">
                <a:latin typeface="Courier New" panose="02070309020205020404" pitchFamily="49" charset="0"/>
              </a:rPr>
              <a:t> &gt; average):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count += 1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report results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print("Average temp =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+ " days above average")</a:t>
            </a: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Temperatures: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</a:t>
            </a:r>
            <a:r>
              <a:rPr lang="en-US" sz="1400" b="1" dirty="0" smtClean="0">
                <a:latin typeface="Courier New" panose="02070309020205020404" pitchFamily="49" charset="0"/>
              </a:rPr>
              <a:t>temps)</a:t>
            </a:r>
            <a:r>
              <a:rPr lang="en-US" sz="1400" dirty="0" smtClean="0">
                <a:latin typeface="Courier New" panose="02070309020205020404" pitchFamily="49" charset="0"/>
              </a:rPr>
              <a:t>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</a:rPr>
              <a:t>temps.sort</a:t>
            </a:r>
            <a:r>
              <a:rPr lang="en-US" sz="1400" b="1" dirty="0" smtClean="0">
                <a:latin typeface="Courier New" panose="02070309020205020404" pitchFamily="49" charset="0"/>
              </a:rPr>
              <a:t>()</a:t>
            </a:r>
            <a:endParaRPr lang="en-US" sz="1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Two coldest days: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(temps[0]) </a:t>
            </a:r>
            <a:r>
              <a:rPr lang="en-US" sz="1400" dirty="0">
                <a:latin typeface="Courier New" panose="02070309020205020404" pitchFamily="49" charset="0"/>
              </a:rPr>
              <a:t>+ ",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(temps[1]))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Two hottest days: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(temps[-1]) + </a:t>
            </a:r>
            <a:r>
              <a:rPr lang="en-US" sz="1400" dirty="0">
                <a:latin typeface="Courier New" panose="02070309020205020404" pitchFamily="49" charset="0"/>
              </a:rPr>
              <a:t>",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(temps[-2]))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2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"list mystery" problem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775200"/>
          </a:xfrm>
        </p:spPr>
        <p:txBody>
          <a:bodyPr/>
          <a:lstStyle/>
          <a:p>
            <a:pPr eaLnBrk="1" hangingPunct="1"/>
            <a:r>
              <a:rPr lang="en-US" b="1" dirty="0" smtClean="0"/>
              <a:t>traversal</a:t>
            </a:r>
            <a:r>
              <a:rPr lang="en-US" dirty="0" smtClean="0"/>
              <a:t>: A sequential processing of the elements of a list.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 smtClean="0"/>
              <a:t>What element values are stored in the following list?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 = [1, 7, 5, 6, 4, 14, 11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 – 1):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if (a[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&gt;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* 2</a:t>
            </a:r>
          </a:p>
        </p:txBody>
      </p:sp>
      <p:graphicFrame>
        <p:nvGraphicFramePr>
          <p:cNvPr id="9779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61379"/>
              </p:ext>
            </p:extLst>
          </p:nvPr>
        </p:nvGraphicFramePr>
        <p:xfrm>
          <a:off x="3613203" y="5302459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7796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6543"/>
              </p:ext>
            </p:extLst>
          </p:nvPr>
        </p:nvGraphicFramePr>
        <p:xfrm>
          <a:off x="3623251" y="530246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8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the problem is hard</a:t>
            </a:r>
          </a:p>
        </p:txBody>
      </p:sp>
      <p:sp>
        <p:nvSpPr>
          <p:cNvPr id="1823746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need each input value twice:</a:t>
            </a:r>
          </a:p>
          <a:p>
            <a:pPr lvl="1" eaLnBrk="1" hangingPunct="1"/>
            <a:r>
              <a:rPr lang="en-US" dirty="0" smtClean="0"/>
              <a:t>to compute the average (a cumulative sum)</a:t>
            </a:r>
          </a:p>
          <a:p>
            <a:pPr lvl="1" eaLnBrk="1" hangingPunct="1"/>
            <a:r>
              <a:rPr lang="en-US" dirty="0" smtClean="0"/>
              <a:t>to count how many were above average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We could read each value into a variable... but we:</a:t>
            </a:r>
          </a:p>
          <a:p>
            <a:pPr lvl="1" eaLnBrk="1" hangingPunct="1"/>
            <a:r>
              <a:rPr lang="en-US" dirty="0" smtClean="0"/>
              <a:t>don't know how many days are needed until the program runs</a:t>
            </a:r>
          </a:p>
          <a:p>
            <a:pPr lvl="1" eaLnBrk="1" hangingPunct="1"/>
            <a:r>
              <a:rPr lang="en-US" dirty="0" smtClean="0"/>
              <a:t>don't know how many variables to declare</a:t>
            </a:r>
          </a:p>
          <a:p>
            <a:pPr lvl="1" eaLnBrk="1" hangingPunct="1"/>
            <a:endParaRPr lang="en-US" sz="1900" dirty="0"/>
          </a:p>
          <a:p>
            <a:pPr eaLnBrk="1" hangingPunct="1"/>
            <a:r>
              <a:rPr lang="en-US" dirty="0" smtClean="0"/>
              <a:t>We need a way to hold a sequence of values (and of course a way to reference them…)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02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list</a:t>
            </a:r>
            <a:r>
              <a:rPr lang="en-US" dirty="0" smtClean="0"/>
              <a:t>: a type that holds</a:t>
            </a:r>
            <a:r>
              <a:rPr lang="en-US" dirty="0"/>
              <a:t> </a:t>
            </a:r>
            <a:r>
              <a:rPr lang="en-US" dirty="0" smtClean="0"/>
              <a:t>a sequence of zero or more values.</a:t>
            </a:r>
          </a:p>
          <a:p>
            <a:pPr lvl="1" eaLnBrk="1" hangingPunct="1"/>
            <a:r>
              <a:rPr lang="en-US" b="1" dirty="0" smtClean="0"/>
              <a:t>element</a:t>
            </a:r>
            <a:r>
              <a:rPr lang="en-US" dirty="0" smtClean="0"/>
              <a:t>: One value in a list.</a:t>
            </a:r>
          </a:p>
          <a:p>
            <a:pPr lvl="1" eaLnBrk="1" hangingPunct="1"/>
            <a:r>
              <a:rPr lang="en-US" b="1" dirty="0" smtClean="0"/>
              <a:t>index</a:t>
            </a:r>
            <a:r>
              <a:rPr lang="en-US" dirty="0" smtClean="0"/>
              <a:t>: A 0-based integer used to access an element from an list.</a:t>
            </a:r>
          </a:p>
        </p:txBody>
      </p:sp>
      <p:graphicFrame>
        <p:nvGraphicFramePr>
          <p:cNvPr id="1824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74381"/>
              </p:ext>
            </p:extLst>
          </p:nvPr>
        </p:nvGraphicFramePr>
        <p:xfrm>
          <a:off x="2574926" y="3251200"/>
          <a:ext cx="7242316" cy="1282700"/>
        </p:xfrm>
        <a:graphic>
          <a:graphicData uri="http://schemas.openxmlformats.org/drawingml/2006/table">
            <a:tbl>
              <a:tblPr/>
              <a:tblGrid>
                <a:gridCol w="987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1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2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53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71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53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53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53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2532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2532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 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4376" name="Group 55"/>
          <p:cNvGrpSpPr>
            <a:grpSpLocks/>
          </p:cNvGrpSpPr>
          <p:nvPr/>
        </p:nvGrpSpPr>
        <p:grpSpPr bwMode="auto">
          <a:xfrm>
            <a:off x="3049624" y="4635360"/>
            <a:ext cx="7199695" cy="863600"/>
            <a:chOff x="999" y="3600"/>
            <a:chExt cx="3954" cy="544"/>
          </a:xfrm>
        </p:grpSpPr>
        <p:grpSp>
          <p:nvGrpSpPr>
            <p:cNvPr id="14377" name="Group 56"/>
            <p:cNvGrpSpPr>
              <a:grpSpLocks/>
            </p:cNvGrpSpPr>
            <p:nvPr/>
          </p:nvGrpSpPr>
          <p:grpSpPr bwMode="auto">
            <a:xfrm>
              <a:off x="999" y="3600"/>
              <a:ext cx="825" cy="544"/>
              <a:chOff x="999" y="3600"/>
              <a:chExt cx="825" cy="544"/>
            </a:xfrm>
          </p:grpSpPr>
          <p:sp>
            <p:nvSpPr>
              <p:cNvPr id="14384" name="Line 57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5" name="Text Box 58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0</a:t>
                </a:r>
              </a:p>
            </p:txBody>
          </p:sp>
        </p:grpSp>
        <p:grpSp>
          <p:nvGrpSpPr>
            <p:cNvPr id="14378" name="Group 59"/>
            <p:cNvGrpSpPr>
              <a:grpSpLocks/>
            </p:cNvGrpSpPr>
            <p:nvPr/>
          </p:nvGrpSpPr>
          <p:grpSpPr bwMode="auto">
            <a:xfrm>
              <a:off x="2391" y="3600"/>
              <a:ext cx="825" cy="544"/>
              <a:chOff x="999" y="3600"/>
              <a:chExt cx="825" cy="544"/>
            </a:xfrm>
          </p:grpSpPr>
          <p:sp>
            <p:nvSpPr>
              <p:cNvPr id="14382" name="Line 60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3" name="Text Box 61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4</a:t>
                </a:r>
              </a:p>
            </p:txBody>
          </p:sp>
        </p:grpSp>
        <p:grpSp>
          <p:nvGrpSpPr>
            <p:cNvPr id="14379" name="Group 62"/>
            <p:cNvGrpSpPr>
              <a:grpSpLocks/>
            </p:cNvGrpSpPr>
            <p:nvPr/>
          </p:nvGrpSpPr>
          <p:grpSpPr bwMode="auto">
            <a:xfrm>
              <a:off x="4128" y="3600"/>
              <a:ext cx="825" cy="544"/>
              <a:chOff x="999" y="3600"/>
              <a:chExt cx="825" cy="544"/>
            </a:xfrm>
          </p:grpSpPr>
          <p:sp>
            <p:nvSpPr>
              <p:cNvPr id="14380" name="Line 63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1" name="Text Box 64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9</a:t>
                </a:r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initialization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521620"/>
            <a:ext cx="10515600" cy="5279230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… </a:t>
            </a:r>
            <a:r>
              <a:rPr lang="en-US" b="1" dirty="0" smtClean="0"/>
              <a:t>value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sz="1900" dirty="0" smtClean="0">
                <a:latin typeface="Courier New" panose="02070309020205020404" pitchFamily="49" charset="0"/>
              </a:rPr>
              <a:t>numbers </a:t>
            </a:r>
            <a:r>
              <a:rPr lang="en-US" sz="1900" dirty="0">
                <a:latin typeface="Courier New" panose="02070309020205020404" pitchFamily="49" charset="0"/>
              </a:rPr>
              <a:t>= [</a:t>
            </a:r>
            <a:r>
              <a:rPr lang="en-US" sz="1900" dirty="0" smtClean="0">
                <a:latin typeface="Courier New" panose="02070309020205020404" pitchFamily="49" charset="0"/>
              </a:rPr>
              <a:t>12</a:t>
            </a:r>
            <a:r>
              <a:rPr lang="en-US" sz="1900" dirty="0">
                <a:latin typeface="Courier New" panose="02070309020205020404" pitchFamily="49" charset="0"/>
              </a:rPr>
              <a:t>, 49, -2, 26, 5, 17, -</a:t>
            </a:r>
            <a:r>
              <a:rPr lang="en-US" sz="1900" dirty="0" smtClean="0">
                <a:latin typeface="Courier New" panose="02070309020205020404" pitchFamily="49" charset="0"/>
              </a:rPr>
              <a:t>6</a:t>
            </a:r>
            <a:r>
              <a:rPr lang="en-US" sz="19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An alternate form when the values are the same:</a:t>
            </a:r>
          </a:p>
          <a:p>
            <a:pPr marL="457200" lvl="1" indent="0"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] * </a:t>
            </a:r>
            <a:r>
              <a:rPr lang="en-US" b="1" dirty="0" smtClean="0"/>
              <a:t>count</a:t>
            </a:r>
          </a:p>
          <a:p>
            <a:pPr lvl="1"/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[0] * 4</a:t>
            </a:r>
          </a:p>
          <a:p>
            <a:pPr lvl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/>
        </p:nvGraphicFramePr>
        <p:xfrm>
          <a:off x="3733801" y="29718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9216"/>
              </p:ext>
            </p:extLst>
          </p:nvPr>
        </p:nvGraphicFramePr>
        <p:xfrm>
          <a:off x="4911133" y="5545852"/>
          <a:ext cx="30908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elements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838200" y="1403594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access</a:t>
            </a:r>
            <a:endParaRPr lang="en-US" b="1" dirty="0" smtClean="0">
              <a:solidFill>
                <a:srgbClr val="008080"/>
              </a:solidFill>
            </a:endParaRPr>
          </a:p>
          <a:p>
            <a:pPr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 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modify</a:t>
            </a:r>
          </a:p>
          <a:p>
            <a:pPr>
              <a:buNone/>
              <a:tabLst>
                <a:tab pos="4572000" algn="l"/>
              </a:tabLst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Example: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 = [0] * 2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>
                <a:latin typeface="Courier New" panose="02070309020205020404" pitchFamily="49" charset="0"/>
              </a:rPr>
              <a:t> numbers[0] = 27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numbers[1] = -6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numbers[0]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>
                <a:latin typeface="Courier New" panose="02070309020205020404" pitchFamily="49" charset="0"/>
              </a:rPr>
              <a:t>numbers[1]</a:t>
            </a:r>
            <a:r>
              <a:rPr lang="en-US" dirty="0" smtClean="0">
                <a:latin typeface="Courier New" panose="02070309020205020404" pitchFamily="49" charset="0"/>
              </a:rPr>
              <a:t> &lt; 0):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    print("Element 1 is negative.")</a:t>
            </a:r>
          </a:p>
        </p:txBody>
      </p:sp>
      <p:graphicFrame>
        <p:nvGraphicFramePr>
          <p:cNvPr id="18278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22989"/>
              </p:ext>
            </p:extLst>
          </p:nvPr>
        </p:nvGraphicFramePr>
        <p:xfrm>
          <a:off x="2296921" y="5334716"/>
          <a:ext cx="1982788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list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[0] * 8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numbers[0] = 3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numbers[1] = 99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numbers[2] = </a:t>
            </a:r>
            <a:r>
              <a:rPr lang="en-US" dirty="0">
                <a:latin typeface="Courier New" panose="02070309020205020404" pitchFamily="49" charset="0"/>
              </a:rPr>
              <a:t>6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x = numbers[0]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numbers[x] = 42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numbers[numbers[2]] = 11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use numbers[2] as index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61768"/>
              </p:ext>
            </p:extLst>
          </p:nvPr>
        </p:nvGraphicFramePr>
        <p:xfrm>
          <a:off x="5653873" y="306391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/>
        </p:nvGraphicFramePr>
        <p:xfrm>
          <a:off x="1676400" y="5410200"/>
          <a:ext cx="1447800" cy="5207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37482"/>
              </p:ext>
            </p:extLst>
          </p:nvPr>
        </p:nvGraphicFramePr>
        <p:xfrm>
          <a:off x="5653872" y="3053861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5554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91901"/>
              </p:ext>
            </p:extLst>
          </p:nvPr>
        </p:nvGraphicFramePr>
        <p:xfrm>
          <a:off x="3090985" y="5256143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16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list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4682331"/>
          </a:xfrm>
        </p:spPr>
        <p:txBody>
          <a:bodyPr/>
          <a:lstStyle/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[0] * 8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numbers[0] = 3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numbers[1] = 99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numbers[2] = </a:t>
            </a:r>
            <a:r>
              <a:rPr lang="en-US" dirty="0">
                <a:latin typeface="Courier New" panose="02070309020205020404" pitchFamily="49" charset="0"/>
              </a:rPr>
              <a:t>6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x = numbers[0]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numbers[x] = 42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numbers[numbers[2]] = 11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use numbers[2] as index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61768"/>
              </p:ext>
            </p:extLst>
          </p:nvPr>
        </p:nvGraphicFramePr>
        <p:xfrm>
          <a:off x="5653873" y="306391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/>
        </p:nvGraphicFramePr>
        <p:xfrm>
          <a:off x="1676400" y="5410200"/>
          <a:ext cx="1447800" cy="5207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37482"/>
              </p:ext>
            </p:extLst>
          </p:nvPr>
        </p:nvGraphicFramePr>
        <p:xfrm>
          <a:off x="5653872" y="3053861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5554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35044"/>
              </p:ext>
            </p:extLst>
          </p:nvPr>
        </p:nvGraphicFramePr>
        <p:xfrm>
          <a:off x="3090985" y="5256143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81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list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[0] * 8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numbers[0] = 3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numbers[1] = 99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numbers[2] = </a:t>
            </a:r>
            <a:r>
              <a:rPr lang="en-US" dirty="0">
                <a:latin typeface="Courier New" panose="02070309020205020404" pitchFamily="49" charset="0"/>
              </a:rPr>
              <a:t>6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x = numbers[0]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numbers[x] = 42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numbers[numbers[2]] = 11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use numbers[2] as index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61768"/>
              </p:ext>
            </p:extLst>
          </p:nvPr>
        </p:nvGraphicFramePr>
        <p:xfrm>
          <a:off x="5653873" y="306391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/>
        </p:nvGraphicFramePr>
        <p:xfrm>
          <a:off x="1676400" y="5410200"/>
          <a:ext cx="1447800" cy="5207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37482"/>
              </p:ext>
            </p:extLst>
          </p:nvPr>
        </p:nvGraphicFramePr>
        <p:xfrm>
          <a:off x="5653872" y="3053861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5554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79894"/>
              </p:ext>
            </p:extLst>
          </p:nvPr>
        </p:nvGraphicFramePr>
        <p:xfrm>
          <a:off x="3090985" y="5256143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58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1614</Words>
  <Application>Microsoft Office PowerPoint</Application>
  <PresentationFormat>Widescreen</PresentationFormat>
  <Paragraphs>507</Paragraphs>
  <Slides>22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MS PGothic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Sping 2017</vt:lpstr>
      <vt:lpstr>Can we solve this problem?</vt:lpstr>
      <vt:lpstr>Why the problem is hard</vt:lpstr>
      <vt:lpstr>Lists</vt:lpstr>
      <vt:lpstr>List initialization</vt:lpstr>
      <vt:lpstr>Accessing elements</vt:lpstr>
      <vt:lpstr>Accessing list elements</vt:lpstr>
      <vt:lpstr>Accessing list elements</vt:lpstr>
      <vt:lpstr>Accessing list elements</vt:lpstr>
      <vt:lpstr>Out-of-bounds</vt:lpstr>
      <vt:lpstr>Lists and for loops</vt:lpstr>
      <vt:lpstr>Lists and for loops</vt:lpstr>
      <vt:lpstr>len</vt:lpstr>
      <vt:lpstr>Lists and for loops</vt:lpstr>
      <vt:lpstr>Weather question</vt:lpstr>
      <vt:lpstr>Weather answer</vt:lpstr>
      <vt:lpstr>Weather question 2</vt:lpstr>
      <vt:lpstr>List functions</vt:lpstr>
      <vt:lpstr>Weather 2 answer</vt:lpstr>
      <vt:lpstr>Weather question 3</vt:lpstr>
      <vt:lpstr>Weather answer 3</vt:lpstr>
      <vt:lpstr>"list mystery" 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34</cp:revision>
  <dcterms:created xsi:type="dcterms:W3CDTF">2016-09-25T14:59:54Z</dcterms:created>
  <dcterms:modified xsi:type="dcterms:W3CDTF">2017-02-17T17:26:12Z</dcterms:modified>
</cp:coreProperties>
</file>