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4" r:id="rId3"/>
    <p:sldId id="295" r:id="rId4"/>
    <p:sldId id="296" r:id="rId5"/>
    <p:sldId id="297" r:id="rId6"/>
    <p:sldId id="298" r:id="rId7"/>
    <p:sldId id="290" r:id="rId8"/>
    <p:sldId id="293" r:id="rId9"/>
    <p:sldId id="291" r:id="rId10"/>
    <p:sldId id="292" r:id="rId11"/>
    <p:sldId id="259" r:id="rId12"/>
    <p:sldId id="264" r:id="rId13"/>
    <p:sldId id="284" r:id="rId14"/>
    <p:sldId id="281" r:id="rId15"/>
    <p:sldId id="282" r:id="rId16"/>
    <p:sldId id="283" r:id="rId17"/>
    <p:sldId id="268" r:id="rId18"/>
    <p:sldId id="269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91F2-1A6D-4643-A00B-2812FF74C5F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71EC-5497-41B5-A6EC-D65C3EF8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0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5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7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60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2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84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8 temperatures in the file, but 7 lines of output.  It's a fencepost problem in disguise.</a:t>
            </a:r>
          </a:p>
        </p:txBody>
      </p:sp>
    </p:spTree>
    <p:extLst>
      <p:ext uri="{BB962C8B-B14F-4D97-AF65-F5344CB8AC3E}">
        <p14:creationId xmlns:p14="http://schemas.microsoft.com/office/powerpoint/2010/main" val="3983156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44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66057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103-224A-4E41-9D64-5C34F373DC64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E27-B197-4628-8A50-56032B17A9C6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08A9-35BF-4224-9E15-967C027B3426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7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A79-14FA-4799-A04D-0C79895E6E07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DED8-0A82-4BC2-9647-17C95FC7485A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1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0F2A-6E80-4159-A85C-A637747EF468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DA24-F98F-4C0B-AFAD-BB89BB04182E}" type="datetime1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4C69-316D-43C9-B267-7B4D2DE2C1D7}" type="datetime1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3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C80F-3C4B-429D-9AA8-F223E0C3DE7B}" type="datetime1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6E6-FE89-49BF-81D7-75C70E244910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7D42-9C8A-47BC-ACA1-23771F602519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2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015C-61BC-4BC5-B4CB-3B452740CF11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F8B5-89FE-4665-B33A-5D7758A064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37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Sprint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155075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16: Lists (cont.) and File Input</a:t>
            </a: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make-up-some-dat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906486"/>
            <a:ext cx="72263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775200"/>
          </a:xfrm>
        </p:spPr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 sequential processing of the elements of a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(a[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61379"/>
              </p:ext>
            </p:extLst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6543"/>
              </p:ext>
            </p:extLst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96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838200" y="522514"/>
            <a:ext cx="10515600" cy="1262742"/>
          </a:xfrm>
        </p:spPr>
        <p:txBody>
          <a:bodyPr/>
          <a:lstStyle/>
          <a:p>
            <a:pPr eaLnBrk="1" hangingPunct="1"/>
            <a:r>
              <a:rPr lang="en-US" dirty="0" smtClean="0"/>
              <a:t>File Input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736600" y="3722914"/>
            <a:ext cx="10515600" cy="2616200"/>
          </a:xfrm>
        </p:spPr>
        <p:txBody>
          <a:bodyPr/>
          <a:lstStyle/>
          <a:p>
            <a:pPr marL="0" indent="0">
              <a:buNone/>
              <a:tabLst>
                <a:tab pos="3884613" algn="l"/>
              </a:tabLst>
            </a:pPr>
            <a:endParaRPr lang="en-US" b="1" dirty="0" smtClean="0"/>
          </a:p>
          <a:p>
            <a:pPr>
              <a:tabLst>
                <a:tab pos="3884613" algn="l"/>
              </a:tabLst>
            </a:pPr>
            <a:r>
              <a:rPr lang="en-US" b="1" dirty="0" smtClean="0"/>
              <a:t>open(name) </a:t>
            </a:r>
            <a:r>
              <a:rPr lang="en-US" dirty="0" smtClean="0"/>
              <a:t>– a built-in function that opens the specified file</a:t>
            </a:r>
            <a:r>
              <a:rPr lang="en-US" dirty="0"/>
              <a:t> </a:t>
            </a:r>
            <a:r>
              <a:rPr lang="en-US" dirty="0" smtClean="0">
                <a:ea typeface="ヒラギノ角ゴ Pro W3" charset="-128"/>
              </a:rPr>
              <a:t>and                         returns a file object. The type of </a:t>
            </a:r>
            <a:r>
              <a:rPr lang="en-US" b="1" dirty="0" smtClean="0">
                <a:ea typeface="ヒラギノ角ゴ Pro W3" charset="-128"/>
              </a:rPr>
              <a:t>name</a:t>
            </a:r>
            <a:r>
              <a:rPr lang="en-US" dirty="0" smtClean="0">
                <a:ea typeface="ヒラギノ角ゴ Pro W3" charset="-128"/>
              </a:rPr>
              <a:t> is  </a:t>
            </a:r>
            <a:r>
              <a:rPr lang="en-US" dirty="0" smtClean="0">
                <a:latin typeface="Courier New" panose="02070309020205020404" pitchFamily="49" charset="0"/>
                <a:ea typeface="ヒラギノ角ゴ Pro W3" charset="-128"/>
                <a:cs typeface="Courier New" panose="02070309020205020404" pitchFamily="49" charset="0"/>
              </a:rPr>
              <a:t>str.</a:t>
            </a:r>
          </a:p>
          <a:p>
            <a:pPr>
              <a:tabLst>
                <a:tab pos="3884613" algn="l"/>
              </a:tabLst>
            </a:pPr>
            <a:r>
              <a:rPr lang="en-US" dirty="0" smtClean="0">
                <a:ea typeface="ヒラギノ角ゴ Pro W3" charset="-128"/>
              </a:rPr>
              <a:t>Example: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None/>
              <a:tabLst>
                <a:tab pos="3884613" algn="l"/>
              </a:tabLst>
            </a:pPr>
            <a:r>
              <a:rPr lang="en-US" dirty="0" smtClean="0">
                <a:latin typeface="Courier New" panose="02070309020205020404" pitchFamily="49" charset="0"/>
                <a:ea typeface="ヒラギノ角ゴ Pro W3" charset="-128"/>
                <a:cs typeface="Courier New" panose="02070309020205020404" pitchFamily="49" charset="0"/>
              </a:rPr>
              <a:t>       </a:t>
            </a:r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open("hours.txt")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80" y="1154998"/>
            <a:ext cx="4977395" cy="287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06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231111"/>
            <a:ext cx="10515600" cy="1226458"/>
          </a:xfrm>
        </p:spPr>
        <p:txBody>
          <a:bodyPr/>
          <a:lstStyle/>
          <a:p>
            <a:pPr eaLnBrk="1" hangingPunct="1"/>
            <a:r>
              <a:rPr lang="en-US" dirty="0" smtClean="0"/>
              <a:t>File paths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226457"/>
            <a:ext cx="10515600" cy="5370286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3429000" algn="l"/>
              </a:tabLst>
            </a:pPr>
            <a:r>
              <a:rPr lang="en-US" b="1" dirty="0" smtClean="0"/>
              <a:t>absolute path</a:t>
            </a:r>
            <a:r>
              <a:rPr lang="en-US" dirty="0" smtClean="0"/>
              <a:t>: specifies a drive or a top </a:t>
            </a:r>
            <a:r>
              <a:rPr lang="en-US" dirty="0" smtClean="0">
                <a:latin typeface="Courier New" panose="02070309020205020404" pitchFamily="49" charset="0"/>
              </a:rPr>
              <a:t>"/"</a:t>
            </a:r>
            <a:r>
              <a:rPr lang="en-US" dirty="0" smtClean="0"/>
              <a:t> folder</a:t>
            </a:r>
          </a:p>
          <a:p>
            <a:pPr lvl="1"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lvl="1">
              <a:tabLst>
                <a:tab pos="3429000" algn="l"/>
              </a:tabLst>
            </a:pPr>
            <a:r>
              <a:rPr lang="en-US" dirty="0" smtClean="0"/>
              <a:t>Windows can also use backslashes to separate folders.</a:t>
            </a:r>
          </a:p>
          <a:p>
            <a:pPr lvl="1">
              <a:tabLst>
                <a:tab pos="3429000" algn="l"/>
              </a:tabLst>
            </a:pPr>
            <a:endParaRPr lang="en-US" dirty="0" smtClean="0"/>
          </a:p>
          <a:p>
            <a:pPr lvl="1">
              <a:tabLst>
                <a:tab pos="3429000" algn="l"/>
              </a:tabLst>
            </a:pPr>
            <a:endParaRPr lang="en-US" dirty="0" smtClean="0"/>
          </a:p>
          <a:p>
            <a:pPr>
              <a:tabLst>
                <a:tab pos="3429000" algn="l"/>
              </a:tabLst>
            </a:pPr>
            <a:r>
              <a:rPr lang="en-US" b="1" dirty="0" smtClean="0"/>
              <a:t>relative path</a:t>
            </a:r>
            <a:r>
              <a:rPr lang="en-US" dirty="0" smtClean="0"/>
              <a:t>: does not specify any top-level folder</a:t>
            </a:r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names.dat</a:t>
            </a:r>
            <a:endParaRPr lang="en-US" dirty="0" smtClean="0"/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input/kinglear.txt</a:t>
            </a:r>
            <a:endParaRPr lang="en-US" dirty="0" smtClean="0"/>
          </a:p>
          <a:p>
            <a:pPr lvl="1">
              <a:tabLst>
                <a:tab pos="3429000" algn="l"/>
              </a:tabLst>
            </a:pPr>
            <a:endParaRPr lang="en-US" sz="800" dirty="0"/>
          </a:p>
          <a:p>
            <a:pPr lvl="1">
              <a:tabLst>
                <a:tab pos="3429000" algn="l"/>
              </a:tabLst>
            </a:pPr>
            <a:r>
              <a:rPr lang="en-US" dirty="0" smtClean="0"/>
              <a:t>Assumed to be relative to the </a:t>
            </a:r>
            <a:r>
              <a:rPr lang="en-US" i="1" dirty="0" smtClean="0"/>
              <a:t>current directory</a:t>
            </a:r>
            <a:r>
              <a:rPr lang="en-US" dirty="0" smtClean="0"/>
              <a:t>:</a:t>
            </a:r>
          </a:p>
          <a:p>
            <a:pPr lvl="1">
              <a:tabLst>
                <a:tab pos="3429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file = open(</a:t>
            </a:r>
            <a:r>
              <a:rPr lang="en-US" sz="1800" b="1" dirty="0" smtClean="0">
                <a:latin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</a:rPr>
              <a:t>data/readme.txt</a:t>
            </a:r>
            <a:r>
              <a:rPr lang="en-US" sz="1800" b="1" dirty="0" smtClean="0">
                <a:latin typeface="Courier New" panose="02070309020205020404" pitchFamily="49" charset="0"/>
              </a:rPr>
              <a:t>"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tabLst>
                <a:tab pos="3429000" algn="l"/>
              </a:tabLst>
            </a:pPr>
            <a:endParaRPr lang="en-US" sz="800" dirty="0"/>
          </a:p>
          <a:p>
            <a:pPr lvl="1">
              <a:buNone/>
              <a:tabLst>
                <a:tab pos="3429000" algn="l"/>
              </a:tabLst>
            </a:pPr>
            <a:r>
              <a:rPr lang="en-US" dirty="0" smtClean="0"/>
              <a:t>	If our program is in	</a:t>
            </a:r>
            <a:r>
              <a:rPr lang="en-US" dirty="0" smtClean="0">
                <a:latin typeface="Courier New" panose="02070309020205020404" pitchFamily="49" charset="0"/>
              </a:rPr>
              <a:t>H:/hw6</a:t>
            </a:r>
            <a:r>
              <a:rPr lang="en-US" dirty="0" smtClean="0"/>
              <a:t> ,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open </a:t>
            </a:r>
            <a:r>
              <a:rPr lang="en-US" dirty="0" smtClean="0"/>
              <a:t>will look for 	</a:t>
            </a:r>
            <a:r>
              <a:rPr lang="en-US" dirty="0" smtClean="0">
                <a:latin typeface="Courier New" panose="02070309020205020404" pitchFamily="49" charset="0"/>
              </a:rPr>
              <a:t>H:/hw6/data/readme.txt</a:t>
            </a:r>
          </a:p>
          <a:p>
            <a:pPr lvl="1">
              <a:buNone/>
              <a:tabLst>
                <a:tab pos="34290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NOTE: We will put files in the same directory as our Python programs.</a:t>
            </a:r>
            <a:endParaRPr lang="en-U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None/>
              <a:tabLst>
                <a:tab pos="34290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838200" y="200965"/>
            <a:ext cx="10515600" cy="1262742"/>
          </a:xfrm>
        </p:spPr>
        <p:txBody>
          <a:bodyPr/>
          <a:lstStyle/>
          <a:p>
            <a:pPr eaLnBrk="1" hangingPunct="1"/>
            <a:r>
              <a:rPr lang="en-US" dirty="0" smtClean="0"/>
              <a:t>File Input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736600" y="1146629"/>
            <a:ext cx="10515600" cy="5192485"/>
          </a:xfrm>
        </p:spPr>
        <p:txBody>
          <a:bodyPr/>
          <a:lstStyle/>
          <a:p>
            <a:pPr>
              <a:tabLst>
                <a:tab pos="3884613" algn="l"/>
              </a:tabLst>
            </a:pPr>
            <a:r>
              <a:rPr lang="en-US" dirty="0" smtClean="0"/>
              <a:t>Now we need a way to access the contents of the file.</a:t>
            </a:r>
            <a:endParaRPr lang="en-US" dirty="0"/>
          </a:p>
          <a:p>
            <a:pPr marL="0" indent="0">
              <a:buNone/>
              <a:tabLst>
                <a:tab pos="3884613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 f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open("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hours.text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")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lang="en-US" sz="2400" b="1" kern="0" dirty="0" smtClean="0">
                <a:solidFill>
                  <a:srgbClr val="000000"/>
                </a:solidFill>
                <a:latin typeface="Courier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b="1" kern="0" noProof="0" dirty="0" err="1" smtClean="0">
                <a:solidFill>
                  <a:srgbClr val="000000"/>
                </a:solidFill>
                <a:latin typeface="Courier"/>
                <a:ea typeface="Tahoma" panose="020B0604030504040204" pitchFamily="34" charset="0"/>
                <a:cs typeface="Tahoma" panose="020B0604030504040204" pitchFamily="34" charset="0"/>
              </a:rPr>
              <a:t>ead</a:t>
            </a:r>
            <a:r>
              <a:rPr lang="en-US" sz="2400" b="1" kern="0" noProof="0" dirty="0" smtClean="0">
                <a:solidFill>
                  <a:srgbClr val="000000"/>
                </a:solidFill>
                <a:latin typeface="Courier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kern="0" noProof="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a method that reads a file and returns the contents as a string.  Requires the "." notation for use.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kumimoji="0" lang="en-US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None/>
              <a:tabLst>
                <a:tab pos="3884613" algn="l"/>
              </a:tabLst>
            </a:pPr>
            <a:r>
              <a:rPr lang="en-US" sz="2400" b="1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 </a:t>
            </a: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  <a:cs typeface="Courier New" panose="02070309020205020404" pitchFamily="49" charset="0"/>
              </a:rPr>
              <a:t>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  <a:cs typeface="Courier New" panose="02070309020205020404" pitchFamily="49" charset="0"/>
              </a:rPr>
              <a:t>read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()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</a:t>
            </a:r>
            <a:endParaRPr lang="en-US" sz="700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74555" y="3932621"/>
            <a:ext cx="5410200" cy="14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</a:rPr>
              <a:t>f.read</a:t>
            </a:r>
            <a:r>
              <a:rPr lang="en-US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'</a:t>
            </a:r>
            <a:r>
              <a:rPr lang="nb-NO" sz="1800" dirty="0">
                <a:latin typeface="Courier New" panose="02070309020205020404" pitchFamily="49" charset="0"/>
              </a:rPr>
              <a:t>123 </a:t>
            </a:r>
            <a:r>
              <a:rPr lang="nb-NO" sz="1800" dirty="0" smtClean="0">
                <a:latin typeface="Courier New" panose="02070309020205020404" pitchFamily="49" charset="0"/>
              </a:rPr>
              <a:t>Brett 12.5 </a:t>
            </a:r>
            <a:r>
              <a:rPr lang="nb-NO" sz="1800" dirty="0">
                <a:latin typeface="Courier New" panose="02070309020205020404" pitchFamily="49" charset="0"/>
              </a:rPr>
              <a:t>8.1 7.6 3.2\n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456 </a:t>
            </a:r>
            <a:r>
              <a:rPr lang="nb-NO" sz="1800" dirty="0" smtClean="0">
                <a:latin typeface="Courier New" panose="02070309020205020404" pitchFamily="49" charset="0"/>
              </a:rPr>
              <a:t>Sarina </a:t>
            </a:r>
            <a:r>
              <a:rPr lang="nb-NO" sz="1800" dirty="0">
                <a:latin typeface="Courier New" panose="02070309020205020404" pitchFamily="49" charset="0"/>
              </a:rPr>
              <a:t>4.0 11.6 6.5 2.7 12\n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789 </a:t>
            </a:r>
            <a:r>
              <a:rPr lang="nb-NO" sz="1800" dirty="0" smtClean="0">
                <a:latin typeface="Courier New" panose="02070309020205020404" pitchFamily="49" charset="0"/>
              </a:rPr>
              <a:t>Nick </a:t>
            </a:r>
            <a:r>
              <a:rPr lang="nb-NO" sz="1800" dirty="0">
                <a:latin typeface="Courier New" panose="02070309020205020404" pitchFamily="49" charset="0"/>
              </a:rPr>
              <a:t>8.0 8.0 8.0 8.0 7.5\n'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3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51971" y="13870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More File methods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076710"/>
            <a:ext cx="10515600" cy="2470359"/>
          </a:xfrm>
        </p:spPr>
        <p:txBody>
          <a:bodyPr>
            <a:normAutofit fontScale="92500"/>
          </a:bodyPr>
          <a:lstStyle/>
          <a:p>
            <a:pPr>
              <a:tabLst>
                <a:tab pos="3884613" algn="l"/>
              </a:tabLst>
            </a:pPr>
            <a:r>
              <a:rPr lang="en-US" dirty="0" err="1" smtClean="0">
                <a:latin typeface="Courier"/>
              </a:rPr>
              <a:t>readline</a:t>
            </a:r>
            <a:r>
              <a:rPr lang="en-US" dirty="0" smtClean="0">
                <a:latin typeface="Courier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- </a:t>
            </a:r>
            <a:r>
              <a:rPr lang="en-US" dirty="0" smtClean="0"/>
              <a:t>Reads the next line of  a file and returns it as a string.</a:t>
            </a:r>
          </a:p>
          <a:p>
            <a:pPr marL="457200" lvl="1" indent="0">
              <a:buNone/>
              <a:tabLst>
                <a:tab pos="3884613" algn="l"/>
              </a:tabLst>
            </a:pPr>
            <a:r>
              <a:rPr lang="en-US" dirty="0" smtClean="0">
                <a:ea typeface="ヒラギノ角ゴ Pro W3" charset="-128"/>
              </a:rPr>
              <a:t>                       </a:t>
            </a:r>
            <a:endParaRPr lang="en-US" sz="800" dirty="0" smtClean="0"/>
          </a:p>
          <a:p>
            <a:pPr>
              <a:tabLst>
                <a:tab pos="3884613" algn="l"/>
              </a:tabLst>
            </a:pPr>
            <a:r>
              <a:rPr lang="en-US" dirty="0" err="1">
                <a:latin typeface="Courier"/>
              </a:rPr>
              <a:t>r</a:t>
            </a:r>
            <a:r>
              <a:rPr lang="en-US" dirty="0" err="1" smtClean="0">
                <a:latin typeface="Courier"/>
              </a:rPr>
              <a:t>eadlines</a:t>
            </a:r>
            <a:r>
              <a:rPr lang="en-US" dirty="0" smtClean="0">
                <a:latin typeface="Courier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- </a:t>
            </a:r>
            <a:r>
              <a:rPr lang="en-US" dirty="0">
                <a:cs typeface="Calibri Light" panose="020F0302020204030204" pitchFamily="34" charset="0"/>
              </a:rPr>
              <a:t>R</a:t>
            </a:r>
            <a:r>
              <a:rPr lang="en-US" dirty="0" smtClean="0">
                <a:cs typeface="Calibri Light" panose="020F0302020204030204" pitchFamily="34" charset="0"/>
              </a:rPr>
              <a:t>eads the contents of a file and returns it as a list.</a:t>
            </a:r>
          </a:p>
          <a:p>
            <a:pPr marL="0" indent="0">
              <a:buNone/>
              <a:tabLst>
                <a:tab pos="3884613" algn="l"/>
              </a:tabLst>
            </a:pPr>
            <a:endParaRPr lang="en-US" dirty="0" smtClean="0">
              <a:cs typeface="Calibri Light" panose="020F0302020204030204" pitchFamily="34" charset="0"/>
            </a:endParaRPr>
          </a:p>
          <a:p>
            <a:pPr>
              <a:tabLst>
                <a:tab pos="3884613" algn="l"/>
              </a:tabLst>
            </a:pPr>
            <a:r>
              <a:rPr lang="en-US" dirty="0" smtClean="0">
                <a:cs typeface="Calibri Light" panose="020F0302020204030204" pitchFamily="34" charset="0"/>
              </a:rPr>
              <a:t>What if there are no more lines?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90786" y="3909402"/>
            <a:ext cx="5410200" cy="24225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</a:rPr>
              <a:t>f.readline</a:t>
            </a:r>
            <a:r>
              <a:rPr lang="en-US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'</a:t>
            </a:r>
            <a:r>
              <a:rPr lang="nb-NO" sz="1800" dirty="0">
                <a:latin typeface="Courier New" panose="02070309020205020404" pitchFamily="49" charset="0"/>
              </a:rPr>
              <a:t>123 Susan 12.5 8.1 7.6 3.2\n'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</a:rPr>
              <a:t>f.readlines</a:t>
            </a:r>
            <a:r>
              <a:rPr lang="en-US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['</a:t>
            </a:r>
            <a:r>
              <a:rPr lang="nb-NO" sz="1800" dirty="0">
                <a:latin typeface="Courier New" panose="02070309020205020404" pitchFamily="49" charset="0"/>
              </a:rPr>
              <a:t>123 </a:t>
            </a:r>
            <a:r>
              <a:rPr lang="nb-NO" sz="1800" dirty="0" smtClean="0">
                <a:latin typeface="Courier New" panose="02070309020205020404" pitchFamily="49" charset="0"/>
              </a:rPr>
              <a:t>Brett </a:t>
            </a:r>
            <a:r>
              <a:rPr lang="nb-NO" sz="1800" dirty="0">
                <a:latin typeface="Courier New" panose="02070309020205020404" pitchFamily="49" charset="0"/>
              </a:rPr>
              <a:t>12.5 8.1 7.6 3.2\n',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'456 </a:t>
            </a:r>
            <a:r>
              <a:rPr lang="nb-NO" sz="1800" dirty="0" smtClean="0">
                <a:latin typeface="Courier New" panose="02070309020205020404" pitchFamily="49" charset="0"/>
              </a:rPr>
              <a:t>Sarina </a:t>
            </a:r>
            <a:r>
              <a:rPr lang="nb-NO" sz="1800" dirty="0">
                <a:latin typeface="Courier New" panose="02070309020205020404" pitchFamily="49" charset="0"/>
              </a:rPr>
              <a:t>4.0 11.6 6.5 2.7 12\n',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'789 </a:t>
            </a:r>
            <a:r>
              <a:rPr lang="nb-NO" sz="1800" dirty="0" smtClean="0">
                <a:latin typeface="Courier New" panose="02070309020205020404" pitchFamily="49" charset="0"/>
              </a:rPr>
              <a:t>Nick </a:t>
            </a:r>
            <a:r>
              <a:rPr lang="nb-NO" sz="1800" dirty="0">
                <a:latin typeface="Courier New" panose="02070309020205020404" pitchFamily="49" charset="0"/>
              </a:rPr>
              <a:t>8.0 8.0 8.0 8.0 7.5\n']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75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314284"/>
            <a:ext cx="10515600" cy="805543"/>
          </a:xfrm>
        </p:spPr>
        <p:txBody>
          <a:bodyPr/>
          <a:lstStyle/>
          <a:p>
            <a:pPr eaLnBrk="1" hangingPunct="1"/>
            <a:r>
              <a:rPr lang="en-US" dirty="0" smtClean="0"/>
              <a:t>Process a file one line at a time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08428" y="995065"/>
            <a:ext cx="10515600" cy="3431792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Use </a:t>
            </a:r>
            <a:r>
              <a:rPr lang="en-US" sz="11200" dirty="0" err="1" smtClean="0">
                <a:latin typeface="Courier"/>
              </a:rPr>
              <a:t>readlines</a:t>
            </a:r>
            <a:r>
              <a:rPr lang="en-US" sz="11200" dirty="0" smtClean="0">
                <a:latin typeface="Courier"/>
              </a:rPr>
              <a:t>() </a:t>
            </a:r>
            <a:r>
              <a:rPr lang="en-US" sz="11200" dirty="0" smtClean="0"/>
              <a:t>to return the contents of the file as a list.</a:t>
            </a:r>
          </a:p>
          <a:p>
            <a:pPr>
              <a:buNone/>
            </a:pPr>
            <a:endParaRPr lang="en-US" sz="7000" dirty="0" smtClean="0"/>
          </a:p>
          <a:p>
            <a:r>
              <a:rPr lang="en-US" sz="11200" dirty="0" smtClean="0"/>
              <a:t>Loop through the list:</a:t>
            </a:r>
          </a:p>
          <a:p>
            <a:pPr>
              <a:buNone/>
            </a:pPr>
            <a:endParaRPr lang="en-US" sz="9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= open("hours.txt")</a:t>
            </a: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hours =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       # hours is a list</a:t>
            </a: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(hours)):</a:t>
            </a: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print(hours[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b="1" dirty="0"/>
          </a:p>
          <a:p>
            <a:pPr>
              <a:buNone/>
            </a:pPr>
            <a:r>
              <a:rPr lang="en-US" sz="11200" dirty="0" smtClean="0"/>
              <a:t>Interesting output. Why?</a:t>
            </a:r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69457" y="4582049"/>
            <a:ext cx="7467600" cy="21790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&gt;&gt;&gt;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...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123 </a:t>
            </a:r>
            <a:r>
              <a:rPr lang="nb-NO" sz="1800" dirty="0" smtClean="0">
                <a:latin typeface="Courier New" panose="02070309020205020404" pitchFamily="49" charset="0"/>
              </a:rPr>
              <a:t>Brett </a:t>
            </a:r>
            <a:r>
              <a:rPr lang="nb-NO" sz="1800" dirty="0">
                <a:latin typeface="Courier New" panose="02070309020205020404" pitchFamily="49" charset="0"/>
              </a:rPr>
              <a:t>12.5 8.1 7.6 </a:t>
            </a:r>
            <a:r>
              <a:rPr lang="nb-NO" sz="1800" dirty="0" smtClean="0">
                <a:latin typeface="Courier New" panose="02070309020205020404" pitchFamily="49" charset="0"/>
              </a:rPr>
              <a:t>3.2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nb-NO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456 </a:t>
            </a:r>
            <a:r>
              <a:rPr lang="nb-NO" sz="1800" dirty="0" smtClean="0">
                <a:latin typeface="Courier New" panose="02070309020205020404" pitchFamily="49" charset="0"/>
              </a:rPr>
              <a:t>Sarina </a:t>
            </a:r>
            <a:r>
              <a:rPr lang="nb-NO" sz="1800" dirty="0">
                <a:latin typeface="Courier New" panose="02070309020205020404" pitchFamily="49" charset="0"/>
              </a:rPr>
              <a:t>4.0 11.6 6.5 2.7 </a:t>
            </a:r>
            <a:r>
              <a:rPr lang="nb-NO" sz="1800" dirty="0" smtClean="0">
                <a:latin typeface="Courier New" panose="02070309020205020404" pitchFamily="49" charset="0"/>
              </a:rPr>
              <a:t>12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nb-NO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789 </a:t>
            </a:r>
            <a:r>
              <a:rPr lang="nb-NO" sz="1800" dirty="0" smtClean="0">
                <a:latin typeface="Courier New" panose="02070309020205020404" pitchFamily="49" charset="0"/>
              </a:rPr>
              <a:t>Nick </a:t>
            </a:r>
            <a:r>
              <a:rPr lang="nb-NO" sz="1800" dirty="0">
                <a:latin typeface="Courier New" panose="02070309020205020404" pitchFamily="49" charset="0"/>
              </a:rPr>
              <a:t>8.0 8.0 8.0 8.0 7.5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354482"/>
            <a:ext cx="10515600" cy="805543"/>
          </a:xfrm>
        </p:spPr>
        <p:txBody>
          <a:bodyPr/>
          <a:lstStyle/>
          <a:p>
            <a:pPr eaLnBrk="1" hangingPunct="1"/>
            <a:r>
              <a:rPr lang="en-US" dirty="0" smtClean="0"/>
              <a:t>Process a file one line at a time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08428" y="995064"/>
            <a:ext cx="10515600" cy="3206821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Use </a:t>
            </a:r>
            <a:r>
              <a:rPr lang="en-US" sz="11200" dirty="0" err="1" smtClean="0">
                <a:latin typeface="Courier"/>
              </a:rPr>
              <a:t>readlines</a:t>
            </a:r>
            <a:r>
              <a:rPr lang="en-US" sz="11200" dirty="0" smtClean="0">
                <a:latin typeface="Courier"/>
              </a:rPr>
              <a:t>() </a:t>
            </a:r>
            <a:r>
              <a:rPr lang="en-US" sz="11200" dirty="0" smtClean="0"/>
              <a:t>to return the contents of the file as a list</a:t>
            </a:r>
          </a:p>
          <a:p>
            <a:pPr>
              <a:buNone/>
            </a:pPr>
            <a:endParaRPr lang="en-US" sz="7000" dirty="0" smtClean="0"/>
          </a:p>
          <a:p>
            <a:r>
              <a:rPr lang="en-US" sz="11200" b="1" dirty="0">
                <a:latin typeface="Courier"/>
              </a:rPr>
              <a:t>s</a:t>
            </a:r>
            <a:r>
              <a:rPr lang="en-US" sz="11200" b="1" dirty="0" smtClean="0">
                <a:latin typeface="Courier"/>
              </a:rPr>
              <a:t>trip()</a:t>
            </a:r>
            <a:r>
              <a:rPr lang="en-US" sz="11200" dirty="0" smtClean="0">
                <a:latin typeface="Courier"/>
              </a:rPr>
              <a:t> </a:t>
            </a:r>
            <a:r>
              <a:rPr lang="en-US" sz="11200" dirty="0" smtClean="0"/>
              <a:t>– a method that removes newlines "\n"</a:t>
            </a:r>
            <a:endParaRPr lang="en-US" sz="9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</a:t>
            </a:r>
          </a:p>
          <a:p>
            <a:pPr>
              <a:buNone/>
            </a:pPr>
            <a:r>
              <a:rPr lang="en-US" sz="9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 = open("hours.txt")</a:t>
            </a: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hours =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endParaRPr lang="en-US" sz="9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(hours)):</a:t>
            </a:r>
          </a:p>
          <a:p>
            <a:pPr>
              <a:buNone/>
            </a:pP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print(hours[</a:t>
            </a:r>
            <a:r>
              <a:rPr lang="en-US" sz="9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].strip())</a:t>
            </a:r>
            <a:endParaRPr lang="en-US" b="1" dirty="0"/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69456" y="4582049"/>
            <a:ext cx="7754257" cy="1680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for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in </a:t>
            </a:r>
            <a:r>
              <a:rPr lang="en-US" sz="1800" b="1" dirty="0" smtClean="0">
                <a:latin typeface="Courier New" panose="02070309020205020404" pitchFamily="49" charset="0"/>
              </a:rPr>
              <a:t>range(0, 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(hours)):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...     </a:t>
            </a:r>
            <a:r>
              <a:rPr lang="en-US" sz="1800" b="1" dirty="0" smtClean="0">
                <a:latin typeface="Courier New" panose="02070309020205020404" pitchFamily="49" charset="0"/>
              </a:rPr>
              <a:t>print(hours[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].strip</a:t>
            </a:r>
            <a:r>
              <a:rPr lang="en-US" sz="1800" b="1" dirty="0">
                <a:latin typeface="Courier New" panose="02070309020205020404" pitchFamily="49" charset="0"/>
              </a:rPr>
              <a:t>())  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# strip() removes 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123 </a:t>
            </a:r>
            <a:r>
              <a:rPr lang="nb-NO" sz="1800" dirty="0" smtClean="0">
                <a:latin typeface="Courier New" panose="02070309020205020404" pitchFamily="49" charset="0"/>
              </a:rPr>
              <a:t>Brett </a:t>
            </a:r>
            <a:r>
              <a:rPr lang="nb-NO" sz="1800" dirty="0">
                <a:latin typeface="Courier New" panose="02070309020205020404" pitchFamily="49" charset="0"/>
              </a:rPr>
              <a:t>12.5 8.1 7.6 3.2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456 </a:t>
            </a:r>
            <a:r>
              <a:rPr lang="nb-NO" sz="1800" dirty="0" smtClean="0">
                <a:latin typeface="Courier New" panose="02070309020205020404" pitchFamily="49" charset="0"/>
              </a:rPr>
              <a:t>Sarina </a:t>
            </a:r>
            <a:r>
              <a:rPr lang="nb-NO" sz="1800" dirty="0">
                <a:latin typeface="Courier New" panose="02070309020205020404" pitchFamily="49" charset="0"/>
              </a:rPr>
              <a:t>4.0 11.6 6.5 2.7 12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789 </a:t>
            </a:r>
            <a:r>
              <a:rPr lang="nb-NO" sz="1800" dirty="0" smtClean="0">
                <a:latin typeface="Courier New" panose="02070309020205020404" pitchFamily="49" charset="0"/>
              </a:rPr>
              <a:t>Nick </a:t>
            </a:r>
            <a:r>
              <a:rPr lang="nb-NO" sz="1800" dirty="0">
                <a:latin typeface="Courier New" panose="02070309020205020404" pitchFamily="49" charset="0"/>
              </a:rPr>
              <a:t>8.0 8.0 8.0 8.0 7.5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8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question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smtClean="0"/>
              <a:t>We have a  file </a:t>
            </a:r>
            <a:r>
              <a:rPr lang="en-US" dirty="0" smtClean="0">
                <a:latin typeface="Courier New" panose="02070309020205020404" pitchFamily="49" charset="0"/>
              </a:rPr>
              <a:t>weather.txt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 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14.9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prints the change in temperature between each pair of neighboring days.</a:t>
            </a:r>
            <a:endParaRPr lang="en-US" sz="1500" u="sng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to 14.9, change = 16.7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4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86229" y="1825625"/>
            <a:ext cx="11280391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input = open</a:t>
            </a:r>
            <a:r>
              <a:rPr lang="en-US" sz="1800" b="1" dirty="0" smtClean="0">
                <a:latin typeface="Courier New" panose="02070309020205020404" pitchFamily="49" charset="0"/>
              </a:rPr>
              <a:t>("weather.txt")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input.readlines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= 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lines[0])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fencepost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(lines)):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float(next)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lines[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to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(next) + </a:t>
            </a:r>
            <a:r>
              <a:rPr lang="en-US" sz="1800" dirty="0">
                <a:latin typeface="Courier New" panose="02070309020205020404" pitchFamily="49" charset="0"/>
              </a:rPr>
              <a:t>", change = " +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(next </a:t>
            </a:r>
            <a:r>
              <a:rPr lang="en-US" sz="1800" dirty="0">
                <a:latin typeface="Courier New" panose="02070309020205020404" pitchFamily="49" charset="0"/>
              </a:rPr>
              <a:t>- </a:t>
            </a:r>
            <a:r>
              <a:rPr lang="en-US" sz="1800" dirty="0" err="1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next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5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</a:t>
            </a:r>
            <a:endParaRPr lang="en-US" i="1" dirty="0"/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US $/gal   </a:t>
            </a:r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date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3.81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3/21/11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8.08	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3.84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3/28/11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8.3 $/gal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3.9 $/gal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2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a list to solve the weather problem: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5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count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file.readlines</a:t>
            </a:r>
            <a:r>
              <a:rPr lang="en-US" sz="1700" dirty="0" smtClean="0">
                <a:latin typeface="Courier" charset="0"/>
              </a:rPr>
              <a:t>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= </a:t>
            </a:r>
            <a:r>
              <a:rPr lang="en-US" sz="1700" dirty="0" err="1" smtClean="0">
                <a:latin typeface="Courier" charset="0"/>
              </a:rPr>
              <a:t>belguim</a:t>
            </a:r>
            <a:r>
              <a:rPr lang="en-US" sz="1700" smtClean="0">
                <a:latin typeface="Courier" charset="0"/>
              </a:rPr>
              <a:t> + 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=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+ 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average: " + </a:t>
            </a:r>
            <a:r>
              <a:rPr lang="en-US" sz="1700" dirty="0" err="1" smtClean="0">
                <a:latin typeface="Courier" charset="0"/>
              </a:rPr>
              <a:t>str</a:t>
            </a:r>
            <a:r>
              <a:rPr lang="en-US" sz="1700" dirty="0" smtClean="0">
                <a:latin typeface="Courier" charset="0"/>
              </a:rPr>
              <a:t>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count) </a:t>
            </a:r>
            <a:r>
              <a:rPr lang="en-US" sz="1700" dirty="0">
                <a:latin typeface="Courier" charset="0"/>
              </a:rPr>
              <a:t>+ " $/gal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average: " + </a:t>
            </a:r>
            <a:r>
              <a:rPr lang="en-US" sz="1700" dirty="0" err="1" smtClean="0">
                <a:latin typeface="Courier" charset="0"/>
              </a:rPr>
              <a:t>str</a:t>
            </a:r>
            <a:r>
              <a:rPr lang="en-US" sz="1700" dirty="0" smtClean="0">
                <a:latin typeface="Courier" charset="0"/>
              </a:rPr>
              <a:t>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/ count) + " $/gal")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371601"/>
            <a:ext cx="88392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Reads temperatures from the user, computes average and # days above average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</a:t>
            </a:r>
            <a:r>
              <a:rPr lang="en-US" sz="1400" dirty="0" err="1" smtClean="0">
                <a:latin typeface="Courier New" panose="02070309020205020404" pitchFamily="49" charset="0"/>
              </a:rPr>
              <a:t>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</a:rPr>
              <a:t>temps </a:t>
            </a:r>
            <a:r>
              <a:rPr lang="en-US" sz="1400" b="1" dirty="0">
                <a:latin typeface="Courier New" panose="02070309020205020404" pitchFamily="49" charset="0"/>
              </a:rPr>
              <a:t>= </a:t>
            </a:r>
            <a:r>
              <a:rPr lang="en-US" sz="1400" b="1" dirty="0" smtClean="0">
                <a:latin typeface="Courier New" panose="02070309020205020404" pitchFamily="49" charset="0"/>
              </a:rPr>
              <a:t>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store days' temperatures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read/store each day's temperature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</a:rPr>
              <a:t>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sum </a:t>
            </a:r>
            <a:r>
              <a:rPr lang="en-US" sz="1400" dirty="0" smtClean="0">
                <a:latin typeface="Courier New" panose="02070309020205020404" pitchFamily="49" charset="0"/>
              </a:rPr>
              <a:t>= sum + </a:t>
            </a:r>
            <a:r>
              <a:rPr lang="en-US" sz="1400" dirty="0">
                <a:latin typeface="Courier New" panose="02070309020205020404" pitchFamily="49" charset="0"/>
              </a:rPr>
              <a:t>temps[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average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/ </a:t>
            </a:r>
            <a:r>
              <a:rPr lang="en-US" sz="1400" dirty="0" smtClean="0">
                <a:latin typeface="Courier New" panose="02070309020205020404" pitchFamily="49" charset="0"/>
              </a:rPr>
              <a:t>days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count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see if each day is above average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b="1" dirty="0">
                <a:latin typeface="Courier New" panose="02070309020205020404" pitchFamily="49" charset="0"/>
              </a:rPr>
              <a:t>temps[</a:t>
            </a:r>
            <a:r>
              <a:rPr lang="en-US" sz="1400" b="1" dirty="0" err="1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</a:t>
            </a:r>
            <a:r>
              <a:rPr lang="en-US" sz="1400" dirty="0">
                <a:latin typeface="Courier New" panose="02070309020205020404" pitchFamily="49" charset="0"/>
              </a:rPr>
              <a:t> &gt; average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    count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= count + 1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report results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Average temp = </a:t>
            </a:r>
            <a:r>
              <a:rPr lang="en-US" sz="1400" dirty="0" smtClean="0">
                <a:latin typeface="Courier New" panose="02070309020205020404" pitchFamily="49" charset="0"/>
              </a:rPr>
              <a:t>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</a:t>
            </a:r>
            <a:r>
              <a:rPr lang="en-US" sz="1400" dirty="0">
                <a:latin typeface="Courier New" panose="02070309020205020404" pitchFamily="49" charset="0"/>
              </a:rPr>
              <a:t>+ " days above average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80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in a temperature or "done" to finish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8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014119" y="2548463"/>
            <a:ext cx="2163762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 We don't know how many elements the list will have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need a way to build a list while processing the input.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method: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append(x)  - add an item to the end of a list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2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96721" y="1371601"/>
            <a:ext cx="9271279" cy="4906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temps </a:t>
            </a:r>
            <a:r>
              <a:rPr lang="en-US" sz="1400" dirty="0">
                <a:latin typeface="Courier New" panose="02070309020205020404" pitchFamily="49" charset="0"/>
              </a:rPr>
              <a:t>= []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temp = input("Day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(day) + "'s high temperature: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while(temp != "done"):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+ </a:t>
            </a:r>
            <a:r>
              <a:rPr lang="en-US" sz="1400" dirty="0" err="1">
                <a:latin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</a:rPr>
              <a:t>(temp)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temps.append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</a:rPr>
              <a:t>(temp))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day = day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temp = input("Day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(day) + "'s high temperature: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</a:rPr>
              <a:t>    # counts days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/ </a:t>
            </a:r>
            <a:r>
              <a:rPr lang="en-US" sz="1400" dirty="0" err="1">
                <a:latin typeface="Courier New" panose="02070309020205020404" pitchFamily="49" charset="0"/>
              </a:rPr>
              <a:t>len</a:t>
            </a:r>
            <a:r>
              <a:rPr lang="en-US" sz="1400" dirty="0">
                <a:latin typeface="Courier New" panose="02070309020205020404" pitchFamily="49" charset="0"/>
              </a:rPr>
              <a:t>(temps)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above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for number in temps: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if(number &gt;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above = above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print("Average temperature =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(round(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, 1)))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(above) + " days above average.")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print("Temperatures: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(temps))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67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4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26094"/>
              </p:ext>
            </p:extLst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36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5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answer 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417061"/>
            <a:ext cx="8839200" cy="4906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temps </a:t>
            </a:r>
            <a:r>
              <a:rPr lang="en-US" sz="1400" dirty="0">
                <a:latin typeface="Courier New" panose="02070309020205020404" pitchFamily="49" charset="0"/>
              </a:rPr>
              <a:t>= []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temp = input("Day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(day) + "'s high </a:t>
            </a:r>
            <a:r>
              <a:rPr lang="en-US" sz="1400" dirty="0" smtClean="0">
                <a:latin typeface="Courier New" panose="02070309020205020404" pitchFamily="49" charset="0"/>
              </a:rPr>
              <a:t>temperature: 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while(temp != "done"):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+ </a:t>
            </a:r>
            <a:r>
              <a:rPr lang="en-US" sz="1400" dirty="0" err="1">
                <a:latin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</a:rPr>
              <a:t>(temp)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temps.append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</a:rPr>
              <a:t>(temp))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day = day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temp = input("Day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(day) + "'s high </a:t>
            </a:r>
            <a:r>
              <a:rPr lang="en-US" sz="1400" dirty="0" smtClean="0">
                <a:latin typeface="Courier New" panose="02070309020205020404" pitchFamily="49" charset="0"/>
              </a:rPr>
              <a:t>temperature: 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</a:rPr>
              <a:t>    # counts days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 / </a:t>
            </a:r>
            <a:r>
              <a:rPr lang="en-US" sz="1400" dirty="0" err="1">
                <a:latin typeface="Courier New" panose="02070309020205020404" pitchFamily="49" charset="0"/>
              </a:rPr>
              <a:t>len</a:t>
            </a:r>
            <a:r>
              <a:rPr lang="en-US" sz="1400" dirty="0">
                <a:latin typeface="Courier New" panose="02070309020205020404" pitchFamily="49" charset="0"/>
              </a:rPr>
              <a:t>(temps)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above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for number in temps: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if(number &gt; 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above = above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print("Average temperature =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(round(</a:t>
            </a:r>
            <a:r>
              <a:rPr lang="en-US" sz="1400" dirty="0" err="1">
                <a:latin typeface="Courier New" panose="02070309020205020404" pitchFamily="49" charset="0"/>
              </a:rPr>
              <a:t>avg</a:t>
            </a:r>
            <a:r>
              <a:rPr lang="en-US" sz="1400" dirty="0">
                <a:latin typeface="Courier New" panose="02070309020205020404" pitchFamily="49" charset="0"/>
              </a:rPr>
              <a:t>, 1)))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(above) + " days above average.")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print("Temperatures: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</a:t>
            </a:r>
            <a:r>
              <a:rPr lang="en-US" sz="1400" dirty="0" smtClean="0">
                <a:latin typeface="Courier New" panose="02070309020205020404" pitchFamily="49" charset="0"/>
              </a:rPr>
              <a:t>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temps.sort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print("Two coldest: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(temps[0]) + ",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(temps[1]))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print("Two hottest: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(temps[-1]) + ", " + 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(temps[-2]))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9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1765</Words>
  <Application>Microsoft Office PowerPoint</Application>
  <PresentationFormat>Widescreen</PresentationFormat>
  <Paragraphs>353</Paragraphs>
  <Slides>20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Courier</vt:lpstr>
      <vt:lpstr>Courier New</vt:lpstr>
      <vt:lpstr>Tahoma</vt:lpstr>
      <vt:lpstr>Verdana</vt:lpstr>
      <vt:lpstr>Wingdings</vt:lpstr>
      <vt:lpstr>Wingdings 2</vt:lpstr>
      <vt:lpstr>ヒラギノ角ゴ Pro W3</vt:lpstr>
      <vt:lpstr>Office Theme</vt:lpstr>
      <vt:lpstr>CSc 110, Sprint 2017</vt:lpstr>
      <vt:lpstr>Weather question</vt:lpstr>
      <vt:lpstr>Weather answer</vt:lpstr>
      <vt:lpstr>Weather question 2</vt:lpstr>
      <vt:lpstr>Problem</vt:lpstr>
      <vt:lpstr>Weather 2 answer</vt:lpstr>
      <vt:lpstr>Weather question 3</vt:lpstr>
      <vt:lpstr>List functions</vt:lpstr>
      <vt:lpstr>Weather answer 3</vt:lpstr>
      <vt:lpstr>"list mystery" problem</vt:lpstr>
      <vt:lpstr>File Input</vt:lpstr>
      <vt:lpstr>File paths</vt:lpstr>
      <vt:lpstr>File Input</vt:lpstr>
      <vt:lpstr>More File methods</vt:lpstr>
      <vt:lpstr>Process a file one line at a time</vt:lpstr>
      <vt:lpstr>Process a file one line at a time</vt:lpstr>
      <vt:lpstr>File input question</vt:lpstr>
      <vt:lpstr>File input answer</vt:lpstr>
      <vt:lpstr>Gas prices question</vt:lpstr>
      <vt:lpstr>Gas prices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34</cp:revision>
  <cp:lastPrinted>2017-02-20T02:07:07Z</cp:lastPrinted>
  <dcterms:created xsi:type="dcterms:W3CDTF">2016-09-25T19:34:21Z</dcterms:created>
  <dcterms:modified xsi:type="dcterms:W3CDTF">2017-02-20T18:40:58Z</dcterms:modified>
</cp:coreProperties>
</file>