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77" r:id="rId3"/>
    <p:sldId id="278" r:id="rId4"/>
    <p:sldId id="259" r:id="rId5"/>
    <p:sldId id="279" r:id="rId6"/>
    <p:sldId id="262" r:id="rId7"/>
    <p:sldId id="280" r:id="rId8"/>
    <p:sldId id="281" r:id="rId9"/>
    <p:sldId id="267" r:id="rId10"/>
    <p:sldId id="271" r:id="rId11"/>
    <p:sldId id="284" r:id="rId12"/>
    <p:sldId id="286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701" autoAdjust="0"/>
  </p:normalViewPr>
  <p:slideViewPr>
    <p:cSldViewPr snapToGrid="0">
      <p:cViewPr>
        <p:scale>
          <a:sx n="53" d="100"/>
          <a:sy n="53" d="100"/>
        </p:scale>
        <p:origin x="63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33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1928099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794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62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79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7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423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41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8708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1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EB921-A4A1-4A23-982C-871474ED7B37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F271A-8865-48E1-BCDB-810312B5BCD8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A14BD-12DB-4B87-8635-2355DBFC816D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152D9-649C-4392-823C-8E3D1112D4DF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611BD-CE40-4F92-B284-34A8DB6ECABD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BB0D8-CA76-4CC7-BFE5-7E6F8137D4B2}" type="datetime1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D8E7-6FB7-4BE8-9FA9-5129DF34B7A0}" type="datetime1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8DA0-4FCC-450C-B627-3186EC513650}" type="datetime1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37F3-287B-440E-BACB-24DBA5B16C0F}" type="datetime1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D8F90-ED20-411A-B33E-4D1A375299F3}" type="datetime1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2F56-0504-42A2-A1E3-DD5EBACC3C2C}" type="datetime1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A2138-DB75-4643-A53B-8002D4FAF15B}" type="datetime1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mtClean="0"/>
              <a:t>Lecture 17: </a:t>
            </a:r>
            <a:r>
              <a:rPr lang="en-US" dirty="0" smtClean="0"/>
              <a:t>Line-Based 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6" descr="image-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90" y="3649385"/>
            <a:ext cx="7098019" cy="2329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IMDb movies problem</a:t>
            </a:r>
          </a:p>
        </p:txBody>
      </p:sp>
      <p:sp>
        <p:nvSpPr>
          <p:cNvPr id="927747" name="Rectangle 3"/>
          <p:cNvSpPr>
            <a:spLocks noGrp="1"/>
          </p:cNvSpPr>
          <p:nvPr>
            <p:ph type="body" idx="1"/>
          </p:nvPr>
        </p:nvSpPr>
        <p:spPr>
          <a:xfrm>
            <a:off x="838200" y="1439500"/>
            <a:ext cx="10515600" cy="5033727"/>
          </a:xfrm>
        </p:spPr>
        <p:txBody>
          <a:bodyPr>
            <a:normAutofit/>
          </a:bodyPr>
          <a:lstStyle/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 dirty="0"/>
              <a:t>Consider the following Internet Movie Database (IMDb) data: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1 9.1 196376 The Shawshank Redemption (1994)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2 9.0 139085 The Godfather: Part II (1974)</a:t>
            </a:r>
          </a:p>
          <a:p>
            <a:pPr marL="742950" lvl="1" indent="-285750">
              <a:lnSpc>
                <a:spcPct val="8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3 8.8 81507 Casablanca (1942)</a:t>
            </a:r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 dirty="0"/>
              <a:t>Write a program that displays any </a:t>
            </a:r>
            <a:r>
              <a:rPr lang="en-US" sz="2000" dirty="0" smtClean="0"/>
              <a:t>movies who titles contain some specified text.</a:t>
            </a:r>
          </a:p>
          <a:p>
            <a:pPr marL="342900" indent="-342900">
              <a:tabLst>
                <a:tab pos="1828800" algn="l"/>
                <a:tab pos="2971800" algn="l"/>
                <a:tab pos="4114800" algn="l"/>
              </a:tabLst>
            </a:pPr>
            <a:r>
              <a:rPr lang="en-US" sz="2000" dirty="0" smtClean="0"/>
              <a:t>It will also display the number of matches found.</a:t>
            </a:r>
            <a:endParaRPr lang="en-US" sz="2000" dirty="0"/>
          </a:p>
          <a:p>
            <a:pPr marL="742950" lvl="1" indent="-285750"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Search for</a:t>
            </a:r>
            <a:r>
              <a:rPr lang="en-US" sz="1800" dirty="0">
                <a:latin typeface="Courier New" panose="02070309020205020404" pitchFamily="49" charset="0"/>
              </a:rPr>
              <a:t>: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b="1" u="sng" dirty="0">
                <a:latin typeface="Courier New" panose="02070309020205020404" pitchFamily="49" charset="0"/>
              </a:rPr>
              <a:t>part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2       139085  9.0     The Godfather: Part II (1974)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40      129172  8.5     The Departed (2006)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95      20401   8.2     The Apartment (1960)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192     30587   8.0     Spartacus (1960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. . .</a:t>
            </a:r>
            <a:endParaRPr 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	4 </a:t>
            </a:r>
            <a:r>
              <a:rPr lang="en-US" sz="1800" dirty="0" smtClean="0">
                <a:latin typeface="Courier New" panose="02070309020205020404" pitchFamily="49" charset="0"/>
              </a:rPr>
              <a:t>matches</a:t>
            </a:r>
            <a:endParaRPr 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50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713581"/>
          </a:xfrm>
        </p:spPr>
        <p:txBody>
          <a:bodyPr/>
          <a:lstStyle/>
          <a:p>
            <a:pPr eaLnBrk="1" hangingPunct="1"/>
            <a:r>
              <a:rPr lang="en-US" dirty="0" smtClean="0"/>
              <a:t>Pseudocode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35742" y="828675"/>
            <a:ext cx="7936707" cy="6207919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a</a:t>
            </a:r>
            <a:r>
              <a:rPr lang="en-US" b="1" i="1" dirty="0" smtClean="0"/>
              <a:t>sk the user for the search word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o</a:t>
            </a:r>
            <a:r>
              <a:rPr lang="en-US" b="1" i="1" dirty="0" smtClean="0"/>
              <a:t>pen the IMDb data file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c</a:t>
            </a:r>
            <a:r>
              <a:rPr lang="en-US" b="1" i="1" dirty="0" smtClean="0"/>
              <a:t>reate a list of the files contents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p</a:t>
            </a:r>
            <a:r>
              <a:rPr lang="en-US" b="1" i="1" dirty="0" smtClean="0"/>
              <a:t>rint the header of the output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for each line in the list of contents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if the search word is in the line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increment a matches counter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print the line in the proper format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p</a:t>
            </a:r>
            <a:r>
              <a:rPr lang="en-US" b="1" i="1" dirty="0" smtClean="0"/>
              <a:t>rint the number of matches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i="1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Problem: What if there are no matches?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Solution: Create a function to search for the word in a file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What else should be in a function?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93519" y="1088248"/>
            <a:ext cx="6836569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1 9.1 196376 The Shawshank Redemption (1994)</a:t>
            </a:r>
          </a:p>
          <a:p>
            <a:pPr lvl="1">
              <a:lnSpc>
                <a:spcPct val="75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2 </a:t>
            </a:r>
            <a:r>
              <a:rPr lang="en-US" dirty="0">
                <a:latin typeface="Courier New" panose="02070309020205020404" pitchFamily="49" charset="0"/>
              </a:rPr>
              <a:t>9.0 139085 The Godfather: Part II (1974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3 8.8 81507 Casablanca (1942)</a:t>
            </a:r>
            <a:endParaRPr lang="en-US" b="1" u="sng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endParaRPr lang="en-US" b="1" u="sng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endParaRPr 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5006" y="3886200"/>
            <a:ext cx="636508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dirty="0">
                <a:latin typeface="Courier New" panose="02070309020205020404" pitchFamily="49" charset="0"/>
              </a:rPr>
              <a:t>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dirty="0">
                <a:latin typeface="Courier New" panose="02070309020205020404" pitchFamily="49" charset="0"/>
              </a:rPr>
              <a:t>	2     </a:t>
            </a:r>
            <a:r>
              <a:rPr lang="en-US" dirty="0" smtClean="0">
                <a:latin typeface="Courier New" panose="02070309020205020404" pitchFamily="49" charset="0"/>
              </a:rPr>
              <a:t>139085  </a:t>
            </a:r>
            <a:r>
              <a:rPr lang="en-US" dirty="0">
                <a:latin typeface="Courier New" panose="02070309020205020404" pitchFamily="49" charset="0"/>
              </a:rPr>
              <a:t>9.0   </a:t>
            </a:r>
            <a:r>
              <a:rPr lang="en-US" dirty="0" smtClean="0">
                <a:latin typeface="Courier New" panose="02070309020205020404" pitchFamily="49" charset="0"/>
              </a:rPr>
              <a:t>  The </a:t>
            </a:r>
            <a:r>
              <a:rPr lang="en-US" dirty="0">
                <a:latin typeface="Courier New" panose="02070309020205020404" pitchFamily="49" charset="0"/>
              </a:rPr>
              <a:t>Godfather</a:t>
            </a:r>
            <a:r>
              <a:rPr lang="en-US" dirty="0" smtClean="0">
                <a:latin typeface="Courier New" panose="02070309020205020404" pitchFamily="49" charset="0"/>
              </a:rPr>
              <a:t>: …</a:t>
            </a:r>
            <a:endParaRPr 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89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838200" y="365125"/>
            <a:ext cx="10515600" cy="713581"/>
          </a:xfrm>
        </p:spPr>
        <p:txBody>
          <a:bodyPr/>
          <a:lstStyle/>
          <a:p>
            <a:pPr eaLnBrk="1" hangingPunct="1"/>
            <a:r>
              <a:rPr lang="en-US" dirty="0" smtClean="0"/>
              <a:t>Pseudocode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278606" y="885825"/>
            <a:ext cx="7543800" cy="635793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a</a:t>
            </a:r>
            <a:r>
              <a:rPr lang="en-US" b="1" i="1" dirty="0" smtClean="0"/>
              <a:t>sk the user for a search word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open the IMDb data file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c</a:t>
            </a:r>
            <a:r>
              <a:rPr lang="en-US" b="1" i="1" dirty="0" smtClean="0"/>
              <a:t>reate a list of the files contents 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i</a:t>
            </a:r>
            <a:r>
              <a:rPr lang="en-US" b="1" i="1" dirty="0" smtClean="0"/>
              <a:t>f search word is in the list of files contents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print the header for the output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set matches counter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for each line in the list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       if the search word is in the line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increment the matches counter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/>
              <a:t> </a:t>
            </a:r>
            <a:r>
              <a:rPr lang="en-US" b="1" i="1" dirty="0" smtClean="0"/>
              <a:t>               print the line in the proper format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    print the number of matches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i="1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A44B-F03E-41E8-BFCB-F65A05322571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293519" y="1088248"/>
            <a:ext cx="6836569" cy="1408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1 9.1 196376 The Shawshank Redemption (1994)</a:t>
            </a:r>
          </a:p>
          <a:p>
            <a:pPr lvl="1">
              <a:lnSpc>
                <a:spcPct val="75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2 </a:t>
            </a:r>
            <a:r>
              <a:rPr lang="en-US" dirty="0">
                <a:latin typeface="Courier New" panose="02070309020205020404" pitchFamily="49" charset="0"/>
              </a:rPr>
              <a:t>9.0 139085 The Godfather: Part II (1974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5000"/>
              </a:lnSpc>
            </a:pPr>
            <a:r>
              <a:rPr lang="en-US" dirty="0">
                <a:latin typeface="Courier New" panose="02070309020205020404" pitchFamily="49" charset="0"/>
              </a:rPr>
              <a:t>3 8.8 81507 Casablanca (1942)</a:t>
            </a:r>
            <a:endParaRPr lang="en-US" b="1" u="sng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endParaRPr lang="en-US" b="1" u="sng" dirty="0">
              <a:latin typeface="Courier New" panose="02070309020205020404" pitchFamily="49" charset="0"/>
            </a:endParaRPr>
          </a:p>
          <a:p>
            <a:pPr lvl="1">
              <a:lnSpc>
                <a:spcPct val="75000"/>
              </a:lnSpc>
            </a:pPr>
            <a:endParaRPr 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65006" y="3886200"/>
            <a:ext cx="636508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dirty="0">
                <a:latin typeface="Courier New" panose="02070309020205020404" pitchFamily="49" charset="0"/>
              </a:rPr>
              <a:t>Rank    Votes   Rating  Title</a:t>
            </a:r>
          </a:p>
          <a:p>
            <a:pPr marL="742950" lvl="1" indent="-285750">
              <a:lnSpc>
                <a:spcPct val="70000"/>
              </a:lnSpc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en-US" dirty="0">
                <a:latin typeface="Courier New" panose="02070309020205020404" pitchFamily="49" charset="0"/>
              </a:rPr>
              <a:t>	2     </a:t>
            </a:r>
            <a:r>
              <a:rPr lang="en-US" dirty="0" smtClean="0">
                <a:latin typeface="Courier New" panose="02070309020205020404" pitchFamily="49" charset="0"/>
              </a:rPr>
              <a:t>139085  </a:t>
            </a:r>
            <a:r>
              <a:rPr lang="en-US" dirty="0">
                <a:latin typeface="Courier New" panose="02070309020205020404" pitchFamily="49" charset="0"/>
              </a:rPr>
              <a:t>9.0   </a:t>
            </a:r>
            <a:r>
              <a:rPr lang="en-US" dirty="0" smtClean="0">
                <a:latin typeface="Courier New" panose="02070309020205020404" pitchFamily="49" charset="0"/>
              </a:rPr>
              <a:t>  The </a:t>
            </a:r>
            <a:r>
              <a:rPr lang="en-US" dirty="0">
                <a:latin typeface="Courier New" panose="02070309020205020404" pitchFamily="49" charset="0"/>
              </a:rPr>
              <a:t>Godfather</a:t>
            </a:r>
            <a:r>
              <a:rPr lang="en-US" dirty="0" smtClean="0">
                <a:latin typeface="Courier New" panose="02070309020205020404" pitchFamily="49" charset="0"/>
              </a:rPr>
              <a:t>: …</a:t>
            </a:r>
            <a:endParaRPr lang="en-US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318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IMDb code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IMDB's Top 250 movies that match a search string.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get_phrase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file = open("imdb.txt</a:t>
            </a:r>
            <a:r>
              <a:rPr lang="en-US" sz="1300" dirty="0" smtClean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line_list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line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search_list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line_list</a:t>
            </a:r>
            <a:r>
              <a:rPr lang="en-US" sz="1300" dirty="0" smtClean="0">
                <a:latin typeface="Courier New" panose="02070309020205020404" pitchFamily="49" charset="0"/>
              </a:rPr>
              <a:t>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if (</a:t>
            </a:r>
            <a:r>
              <a:rPr lang="en-US" sz="1300" dirty="0" err="1">
                <a:latin typeface="Courier New" panose="02070309020205020404" pitchFamily="49" charset="0"/>
              </a:rPr>
              <a:t>len</a:t>
            </a:r>
            <a:r>
              <a:rPr lang="en-US" sz="1300" dirty="0">
                <a:latin typeface="Courier New" panose="02070309020205020404" pitchFamily="49" charset="0"/>
              </a:rPr>
              <a:t>(line) &gt; 0):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print("Rank\</a:t>
            </a:r>
            <a:r>
              <a:rPr lang="en-US" sz="1300" dirty="0" err="1">
                <a:latin typeface="Courier New" panose="02070309020205020404" pitchFamily="49" charset="0"/>
              </a:rPr>
              <a:t>tVotes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tRating</a:t>
            </a:r>
            <a:r>
              <a:rPr lang="en-US" sz="1300" dirty="0">
                <a:latin typeface="Courier New" panose="02070309020205020404" pitchFamily="49" charset="0"/>
              </a:rPr>
              <a:t>\</a:t>
            </a:r>
            <a:r>
              <a:rPr lang="en-US" sz="1300" dirty="0" err="1">
                <a:latin typeface="Courier New" panose="02070309020205020404" pitchFamily="49" charset="0"/>
              </a:rPr>
              <a:t>tTitle</a:t>
            </a:r>
            <a:r>
              <a:rPr lang="en-US" sz="1300" dirty="0">
                <a:latin typeface="Courier New" panose="02070309020205020404" pitchFamily="49" charset="0"/>
              </a:rPr>
              <a:t>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matches = 0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</a:t>
            </a:r>
            <a:r>
              <a:rPr lang="en-US" sz="1300" dirty="0" smtClean="0">
                <a:latin typeface="Courier New" panose="02070309020205020404" pitchFamily="49" charset="0"/>
              </a:rPr>
              <a:t>for </a:t>
            </a:r>
            <a:r>
              <a:rPr lang="en-US" sz="1300" dirty="0" err="1" smtClean="0">
                <a:latin typeface="Courier New" panose="02070309020205020404" pitchFamily="49" charset="0"/>
              </a:rPr>
              <a:t>a_line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line_list</a:t>
            </a:r>
            <a:r>
              <a:rPr lang="en-US" sz="1300" dirty="0" smtClean="0">
                <a:latin typeface="Courier New" panose="02070309020205020404" pitchFamily="49" charset="0"/>
              </a:rPr>
              <a:t>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        </a:t>
            </a:r>
            <a:r>
              <a:rPr lang="en-US" sz="1300" dirty="0" err="1" smtClean="0">
                <a:latin typeface="Courier New" panose="02070309020205020404" pitchFamily="49" charset="0"/>
              </a:rPr>
              <a:t>ans</a:t>
            </a:r>
            <a:r>
              <a:rPr lang="en-US" sz="1300" dirty="0" smtClean="0">
                <a:latin typeface="Courier New" panose="02070309020205020404" pitchFamily="49" charset="0"/>
              </a:rPr>
              <a:t> = </a:t>
            </a:r>
            <a:r>
              <a:rPr lang="en-US" sz="1300" dirty="0" err="1" smtClean="0">
                <a:latin typeface="Courier New" panose="02070309020205020404" pitchFamily="49" charset="0"/>
              </a:rPr>
              <a:t>search_line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a_line</a:t>
            </a:r>
            <a:r>
              <a:rPr lang="en-US" sz="1300" dirty="0" smtClean="0">
                <a:latin typeface="Courier New" panose="02070309020205020404" pitchFamily="49" charset="0"/>
              </a:rPr>
              <a:t>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search_work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if (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ans</a:t>
            </a:r>
            <a:r>
              <a:rPr lang="en-US" sz="1300" dirty="0" smtClean="0">
                <a:latin typeface="Courier New" panose="02070309020205020404" pitchFamily="49" charset="0"/>
              </a:rPr>
              <a:t>) &gt; 0):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    </a:t>
            </a:r>
            <a:r>
              <a:rPr lang="en-US" sz="1300" dirty="0" smtClean="0">
                <a:latin typeface="Courier New" panose="02070309020205020404" pitchFamily="49" charset="0"/>
              </a:rPr>
              <a:t>    matches = matches + 1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            display(</a:t>
            </a:r>
            <a:r>
              <a:rPr lang="en-US" sz="1300" dirty="0" err="1" smtClean="0">
                <a:latin typeface="Courier New" panose="02070309020205020404" pitchFamily="49" charset="0"/>
              </a:rPr>
              <a:t>a_line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print(</a:t>
            </a:r>
            <a:r>
              <a:rPr lang="en-US" sz="1300" dirty="0" err="1">
                <a:latin typeface="Courier New" panose="02070309020205020404" pitchFamily="49" charset="0"/>
              </a:rPr>
              <a:t>str</a:t>
            </a:r>
            <a:r>
              <a:rPr lang="en-US" sz="1300" dirty="0">
                <a:latin typeface="Courier New" panose="02070309020205020404" pitchFamily="49" charset="0"/>
              </a:rPr>
              <a:t>(matches) + " matches</a:t>
            </a:r>
            <a:r>
              <a:rPr lang="en-US" sz="1300" dirty="0" smtClean="0">
                <a:latin typeface="Courier New" panose="02070309020205020404" pitchFamily="49" charset="0"/>
              </a:rPr>
              <a:t>.")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Asks the user for their search word and returns it.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get_phrase</a:t>
            </a:r>
            <a:r>
              <a:rPr lang="en-US" sz="1300" dirty="0" smtClean="0">
                <a:latin typeface="Courier New" panose="02070309020205020404" pitchFamily="49" charset="0"/>
              </a:rPr>
              <a:t>():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  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input("Search word: ")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= </a:t>
            </a:r>
            <a:r>
              <a:rPr lang="en-US" sz="1300" dirty="0" err="1">
                <a:latin typeface="Courier New" panose="02070309020205020404" pitchFamily="49" charset="0"/>
              </a:rPr>
              <a:t>search_word.lower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print()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...</a:t>
            </a:r>
            <a:endParaRPr lang="en-US" sz="13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42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IMDb functions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xfrm>
            <a:off x="838200" y="1035843"/>
            <a:ext cx="10515600" cy="5141119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...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Breaks apart each line, looking for lines that match the search word.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search_list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line_list</a:t>
            </a:r>
            <a:r>
              <a:rPr lang="en-US" sz="1300" dirty="0" smtClean="0">
                <a:latin typeface="Courier New" panose="02070309020205020404" pitchFamily="49" charset="0"/>
              </a:rPr>
              <a:t>, 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line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line_list</a:t>
            </a:r>
            <a:r>
              <a:rPr lang="en-US" sz="1300" dirty="0" smtClean="0">
                <a:latin typeface="Courier New" panose="02070309020205020404" pitchFamily="49" charset="0"/>
              </a:rPr>
              <a:t>:</a:t>
            </a:r>
            <a:endParaRPr lang="en-US" sz="13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 smtClean="0">
                <a:latin typeface="Courier New" panose="02070309020205020404" pitchFamily="49" charset="0"/>
              </a:rPr>
              <a:t>line.lower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r>
              <a:rPr lang="en-US" sz="1300" b="1" dirty="0" smtClean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if 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line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r>
              <a:rPr lang="en-US" sz="1300" dirty="0">
                <a:latin typeface="Courier New" panose="02070309020205020404" pitchFamily="49" charset="0"/>
              </a:rPr>
              <a:t>return </a:t>
            </a:r>
            <a:r>
              <a:rPr lang="en-US" sz="1300" dirty="0" smtClean="0">
                <a:latin typeface="Courier New" panose="02070309020205020404" pitchFamily="49" charset="0"/>
              </a:rPr>
              <a:t>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not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Looks for the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search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word in a single line.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search_line</a:t>
            </a:r>
            <a:r>
              <a:rPr lang="en-US" sz="1300" dirty="0" smtClean="0">
                <a:latin typeface="Courier New" panose="02070309020205020404" pitchFamily="49" charset="0"/>
              </a:rPr>
              <a:t>(line, 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err="1">
                <a:latin typeface="Courier New" panose="02070309020205020404" pitchFamily="49" charset="0"/>
              </a:rPr>
              <a:t>line.lower</a:t>
            </a:r>
            <a:r>
              <a:rPr lang="en-US" sz="1300" dirty="0">
                <a:latin typeface="Courier New" panose="02070309020205020404" pitchFamily="49" charset="0"/>
              </a:rPr>
              <a:t>()</a:t>
            </a:r>
            <a:r>
              <a:rPr lang="en-US" sz="1300" b="1" dirty="0">
                <a:latin typeface="Courier New" panose="02070309020205020404" pitchFamily="49" charset="0"/>
              </a:rPr>
              <a:t>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 case-insensitive match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</a:t>
            </a:r>
            <a:r>
              <a:rPr lang="en-US" sz="1300" dirty="0" smtClean="0">
                <a:latin typeface="Courier New" panose="02070309020205020404" pitchFamily="49" charset="0"/>
              </a:rPr>
              <a:t>if </a:t>
            </a:r>
            <a:r>
              <a:rPr lang="en-US" sz="1300" dirty="0">
                <a:latin typeface="Courier New" panose="02070309020205020404" pitchFamily="49" charset="0"/>
              </a:rPr>
              <a:t>(</a:t>
            </a:r>
            <a:r>
              <a:rPr lang="en-US" sz="1300" dirty="0" err="1">
                <a:latin typeface="Courier New" panose="02070309020205020404" pitchFamily="49" charset="0"/>
              </a:rPr>
              <a:t>search_word</a:t>
            </a:r>
            <a:r>
              <a:rPr lang="en-US" sz="1300" dirty="0">
                <a:latin typeface="Courier New" panose="02070309020205020404" pitchFamily="49" charset="0"/>
              </a:rPr>
              <a:t> in </a:t>
            </a:r>
            <a:r>
              <a:rPr lang="en-US" sz="1300" dirty="0" err="1" smtClean="0">
                <a:latin typeface="Courier New" panose="02070309020205020404" pitchFamily="49" charset="0"/>
              </a:rPr>
              <a:t>line_lower</a:t>
            </a:r>
            <a:r>
              <a:rPr lang="en-US" sz="1300" dirty="0" smtClean="0">
                <a:latin typeface="Courier New" panose="02070309020205020404" pitchFamily="49" charset="0"/>
              </a:rPr>
              <a:t>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    </a:t>
            </a:r>
            <a:r>
              <a:rPr lang="en-US" sz="1300" dirty="0" smtClean="0">
                <a:latin typeface="Courier New" panose="02070309020205020404" pitchFamily="49" charset="0"/>
              </a:rPr>
              <a:t>return </a:t>
            </a:r>
            <a:r>
              <a:rPr lang="en-US" sz="1300" dirty="0">
                <a:latin typeface="Courier New" panose="02070309020205020404" pitchFamily="49" charset="0"/>
              </a:rPr>
              <a:t>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>
                <a:latin typeface="Courier New" panose="02070309020205020404" pitchFamily="49" charset="0"/>
              </a:rPr>
              <a:t>    return ""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 not found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displays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line in the proper format on the screen.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display(line):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rank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rating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votes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parts[2]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title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""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range(3,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>
                <a:latin typeface="Courier New" panose="02070309020205020404" pitchFamily="49" charset="0"/>
              </a:rPr>
              <a:t>title += </a:t>
            </a:r>
            <a:r>
              <a:rPr lang="en-US" sz="1300" dirty="0" smtClean="0">
                <a:latin typeface="Courier New" panose="02070309020205020404" pitchFamily="49" charset="0"/>
              </a:rPr>
              <a:t>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 + </a:t>
            </a:r>
            <a:r>
              <a:rPr lang="en-US" sz="1300" dirty="0">
                <a:latin typeface="Courier New" panose="02070309020205020404" pitchFamily="49" charset="0"/>
              </a:rPr>
              <a:t>" </a:t>
            </a:r>
            <a:r>
              <a:rPr lang="en-US" sz="1300" dirty="0" smtClean="0">
                <a:latin typeface="Courier New" panose="02070309020205020404" pitchFamily="49" charset="0"/>
              </a:rPr>
              <a:t>"    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the rest of the line</a:t>
            </a:r>
          </a:p>
          <a:p>
            <a:pPr lvl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print(rank </a:t>
            </a:r>
            <a:r>
              <a:rPr lang="en-US" sz="1300" dirty="0">
                <a:latin typeface="Courier New" panose="02070309020205020404" pitchFamily="49" charset="0"/>
              </a:rPr>
              <a:t>+ "\t" + votes + "\t" + rating + "\t" + </a:t>
            </a:r>
            <a:r>
              <a:rPr lang="en-US" sz="1300" dirty="0" smtClean="0">
                <a:latin typeface="Courier New" panose="02070309020205020404" pitchFamily="49" charset="0"/>
              </a:rPr>
              <a:t>title)</a:t>
            </a:r>
            <a:endParaRPr lang="en-US" sz="13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04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</a:t>
            </a:r>
            <a:endParaRPr lang="en-US" i="1" dirty="0"/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US $/gal   </a:t>
            </a:r>
          </a:p>
          <a:p>
            <a:pPr marL="457200" lvl="1" indent="0" eaLnBrk="1" hangingPunct="1"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 date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3.81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3/21/11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8.08	</a:t>
            </a:r>
            <a:endParaRPr lang="en-US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3.84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3/28/11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8.3 $/gal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3.9 $/gal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325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521"/>
          </a:xfrm>
        </p:spPr>
        <p:txBody>
          <a:bodyPr/>
          <a:lstStyle/>
          <a:p>
            <a:r>
              <a:rPr lang="en-US" dirty="0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199177" y="1690688"/>
            <a:ext cx="9542352" cy="4836861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700" dirty="0" err="1" smtClean="0">
                <a:latin typeface="Courier" charset="0"/>
              </a:rPr>
              <a:t>def</a:t>
            </a:r>
            <a:r>
              <a:rPr lang="en-US" sz="1700" dirty="0" smtClean="0">
                <a:latin typeface="Courier" charset="0"/>
              </a:rPr>
              <a:t> main():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file = open("</a:t>
            </a:r>
            <a:r>
              <a:rPr lang="en-US" sz="1700" dirty="0">
                <a:latin typeface="Courier" charset="0"/>
              </a:rPr>
              <a:t>gasprices.txt</a:t>
            </a:r>
            <a:r>
              <a:rPr lang="en-US" sz="1700" dirty="0" smtClean="0">
                <a:latin typeface="Courier" charset="0"/>
              </a:rPr>
              <a:t>")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lines = </a:t>
            </a:r>
            <a:r>
              <a:rPr lang="en-US" sz="1700" dirty="0" err="1" smtClean="0">
                <a:latin typeface="Courier" charset="0"/>
              </a:rPr>
              <a:t>file.readlines</a:t>
            </a:r>
            <a:r>
              <a:rPr lang="en-US" sz="1700" dirty="0" smtClean="0">
                <a:latin typeface="Courier" charset="0"/>
              </a:rPr>
              <a:t>()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for 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in range(0, </a:t>
            </a:r>
            <a:r>
              <a:rPr lang="en-US" sz="1700" dirty="0" err="1" smtClean="0">
                <a:latin typeface="Courier" charset="0"/>
              </a:rPr>
              <a:t>len</a:t>
            </a:r>
            <a:r>
              <a:rPr lang="en-US" sz="1700" dirty="0" smtClean="0">
                <a:latin typeface="Courier" charset="0"/>
              </a:rPr>
              <a:t>(lines), 3):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belgium</a:t>
            </a:r>
            <a:r>
              <a:rPr lang="en-US" sz="1700" dirty="0">
                <a:latin typeface="Courier" charset="0"/>
              </a:rPr>
              <a:t> </a:t>
            </a:r>
            <a:r>
              <a:rPr lang="en-US" sz="1700" dirty="0" smtClean="0">
                <a:latin typeface="Courier" charset="0"/>
              </a:rPr>
              <a:t>=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+ 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usa</a:t>
            </a:r>
            <a:r>
              <a:rPr lang="en-US" sz="1700" dirty="0">
                <a:latin typeface="Courier" charset="0"/>
              </a:rPr>
              <a:t> </a:t>
            </a:r>
            <a:r>
              <a:rPr lang="en-US" sz="1700" dirty="0" smtClean="0">
                <a:latin typeface="Courier" charset="0"/>
              </a:rPr>
              <a:t>=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+ 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+ 1])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</a:t>
            </a:r>
            <a:r>
              <a:rPr lang="en-US" sz="1700" dirty="0" smtClean="0">
                <a:latin typeface="Courier" charset="0"/>
              </a:rPr>
              <a:t>     count = count + 1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print("</a:t>
            </a:r>
            <a:r>
              <a:rPr lang="en-US" sz="1700" dirty="0">
                <a:latin typeface="Courier" charset="0"/>
              </a:rPr>
              <a:t>Belgium average: " + </a:t>
            </a:r>
            <a:r>
              <a:rPr lang="en-US" sz="1700" dirty="0" err="1" smtClean="0">
                <a:latin typeface="Courier" charset="0"/>
              </a:rPr>
              <a:t>str</a:t>
            </a:r>
            <a:r>
              <a:rPr lang="en-US" sz="1700" dirty="0" smtClean="0">
                <a:latin typeface="Courier" charset="0"/>
              </a:rPr>
              <a:t>(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/ </a:t>
            </a:r>
            <a:r>
              <a:rPr lang="en-US" sz="1700" dirty="0" smtClean="0">
                <a:latin typeface="Courier" charset="0"/>
              </a:rPr>
              <a:t>count</a:t>
            </a:r>
            <a:r>
              <a:rPr lang="en-US" sz="1700" dirty="0" smtClean="0">
                <a:latin typeface="Courier" charset="0"/>
              </a:rPr>
              <a:t>) </a:t>
            </a:r>
            <a:r>
              <a:rPr lang="en-US" sz="1700" dirty="0">
                <a:latin typeface="Courier" charset="0"/>
              </a:rPr>
              <a:t>+ " $/gal</a:t>
            </a:r>
            <a:r>
              <a:rPr lang="en-US" sz="1700" dirty="0" smtClean="0">
                <a:latin typeface="Courier" charset="0"/>
              </a:rPr>
              <a:t>")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print("USA average: " + </a:t>
            </a:r>
            <a:r>
              <a:rPr lang="en-US" sz="1700" dirty="0" err="1" smtClean="0">
                <a:latin typeface="Courier" charset="0"/>
              </a:rPr>
              <a:t>str</a:t>
            </a:r>
            <a:r>
              <a:rPr lang="en-US" sz="1700" dirty="0" smtClean="0">
                <a:latin typeface="Courier" charset="0"/>
              </a:rPr>
              <a:t>(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/ </a:t>
            </a:r>
            <a:r>
              <a:rPr lang="en-US" sz="1700" dirty="0" smtClean="0">
                <a:latin typeface="Courier" charset="0"/>
              </a:rPr>
              <a:t>count</a:t>
            </a:r>
            <a:r>
              <a:rPr lang="en-US" sz="1700" dirty="0" smtClean="0">
                <a:latin typeface="Courier" charset="0"/>
              </a:rPr>
              <a:t>) </a:t>
            </a:r>
            <a:r>
              <a:rPr lang="en-US" sz="1700" dirty="0" smtClean="0">
                <a:latin typeface="Courier" charset="0"/>
              </a:rPr>
              <a:t>+ " $/gal")</a:t>
            </a:r>
          </a:p>
          <a:p>
            <a:pPr marL="0" indent="0">
              <a:spcBef>
                <a:spcPct val="0"/>
              </a:spcBef>
              <a:buNone/>
            </a:pPr>
            <a:endParaRPr lang="en-US" sz="1700" dirty="0">
              <a:latin typeface="Courier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78994" y="1014663"/>
            <a:ext cx="6913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['8.20\n', '3.81\n', '3/21/11\n', '8.08\n', '3.84\n', '3/28/11\n', …. 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240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Recall the hours.txt file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994787" y="2136618"/>
            <a:ext cx="10359013" cy="434038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F</a:t>
            </a:r>
            <a:r>
              <a:rPr lang="en-US" dirty="0" smtClean="0"/>
              <a:t>ile </a:t>
            </a:r>
            <a:r>
              <a:rPr lang="en-US" dirty="0" smtClean="0">
                <a:latin typeface="Courier New" panose="02070309020205020404" pitchFamily="49" charset="0"/>
              </a:rPr>
              <a:t>hours.txt</a:t>
            </a:r>
            <a:r>
              <a:rPr lang="en-US" dirty="0" smtClean="0"/>
              <a:t> has the following contents: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123 Brett 12.5 8.1 7.6 3.2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456 Sarina 4.0 11.6 6.5 2.7 12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789 Nick 8.0 8.0 8.0 8.0 7.5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How would we process this file if we wanted to extract just the names?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57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351971" y="-273276"/>
            <a:ext cx="10515600" cy="2129236"/>
          </a:xfrm>
        </p:spPr>
        <p:txBody>
          <a:bodyPr/>
          <a:lstStyle/>
          <a:p>
            <a:pPr eaLnBrk="1" hangingPunct="1"/>
            <a:r>
              <a:rPr lang="en-US" dirty="0" smtClean="0"/>
              <a:t>Processing files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648077" y="995881"/>
            <a:ext cx="10515600" cy="2661719"/>
          </a:xfrm>
        </p:spPr>
        <p:txBody>
          <a:bodyPr>
            <a:normAutofit/>
          </a:bodyPr>
          <a:lstStyle/>
          <a:p>
            <a:pPr marL="457200" lvl="1" indent="0">
              <a:buNone/>
              <a:tabLst>
                <a:tab pos="3884613" algn="l"/>
              </a:tabLst>
            </a:pPr>
            <a:r>
              <a:rPr lang="en-US" dirty="0" smtClean="0">
                <a:ea typeface="ヒラギノ角ゴ Pro W3" charset="-128"/>
              </a:rPr>
              <a:t>                       </a:t>
            </a:r>
            <a:endParaRPr lang="en-US" sz="800" dirty="0" smtClean="0"/>
          </a:p>
          <a:p>
            <a:pPr>
              <a:tabLst>
                <a:tab pos="3884613" algn="l"/>
              </a:tabLst>
            </a:pPr>
            <a:r>
              <a:rPr lang="en-US" dirty="0" smtClean="0">
                <a:cs typeface="Calibri Light" panose="020F0302020204030204" pitchFamily="34" charset="0"/>
              </a:rPr>
              <a:t>After using </a:t>
            </a:r>
            <a:r>
              <a:rPr lang="en-US" dirty="0" err="1" smtClean="0">
                <a:cs typeface="Calibri Light" panose="020F0302020204030204" pitchFamily="34" charset="0"/>
              </a:rPr>
              <a:t>readlines</a:t>
            </a:r>
            <a:r>
              <a:rPr lang="en-US" dirty="0" smtClean="0">
                <a:cs typeface="Calibri Light" panose="020F0302020204030204" pitchFamily="34" charset="0"/>
              </a:rPr>
              <a:t>(), each element of the list is a string</a:t>
            </a:r>
          </a:p>
          <a:p>
            <a:pPr>
              <a:tabLst>
                <a:tab pos="3884613" algn="l"/>
              </a:tabLst>
            </a:pPr>
            <a:r>
              <a:rPr lang="en-US" dirty="0" smtClean="0">
                <a:cs typeface="Calibri Light" panose="020F0302020204030204" pitchFamily="34" charset="0"/>
              </a:rPr>
              <a:t>Each string is a group of characters separated by spaces </a:t>
            </a:r>
          </a:p>
          <a:p>
            <a:pPr>
              <a:tabLst>
                <a:tab pos="3884613" algn="l"/>
              </a:tabLst>
            </a:pPr>
            <a:r>
              <a:rPr lang="en-US" dirty="0" smtClean="0">
                <a:cs typeface="Calibri Light" panose="020F0302020204030204" pitchFamily="34" charset="0"/>
              </a:rPr>
              <a:t>We may need a new method….</a:t>
            </a:r>
          </a:p>
          <a:p>
            <a:pPr marL="0" indent="0">
              <a:buNone/>
              <a:tabLst>
                <a:tab pos="3884613" algn="l"/>
              </a:tabLst>
            </a:pPr>
            <a:endParaRPr lang="en-US" dirty="0" smtClean="0">
              <a:cs typeface="Calibri Light" panose="020F030202020403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987278" y="3802455"/>
            <a:ext cx="5754249" cy="20682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</a:rPr>
              <a:t>f.readlines</a:t>
            </a:r>
            <a:r>
              <a:rPr lang="en-US" sz="20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['</a:t>
            </a:r>
            <a:r>
              <a:rPr lang="nb-NO" sz="2000" dirty="0">
                <a:latin typeface="Courier New" panose="02070309020205020404" pitchFamily="49" charset="0"/>
              </a:rPr>
              <a:t>123 </a:t>
            </a:r>
            <a:r>
              <a:rPr lang="nb-NO" sz="2000" dirty="0" smtClean="0">
                <a:latin typeface="Courier New" panose="02070309020205020404" pitchFamily="49" charset="0"/>
              </a:rPr>
              <a:t>Brett </a:t>
            </a:r>
            <a:r>
              <a:rPr lang="nb-NO" sz="2000" dirty="0">
                <a:latin typeface="Courier New" panose="02070309020205020404" pitchFamily="49" charset="0"/>
              </a:rPr>
              <a:t>12.5 8.1 7.6 3.2\n',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2000" dirty="0">
                <a:latin typeface="Courier New" panose="02070309020205020404" pitchFamily="49" charset="0"/>
              </a:rPr>
              <a:t>'456 </a:t>
            </a:r>
            <a:r>
              <a:rPr lang="nb-NO" sz="2000" dirty="0" smtClean="0">
                <a:latin typeface="Courier New" panose="02070309020205020404" pitchFamily="49" charset="0"/>
              </a:rPr>
              <a:t>Sarina </a:t>
            </a:r>
            <a:r>
              <a:rPr lang="nb-NO" sz="2000" dirty="0">
                <a:latin typeface="Courier New" panose="02070309020205020404" pitchFamily="49" charset="0"/>
              </a:rPr>
              <a:t>4.0 11.6 6.5 2.7 12\n',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2000" dirty="0">
                <a:latin typeface="Courier New" panose="02070309020205020404" pitchFamily="49" charset="0"/>
              </a:rPr>
              <a:t>'789 </a:t>
            </a:r>
            <a:r>
              <a:rPr lang="nb-NO" sz="2000" dirty="0" smtClean="0">
                <a:latin typeface="Courier New" panose="02070309020205020404" pitchFamily="49" charset="0"/>
              </a:rPr>
              <a:t>Nick </a:t>
            </a:r>
            <a:r>
              <a:rPr lang="nb-NO" sz="2000" dirty="0">
                <a:latin typeface="Courier New" panose="02070309020205020404" pitchFamily="49" charset="0"/>
              </a:rPr>
              <a:t>8.0 8.0 8.0 8.0 7.5\n</a:t>
            </a:r>
            <a:r>
              <a:rPr lang="nb-NO" sz="2000" dirty="0" smtClean="0">
                <a:latin typeface="Courier New" panose="02070309020205020404" pitchFamily="49" charset="0"/>
              </a:rPr>
              <a:t>']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nb-NO" sz="2000" dirty="0" smtClean="0">
                <a:latin typeface="Courier New" panose="02070309020205020404" pitchFamily="49" charset="0"/>
              </a:rPr>
              <a:t>&gt;&gt;&gt;</a:t>
            </a:r>
            <a:endParaRPr lang="en-US" sz="20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F8B5-89FE-4665-B33A-5D7758A064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473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Method for splitting strings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557543" y="1312752"/>
            <a:ext cx="10515600" cy="4729274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 eaLnBrk="1" hangingPunct="1">
              <a:lnSpc>
                <a:spcPct val="110000"/>
              </a:lnSpc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split()- </a:t>
            </a:r>
            <a:r>
              <a:rPr lang="en-US" sz="2800" dirty="0" smtClean="0"/>
              <a:t>a method that splits a string into a list of substrings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by default, uses spaces to split the string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s = "This is a line of words separated by spaces"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s.split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for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 in range(0, </a:t>
            </a:r>
            <a:r>
              <a:rPr lang="en-US" dirty="0" err="1" smtClean="0">
                <a:latin typeface="Courier New" panose="02070309020205020404" pitchFamily="49" charset="0"/>
              </a:rPr>
              <a:t>len</a:t>
            </a:r>
            <a:r>
              <a:rPr lang="en-US" dirty="0" smtClean="0">
                <a:latin typeface="Courier New" panose="02070309020205020404" pitchFamily="49" charset="0"/>
              </a:rPr>
              <a:t>(s)):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print(s[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</a:rPr>
              <a:t>])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60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Line-based file processing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110000"/>
              </a:lnSpc>
            </a:pPr>
            <a:r>
              <a:rPr lang="en-US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readlines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to read the file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Then use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 </a:t>
            </a:r>
            <a:r>
              <a:rPr lang="en-US" dirty="0" smtClean="0"/>
              <a:t>on each line</a:t>
            </a:r>
          </a:p>
          <a:p>
            <a:pPr marL="457200" lvl="1" indent="0" eaLnBrk="1" hangingPunct="1">
              <a:lnSpc>
                <a:spcPct val="110000"/>
              </a:lnSpc>
              <a:buNone/>
            </a:pPr>
            <a:endParaRPr lang="en-US" dirty="0" smtClean="0"/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file = open("</a:t>
            </a:r>
            <a:r>
              <a:rPr lang="en-US" b="1" i="1" dirty="0" smtClean="0"/>
              <a:t>&lt;filename&gt;</a:t>
            </a:r>
            <a:r>
              <a:rPr lang="en-US" dirty="0" smtClean="0"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lines = </a:t>
            </a:r>
            <a:r>
              <a:rPr lang="en-US" dirty="0" err="1" smtClean="0">
                <a:latin typeface="Courier New" panose="02070309020205020404" pitchFamily="49" charset="0"/>
              </a:rPr>
              <a:t>file.readlines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</a:rPr>
              <a:t>or </a:t>
            </a:r>
            <a:r>
              <a:rPr lang="en-US" dirty="0" err="1" smtClean="0">
                <a:latin typeface="Courier New" panose="02070309020205020404" pitchFamily="49" charset="0"/>
              </a:rPr>
              <a:t>single_line</a:t>
            </a:r>
            <a:r>
              <a:rPr lang="en-US" dirty="0" smtClean="0">
                <a:latin typeface="Courier New" panose="02070309020205020404" pitchFamily="49" charset="0"/>
              </a:rPr>
              <a:t> in lines: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parts = </a:t>
            </a:r>
            <a:r>
              <a:rPr lang="en-US" dirty="0" err="1" smtClean="0">
                <a:latin typeface="Courier New" panose="02070309020205020404" pitchFamily="49" charset="0"/>
              </a:rPr>
              <a:t>single_line.split</a:t>
            </a:r>
            <a:r>
              <a:rPr lang="en-US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          &lt;process the parts of the line&gt;</a:t>
            </a:r>
            <a:endParaRPr lang="en-US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14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Hours question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>
          <a:xfrm>
            <a:off x="994787" y="1295400"/>
            <a:ext cx="10359013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Given a file </a:t>
            </a:r>
            <a:r>
              <a:rPr lang="en-US" dirty="0" smtClean="0">
                <a:latin typeface="Courier New" panose="02070309020205020404" pitchFamily="49" charset="0"/>
              </a:rPr>
              <a:t>hours.txt</a:t>
            </a:r>
            <a:r>
              <a:rPr lang="en-US" dirty="0" smtClean="0"/>
              <a:t> with the following contents: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123 Brett 12.5 8.1 7.6 3.2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456 Sarina 4.0 11.6 6.5 2.7 12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789 Nick 8.0 8.0 8.0 8.0 7.5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the task of computing hours worked by each person: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Brett  (ID#123) worked 31.4 hours (7.85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Sarina (ID#456) worked 36.8 hours (7.36 hours/day)</a:t>
            </a:r>
            <a:endParaRPr lang="en-US" sz="8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Nick   (ID#789) worked 39.5 hours (7.90 hours/day)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</p:txBody>
      </p:sp>
      <p:pic>
        <p:nvPicPr>
          <p:cNvPr id="7172" name="Picture 3" descr="320265133v4_480x480_Fro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123" y="1295400"/>
            <a:ext cx="3319584" cy="229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56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Hours answer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316872" y="1285592"/>
            <a:ext cx="7315199" cy="4891371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Processes an employee input file and outputs each employee's hours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main():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file = open("</a:t>
            </a:r>
            <a:r>
              <a:rPr lang="en-US" sz="1300" dirty="0">
                <a:latin typeface="Courier New" panose="02070309020205020404" pitchFamily="49" charset="0"/>
              </a:rPr>
              <a:t>hours.txt</a:t>
            </a:r>
            <a:r>
              <a:rPr lang="en-US" sz="1300" dirty="0" smtClean="0">
                <a:latin typeface="Courier New" panose="02070309020205020404" pitchFamily="49" charset="0"/>
              </a:rPr>
              <a:t>")                                   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lines = </a:t>
            </a:r>
            <a:r>
              <a:rPr lang="en-US" sz="1300" dirty="0" err="1" smtClean="0">
                <a:latin typeface="Courier New" panose="02070309020205020404" pitchFamily="49" charset="0"/>
              </a:rPr>
              <a:t>file.readlines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single_line</a:t>
            </a:r>
            <a:r>
              <a:rPr lang="en-US" sz="1300" dirty="0" smtClean="0">
                <a:latin typeface="Courier New" panose="02070309020205020404" pitchFamily="49" charset="0"/>
              </a:rPr>
              <a:t> in lines: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</a:t>
            </a:r>
            <a:r>
              <a:rPr lang="en-US" sz="1300" dirty="0" err="1" smtClean="0">
                <a:latin typeface="Courier New" panose="02070309020205020404" pitchFamily="49" charset="0"/>
              </a:rPr>
              <a:t>single_line</a:t>
            </a:r>
            <a:r>
              <a:rPr lang="en-US" sz="1300" dirty="0" smtClean="0">
                <a:latin typeface="Courier New" panose="02070309020205020404" pitchFamily="49" charset="0"/>
              </a:rPr>
              <a:t>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endParaRPr lang="en-US" sz="13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err="1" smtClean="0">
                <a:latin typeface="Courier New" panose="02070309020205020404" pitchFamily="49" charset="0"/>
              </a:rPr>
              <a:t>def</a:t>
            </a:r>
            <a:r>
              <a:rPr lang="en-US" sz="1300" dirty="0" smtClean="0">
                <a:latin typeface="Courier New" panose="02070309020205020404" pitchFamily="49" charset="0"/>
              </a:rPr>
              <a:t> </a:t>
            </a:r>
            <a:r>
              <a:rPr lang="en-US" sz="1300" dirty="0" err="1" smtClean="0">
                <a:latin typeface="Courier New" panose="02070309020205020404" pitchFamily="49" charset="0"/>
              </a:rPr>
              <a:t>process_employee</a:t>
            </a:r>
            <a:r>
              <a:rPr lang="en-US" sz="1300" dirty="0" smtClean="0">
                <a:latin typeface="Courier New" panose="02070309020205020404" pitchFamily="49" charset="0"/>
              </a:rPr>
              <a:t>(line):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parts = </a:t>
            </a:r>
            <a:r>
              <a:rPr lang="en-US" sz="1300" dirty="0" err="1" smtClean="0">
                <a:latin typeface="Courier New" panose="02070309020205020404" pitchFamily="49" charset="0"/>
              </a:rPr>
              <a:t>line.split</a:t>
            </a:r>
            <a:r>
              <a:rPr lang="en-US" sz="1300" dirty="0" smtClean="0">
                <a:latin typeface="Courier New" panose="02070309020205020404" pitchFamily="49" charset="0"/>
              </a:rPr>
              <a:t>()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id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parts[0]  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"123"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name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parts[1]       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e.g. </a:t>
            </a:r>
            <a:r>
              <a:rPr lang="en-US" sz="13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"Brett"</a:t>
            </a:r>
            <a:endParaRPr lang="en-US" sz="13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sum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count </a:t>
            </a:r>
            <a:r>
              <a:rPr lang="en-US" sz="1300" dirty="0">
                <a:latin typeface="Courier New" panose="02070309020205020404" pitchFamily="49" charset="0"/>
              </a:rPr>
              <a:t>= </a:t>
            </a:r>
            <a:r>
              <a:rPr lang="en-US" sz="1300" dirty="0" smtClean="0">
                <a:latin typeface="Courier New" panose="02070309020205020404" pitchFamily="49" charset="0"/>
              </a:rPr>
              <a:t>0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for 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 in range(2, </a:t>
            </a:r>
            <a:r>
              <a:rPr lang="en-US" sz="1300" dirty="0" err="1" smtClean="0">
                <a:latin typeface="Courier New" panose="02070309020205020404" pitchFamily="49" charset="0"/>
              </a:rPr>
              <a:t>len</a:t>
            </a:r>
            <a:r>
              <a:rPr lang="en-US" sz="1300" dirty="0" smtClean="0">
                <a:latin typeface="Courier New" panose="02070309020205020404" pitchFamily="49" charset="0"/>
              </a:rPr>
              <a:t>(parts)):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sum = sum + float(parts[</a:t>
            </a:r>
            <a:r>
              <a:rPr lang="en-US" sz="1300" dirty="0" err="1" smtClean="0">
                <a:latin typeface="Courier New" panose="02070309020205020404" pitchFamily="49" charset="0"/>
              </a:rPr>
              <a:t>i</a:t>
            </a:r>
            <a:r>
              <a:rPr lang="en-US" sz="1300" dirty="0" smtClean="0">
                <a:latin typeface="Courier New" panose="02070309020205020404" pitchFamily="49" charset="0"/>
              </a:rPr>
              <a:t>])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count</a:t>
            </a:r>
            <a:r>
              <a:rPr lang="en-US" sz="1300" dirty="0">
                <a:latin typeface="Courier New" panose="02070309020205020404" pitchFamily="49" charset="0"/>
              </a:rPr>
              <a:t> </a:t>
            </a:r>
            <a:r>
              <a:rPr lang="en-US" sz="1300" dirty="0" smtClean="0">
                <a:latin typeface="Courier New" panose="02070309020205020404" pitchFamily="49" charset="0"/>
              </a:rPr>
              <a:t>= count + 1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average </a:t>
            </a:r>
            <a:r>
              <a:rPr lang="en-US" sz="1300" dirty="0">
                <a:latin typeface="Courier New" panose="02070309020205020404" pitchFamily="49" charset="0"/>
              </a:rPr>
              <a:t>= sum / </a:t>
            </a:r>
            <a:r>
              <a:rPr lang="en-US" sz="1300" dirty="0" smtClean="0">
                <a:latin typeface="Courier New" panose="02070309020205020404" pitchFamily="49" charset="0"/>
              </a:rPr>
              <a:t>count</a:t>
            </a:r>
            <a:endParaRPr lang="en-US" sz="13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print(name </a:t>
            </a:r>
            <a:r>
              <a:rPr lang="en-US" sz="1300" dirty="0">
                <a:latin typeface="Courier New" panose="02070309020205020404" pitchFamily="49" charset="0"/>
              </a:rPr>
              <a:t>+ " (ID#" + </a:t>
            </a:r>
            <a:r>
              <a:rPr lang="en-US" sz="1300" dirty="0" smtClean="0">
                <a:latin typeface="Courier New" panose="02070309020205020404" pitchFamily="49" charset="0"/>
              </a:rPr>
              <a:t>id </a:t>
            </a:r>
            <a:r>
              <a:rPr lang="en-US" sz="1300" dirty="0">
                <a:latin typeface="Courier New" panose="02070309020205020404" pitchFamily="49" charset="0"/>
              </a:rPr>
              <a:t>+ ") worked " +</a:t>
            </a:r>
          </a:p>
          <a:p>
            <a:pPr eaLnBrk="1" hangingPunct="1">
              <a:lnSpc>
                <a:spcPct val="68000"/>
              </a:lnSpc>
              <a:buFont typeface="Wingdings 2" panose="05020102010507070707" pitchFamily="18" charset="2"/>
              <a:buNone/>
            </a:pPr>
            <a:r>
              <a:rPr lang="en-US" sz="1300" dirty="0" smtClean="0">
                <a:latin typeface="Courier New" panose="02070309020205020404" pitchFamily="49" charset="0"/>
              </a:rPr>
              <a:t>       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(sum) </a:t>
            </a:r>
            <a:r>
              <a:rPr lang="en-US" sz="1300" dirty="0">
                <a:latin typeface="Courier New" panose="02070309020205020404" pitchFamily="49" charset="0"/>
              </a:rPr>
              <a:t>+ " hours (" + </a:t>
            </a:r>
            <a:r>
              <a:rPr lang="en-US" sz="1300" dirty="0" err="1" smtClean="0">
                <a:latin typeface="Courier New" panose="02070309020205020404" pitchFamily="49" charset="0"/>
              </a:rPr>
              <a:t>str</a:t>
            </a:r>
            <a:r>
              <a:rPr lang="en-US" sz="1300" dirty="0" smtClean="0">
                <a:latin typeface="Courier New" panose="02070309020205020404" pitchFamily="49" charset="0"/>
              </a:rPr>
              <a:t>(average) </a:t>
            </a:r>
            <a:r>
              <a:rPr lang="en-US" sz="1300" dirty="0">
                <a:latin typeface="Courier New" panose="02070309020205020404" pitchFamily="49" charset="0"/>
              </a:rPr>
              <a:t>+ " hours/day</a:t>
            </a:r>
            <a:r>
              <a:rPr lang="en-US" sz="1300" dirty="0" smtClean="0">
                <a:latin typeface="Courier New" panose="02070309020205020404" pitchFamily="49" charset="0"/>
              </a:rPr>
              <a:t>)")</a:t>
            </a:r>
            <a:endParaRPr lang="en-US" sz="1300" dirty="0"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69487" y="1745008"/>
            <a:ext cx="4282288" cy="1200329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lvl="1"/>
            <a:r>
              <a:rPr lang="en-US" dirty="0">
                <a:latin typeface="Courier New" panose="02070309020205020404" pitchFamily="49" charset="0"/>
              </a:rPr>
              <a:t>123 Brett 12.5 8.1 7.6 </a:t>
            </a:r>
            <a:r>
              <a:rPr lang="en-US" dirty="0" smtClean="0">
                <a:latin typeface="Courier New" panose="02070309020205020404" pitchFamily="49" charset="0"/>
              </a:rPr>
              <a:t>3.2</a:t>
            </a:r>
          </a:p>
          <a:p>
            <a:pPr marL="0" lvl="1"/>
            <a:r>
              <a:rPr lang="en-US" dirty="0">
                <a:latin typeface="Courier New" panose="02070309020205020404" pitchFamily="49" charset="0"/>
              </a:rPr>
              <a:t>456 Sarina 4.0 11.6 6.5 2.7 12</a:t>
            </a:r>
          </a:p>
          <a:p>
            <a:pPr marL="0" lvl="1"/>
            <a:r>
              <a:rPr lang="en-US" dirty="0" smtClean="0">
                <a:latin typeface="Courier New" panose="02070309020205020404" pitchFamily="49" charset="0"/>
              </a:rPr>
              <a:t>789 </a:t>
            </a:r>
            <a:r>
              <a:rPr lang="en-US" dirty="0">
                <a:latin typeface="Courier New" panose="02070309020205020404" pitchFamily="49" charset="0"/>
              </a:rPr>
              <a:t>Nick 8.0 8.0 8.0 8.0 7.5</a:t>
            </a:r>
          </a:p>
          <a:p>
            <a:endParaRPr lang="en-US" dirty="0">
              <a:latin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21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1091</Words>
  <Application>Microsoft Office PowerPoint</Application>
  <PresentationFormat>Widescreen</PresentationFormat>
  <Paragraphs>243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</vt:lpstr>
      <vt:lpstr>Courier New</vt:lpstr>
      <vt:lpstr>Wingdings 2</vt:lpstr>
      <vt:lpstr>ヒラギノ角ゴ Pro W3</vt:lpstr>
      <vt:lpstr>Office Theme</vt:lpstr>
      <vt:lpstr>CSc 110, Spring 2017</vt:lpstr>
      <vt:lpstr>Gas prices question</vt:lpstr>
      <vt:lpstr>Gas prices solution</vt:lpstr>
      <vt:lpstr>Recall the hours.txt file</vt:lpstr>
      <vt:lpstr>Processing files</vt:lpstr>
      <vt:lpstr>Method for splitting strings</vt:lpstr>
      <vt:lpstr>Line-based file processing</vt:lpstr>
      <vt:lpstr>Hours question</vt:lpstr>
      <vt:lpstr>Hours answer</vt:lpstr>
      <vt:lpstr>IMDb movies problem</vt:lpstr>
      <vt:lpstr>Pseudocode</vt:lpstr>
      <vt:lpstr>Pseudocode</vt:lpstr>
      <vt:lpstr>Better IMDb code</vt:lpstr>
      <vt:lpstr>Better IMDb functions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jobagy</cp:lastModifiedBy>
  <cp:revision>51</cp:revision>
  <cp:lastPrinted>2017-02-22T08:24:25Z</cp:lastPrinted>
  <dcterms:created xsi:type="dcterms:W3CDTF">2016-09-27T15:25:34Z</dcterms:created>
  <dcterms:modified xsi:type="dcterms:W3CDTF">2017-02-22T16:15:41Z</dcterms:modified>
</cp:coreProperties>
</file>