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259" r:id="rId3"/>
    <p:sldId id="276" r:id="rId4"/>
    <p:sldId id="281" r:id="rId5"/>
    <p:sldId id="279" r:id="rId6"/>
    <p:sldId id="283" r:id="rId7"/>
    <p:sldId id="280" r:id="rId8"/>
    <p:sldId id="277" r:id="rId9"/>
    <p:sldId id="278" r:id="rId10"/>
    <p:sldId id="260" r:id="rId11"/>
    <p:sldId id="265" r:id="rId12"/>
    <p:sldId id="270" r:id="rId13"/>
    <p:sldId id="271" r:id="rId14"/>
    <p:sldId id="268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68" autoAdjust="0"/>
    <p:restoredTop sz="89145"/>
  </p:normalViewPr>
  <p:slideViewPr>
    <p:cSldViewPr snapToGrid="0">
      <p:cViewPr>
        <p:scale>
          <a:sx n="79" d="100"/>
          <a:sy n="79" d="100"/>
        </p:scale>
        <p:origin x="45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9E34F9-9C24-4513-AFEF-6C94A3C00A33}" type="datetimeFigureOut">
              <a:rPr lang="en-US" smtClean="0"/>
              <a:t>2/25/2017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E63F7-71CF-41A0-A0BF-D30CD91A5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420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892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2" tIns="49521" rIns="99042" bIns="49521" anchor="b"/>
          <a:lstStyle>
            <a:lvl1pPr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94B4212-83FC-471E-BF6B-45CD40EF66ED}" type="slidenum">
              <a:rPr kumimoji="0" lang="en-US" sz="1300">
                <a:latin typeface="Calibri" panose="020F0502020204030204" pitchFamily="34" charset="0"/>
              </a:rPr>
              <a:pPr algn="r" eaLnBrk="1" hangingPunct="1">
                <a:spcBef>
                  <a:spcPct val="0"/>
                </a:spcBef>
              </a:pPr>
              <a:t>11</a:t>
            </a:fld>
            <a:endParaRPr kumimoji="0" lang="en-US" sz="13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967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</a:rPr>
              <a:t>common </a:t>
            </a:r>
            <a:r>
              <a:rPr lang="en-US" dirty="0" err="1" smtClean="0">
                <a:latin typeface="Arial" panose="020B0604020202020204" pitchFamily="34" charset="0"/>
              </a:rPr>
              <a:t>PrintStream</a:t>
            </a:r>
            <a:r>
              <a:rPr lang="en-US" dirty="0" smtClean="0">
                <a:latin typeface="Arial" panose="020B0604020202020204" pitchFamily="34" charset="0"/>
              </a:rPr>
              <a:t> bug:</a:t>
            </a:r>
          </a:p>
          <a:p>
            <a:r>
              <a:rPr lang="en-US" dirty="0" smtClean="0">
                <a:latin typeface="Arial" panose="020B0604020202020204" pitchFamily="34" charset="0"/>
              </a:rPr>
              <a:t>- declaring it in a method that gets called many times.  This causes the file to be re-opened and wipes the past contents.  So only the last line shows up in the file.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E63F7-71CF-41A0-A0BF-D30CD91A5CB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177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3465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EA497-8E59-474A-BC88-983EC7254129}" type="datetime1">
              <a:rPr lang="en-US" smtClean="0"/>
              <a:t>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E0F6-C107-46BF-ABE0-524BB64C3B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3FC13-38F3-4CD1-9582-85C90F3A2A2B}" type="datetime1">
              <a:rPr lang="en-US" smtClean="0"/>
              <a:t>2/25/2017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E0F6-C107-46BF-ABE0-524BB64C3B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B2FB-4942-4A25-A436-19167176E237}" type="datetime1">
              <a:rPr lang="en-US" smtClean="0"/>
              <a:t>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E0F6-C107-46BF-ABE0-524BB64C3B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E3A92-4C0B-41F3-8C8C-CD60DF4A84C9}" type="datetime1">
              <a:rPr lang="en-US" smtClean="0"/>
              <a:t>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E0F6-C107-46BF-ABE0-524BB64C3B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884" y="163630"/>
            <a:ext cx="8441356" cy="8566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884" y="1193533"/>
            <a:ext cx="8441356" cy="498343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1CBA2-F73C-40E5-851B-55B2201B7129}" type="datetime1">
              <a:rPr lang="en-US" smtClean="0"/>
              <a:t>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E0F6-C107-46BF-ABE0-524BB64C3B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884" y="163630"/>
            <a:ext cx="8441356" cy="8566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36884" y="1193533"/>
            <a:ext cx="8441356" cy="4983430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dirty="0" smtClean="0"/>
              <a:t>Some text</a:t>
            </a:r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4BE7-3ADB-47BA-9940-EAB2D65737DE}" type="datetime1">
              <a:rPr lang="en-US" smtClean="0"/>
              <a:t>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E0F6-C107-46BF-ABE0-524BB64C3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586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1CEC8-67F1-454C-9F48-AF14BE276C71}" type="datetime1">
              <a:rPr lang="en-US" smtClean="0"/>
              <a:t>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E0F6-C107-46BF-ABE0-524BB64C3B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F30F3-E658-414A-8E4A-627A632C1A3D}" type="datetime1">
              <a:rPr lang="en-US" smtClean="0"/>
              <a:t>2/25/2017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E0F6-C107-46BF-ABE0-524BB64C3B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90B98-2FC9-443D-B82A-450507A17C7C}" type="datetime1">
              <a:rPr lang="en-US" smtClean="0"/>
              <a:t>2/25/2017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E0F6-C107-46BF-ABE0-524BB64C3B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DEE05-CBA7-4526-B228-34CE34B3505A}" type="datetime1">
              <a:rPr lang="en-US" smtClean="0"/>
              <a:t>2/25/2017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E0F6-C107-46BF-ABE0-524BB64C3B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2F468-5986-4C27-AC4B-EE00E0AF8169}" type="datetime1">
              <a:rPr lang="en-US" smtClean="0"/>
              <a:t>2/25/2017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E0F6-C107-46BF-ABE0-524BB64C3B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1FB86-DCF0-48E5-8AF7-3739E01B5E73}" type="datetime1">
              <a:rPr lang="en-US" smtClean="0"/>
              <a:t>2/25/2017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E0F6-C107-46BF-ABE0-524BB64C3B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396D5-F395-4968-A985-CF897C7742EB}" type="datetime1">
              <a:rPr lang="en-US" smtClean="0"/>
              <a:t>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BE0F6-C107-46BF-ABE0-524BB64C3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356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ctrTitle"/>
          </p:nvPr>
        </p:nvSpPr>
        <p:spPr>
          <a:xfrm>
            <a:off x="1143000" y="661311"/>
            <a:ext cx="6858000" cy="72577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err="1" smtClean="0"/>
              <a:t>CSc</a:t>
            </a:r>
            <a:r>
              <a:rPr lang="en-US" dirty="0" smtClean="0"/>
              <a:t> 110, Spring 2017</a:t>
            </a:r>
          </a:p>
        </p:txBody>
      </p:sp>
      <p:sp>
        <p:nvSpPr>
          <p:cNvPr id="5123" name="Rectangle 3"/>
          <p:cNvSpPr>
            <a:spLocks noGrp="1"/>
          </p:cNvSpPr>
          <p:nvPr>
            <p:ph type="subTitle" idx="1"/>
          </p:nvPr>
        </p:nvSpPr>
        <p:spPr>
          <a:xfrm>
            <a:off x="1143000" y="1367627"/>
            <a:ext cx="6858000" cy="1241822"/>
          </a:xfrm>
        </p:spPr>
        <p:txBody>
          <a:bodyPr>
            <a:normAutofit/>
          </a:bodyPr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sz="3200" dirty="0" smtClean="0"/>
              <a:t>Lecture 18: Line-Based File Input</a:t>
            </a:r>
          </a:p>
          <a:p>
            <a:pPr lvl="0"/>
            <a:r>
              <a:rPr lang="en-US" sz="1600" dirty="0">
                <a:solidFill>
                  <a:prstClr val="black"/>
                </a:solidFill>
              </a:rPr>
              <a:t>Adapted from slides by Marty </a:t>
            </a:r>
            <a:r>
              <a:rPr lang="en-US" sz="1600" dirty="0" err="1">
                <a:solidFill>
                  <a:prstClr val="black"/>
                </a:solidFill>
              </a:rPr>
              <a:t>Stepp</a:t>
            </a:r>
            <a:r>
              <a:rPr lang="en-US" sz="1600" dirty="0">
                <a:solidFill>
                  <a:prstClr val="black"/>
                </a:solidFill>
              </a:rPr>
              <a:t> and Stuart </a:t>
            </a:r>
            <a:r>
              <a:rPr lang="en-US" sz="1600" dirty="0" err="1">
                <a:solidFill>
                  <a:prstClr val="black"/>
                </a:solidFill>
              </a:rPr>
              <a:t>Reges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sz="3200" dirty="0" smtClean="0"/>
          </a:p>
        </p:txBody>
      </p:sp>
      <p:pic>
        <p:nvPicPr>
          <p:cNvPr id="4" name="Picture 4" descr="egg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7481" y="2351807"/>
            <a:ext cx="2994314" cy="3414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5"/>
          <p:cNvSpPr txBox="1">
            <a:spLocks/>
          </p:cNvSpPr>
          <p:nvPr/>
        </p:nvSpPr>
        <p:spPr>
          <a:xfrm>
            <a:off x="2859771" y="5914417"/>
            <a:ext cx="3210449" cy="528078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100" dirty="0"/>
              <a:t>Programming feel like that?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E0F6-C107-46BF-ABE0-524BB64C3B2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11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"Chaining"</a:t>
            </a:r>
          </a:p>
        </p:txBody>
      </p:sp>
      <p:sp>
        <p:nvSpPr>
          <p:cNvPr id="939011" name="Rectangle 3"/>
          <p:cNvSpPr>
            <a:spLocks noGrp="1"/>
          </p:cNvSpPr>
          <p:nvPr>
            <p:ph idx="1"/>
          </p:nvPr>
        </p:nvSpPr>
        <p:spPr>
          <a:xfrm>
            <a:off x="142875" y="1020278"/>
            <a:ext cx="8708231" cy="5637697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ourier New" panose="02070309020205020404" pitchFamily="49" charset="0"/>
              </a:rPr>
              <a:t>main</a:t>
            </a:r>
            <a:r>
              <a:rPr lang="en-US" dirty="0" smtClean="0"/>
              <a:t> should be a concise summary of your program.</a:t>
            </a:r>
          </a:p>
          <a:p>
            <a:pPr lvl="1"/>
            <a:r>
              <a:rPr lang="en-US" dirty="0" smtClean="0"/>
              <a:t>It is bad if each function calls the next in a nested structure (we call this </a:t>
            </a:r>
            <a:r>
              <a:rPr lang="en-US" i="1" dirty="0" smtClean="0"/>
              <a:t>chaining</a:t>
            </a:r>
            <a:r>
              <a:rPr lang="en-US" dirty="0" smtClean="0"/>
              <a:t>):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r>
              <a:rPr lang="en-US" dirty="0" smtClean="0"/>
              <a:t>A better structure has </a:t>
            </a:r>
            <a:r>
              <a:rPr lang="en-US" dirty="0" smtClean="0">
                <a:latin typeface="Courier New" panose="02070309020205020404" pitchFamily="49" charset="0"/>
              </a:rPr>
              <a:t>main</a:t>
            </a:r>
            <a:r>
              <a:rPr lang="en-US" dirty="0" smtClean="0"/>
              <a:t> make most of the calls.</a:t>
            </a:r>
          </a:p>
          <a:p>
            <a:pPr lvl="1"/>
            <a:r>
              <a:rPr lang="en-US" dirty="0" smtClean="0"/>
              <a:t>Functions must return values to </a:t>
            </a:r>
            <a:r>
              <a:rPr lang="en-US" dirty="0" smtClean="0">
                <a:latin typeface="Courier New" panose="02070309020205020404" pitchFamily="49" charset="0"/>
              </a:rPr>
              <a:t>main</a:t>
            </a:r>
            <a:r>
              <a:rPr lang="en-US" dirty="0" smtClean="0"/>
              <a:t> to be passed on later.</a:t>
            </a:r>
          </a:p>
        </p:txBody>
      </p:sp>
      <p:grpSp>
        <p:nvGrpSpPr>
          <p:cNvPr id="8196" name="Group 50"/>
          <p:cNvGrpSpPr>
            <a:grpSpLocks/>
          </p:cNvGrpSpPr>
          <p:nvPr/>
        </p:nvGrpSpPr>
        <p:grpSpPr bwMode="auto">
          <a:xfrm>
            <a:off x="734617" y="2720861"/>
            <a:ext cx="6972304" cy="884635"/>
            <a:chOff x="240" y="1680"/>
            <a:chExt cx="5856" cy="743"/>
          </a:xfrm>
        </p:grpSpPr>
        <p:sp>
          <p:nvSpPr>
            <p:cNvPr id="8211" name="Text Box 5"/>
            <p:cNvSpPr txBox="1">
              <a:spLocks noChangeArrowheads="1"/>
            </p:cNvSpPr>
            <p:nvPr/>
          </p:nvSpPr>
          <p:spPr bwMode="auto">
            <a:xfrm>
              <a:off x="240" y="1680"/>
              <a:ext cx="543" cy="27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1260475" indent="-246063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374775" indent="-246063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489075" indent="-20955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1462088" indent="-20955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19192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3764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28336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2908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375"/>
                </a:spcBef>
                <a:buClr>
                  <a:srgbClr val="800080"/>
                </a:buClr>
                <a:buSzPct val="55000"/>
                <a:buNone/>
              </a:pPr>
              <a:r>
                <a:rPr lang="en-US" sz="1500" dirty="0">
                  <a:latin typeface="Courier New" panose="02070309020205020404" pitchFamily="49" charset="0"/>
                  <a:cs typeface="Times New Roman" panose="02020603050405020304" pitchFamily="18" charset="0"/>
                </a:rPr>
                <a:t>main</a:t>
              </a:r>
            </a:p>
          </p:txBody>
        </p:sp>
        <p:grpSp>
          <p:nvGrpSpPr>
            <p:cNvPr id="8212" name="Group 20"/>
            <p:cNvGrpSpPr>
              <a:grpSpLocks/>
            </p:cNvGrpSpPr>
            <p:nvPr/>
          </p:nvGrpSpPr>
          <p:grpSpPr bwMode="auto">
            <a:xfrm>
              <a:off x="768" y="1772"/>
              <a:ext cx="1364" cy="271"/>
              <a:chOff x="1008" y="1266"/>
              <a:chExt cx="1364" cy="271"/>
            </a:xfrm>
          </p:grpSpPr>
          <p:sp>
            <p:nvSpPr>
              <p:cNvPr id="8222" name="Line 6"/>
              <p:cNvSpPr>
                <a:spLocks noChangeShapeType="1"/>
              </p:cNvSpPr>
              <p:nvPr/>
            </p:nvSpPr>
            <p:spPr bwMode="auto">
              <a:xfrm>
                <a:off x="1008" y="1296"/>
                <a:ext cx="33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 sz="1350"/>
              </a:p>
            </p:txBody>
          </p:sp>
          <p:sp>
            <p:nvSpPr>
              <p:cNvPr id="8223" name="Text Box 7"/>
              <p:cNvSpPr txBox="1">
                <a:spLocks noChangeArrowheads="1"/>
              </p:cNvSpPr>
              <p:nvPr/>
            </p:nvSpPr>
            <p:spPr bwMode="auto">
              <a:xfrm>
                <a:off x="1344" y="1266"/>
                <a:ext cx="1028" cy="271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1260475" indent="-246063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374775" indent="-246063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489075" indent="-20955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1462088" indent="-20955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19192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3764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28336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2908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375"/>
                  </a:spcBef>
                  <a:buClr>
                    <a:srgbClr val="800080"/>
                  </a:buClr>
                  <a:buSzPct val="55000"/>
                  <a:buNone/>
                </a:pPr>
                <a:r>
                  <a:rPr lang="en-US" sz="1500" dirty="0" err="1">
                    <a:latin typeface="Courier New" panose="02070309020205020404" pitchFamily="49" charset="0"/>
                    <a:cs typeface="Times New Roman" panose="02020603050405020304" pitchFamily="18" charset="0"/>
                  </a:rPr>
                  <a:t>functionA</a:t>
                </a:r>
                <a:endParaRPr lang="en-US" sz="1500" dirty="0">
                  <a:latin typeface="Courier New" panose="02070309020205020404" pitchFamily="49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8213" name="Group 21"/>
            <p:cNvGrpSpPr>
              <a:grpSpLocks/>
            </p:cNvGrpSpPr>
            <p:nvPr/>
          </p:nvGrpSpPr>
          <p:grpSpPr bwMode="auto">
            <a:xfrm>
              <a:off x="2093" y="1892"/>
              <a:ext cx="1364" cy="271"/>
              <a:chOff x="1143" y="1290"/>
              <a:chExt cx="1364" cy="271"/>
            </a:xfrm>
          </p:grpSpPr>
          <p:sp>
            <p:nvSpPr>
              <p:cNvPr id="8220" name="Line 22"/>
              <p:cNvSpPr>
                <a:spLocks noChangeShapeType="1"/>
              </p:cNvSpPr>
              <p:nvPr/>
            </p:nvSpPr>
            <p:spPr bwMode="auto">
              <a:xfrm>
                <a:off x="1143" y="1320"/>
                <a:ext cx="33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 sz="1350"/>
              </a:p>
            </p:txBody>
          </p:sp>
          <p:sp>
            <p:nvSpPr>
              <p:cNvPr id="8221" name="Text Box 23"/>
              <p:cNvSpPr txBox="1">
                <a:spLocks noChangeArrowheads="1"/>
              </p:cNvSpPr>
              <p:nvPr/>
            </p:nvSpPr>
            <p:spPr bwMode="auto">
              <a:xfrm>
                <a:off x="1479" y="1290"/>
                <a:ext cx="1028" cy="271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1260475" indent="-246063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374775" indent="-246063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489075" indent="-20955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1462088" indent="-20955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19192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3764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28336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2908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375"/>
                  </a:spcBef>
                  <a:buClr>
                    <a:srgbClr val="800080"/>
                  </a:buClr>
                  <a:buSzPct val="55000"/>
                  <a:buNone/>
                </a:pPr>
                <a:r>
                  <a:rPr lang="en-US" sz="1500" dirty="0" err="1">
                    <a:latin typeface="Courier New" panose="02070309020205020404" pitchFamily="49" charset="0"/>
                    <a:cs typeface="Times New Roman" panose="02020603050405020304" pitchFamily="18" charset="0"/>
                  </a:rPr>
                  <a:t>functionB</a:t>
                </a:r>
                <a:endParaRPr lang="en-US" sz="1500" dirty="0">
                  <a:latin typeface="Courier New" panose="02070309020205020404" pitchFamily="49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8214" name="Group 24"/>
            <p:cNvGrpSpPr>
              <a:grpSpLocks/>
            </p:cNvGrpSpPr>
            <p:nvPr/>
          </p:nvGrpSpPr>
          <p:grpSpPr bwMode="auto">
            <a:xfrm>
              <a:off x="3418" y="2018"/>
              <a:ext cx="1355" cy="271"/>
              <a:chOff x="1281" y="1320"/>
              <a:chExt cx="1355" cy="271"/>
            </a:xfrm>
          </p:grpSpPr>
          <p:sp>
            <p:nvSpPr>
              <p:cNvPr id="8218" name="Line 25"/>
              <p:cNvSpPr>
                <a:spLocks noChangeShapeType="1"/>
              </p:cNvSpPr>
              <p:nvPr/>
            </p:nvSpPr>
            <p:spPr bwMode="auto">
              <a:xfrm>
                <a:off x="1281" y="1326"/>
                <a:ext cx="33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 sz="1350"/>
              </a:p>
            </p:txBody>
          </p:sp>
          <p:sp>
            <p:nvSpPr>
              <p:cNvPr id="8219" name="Text Box 26"/>
              <p:cNvSpPr txBox="1">
                <a:spLocks noChangeArrowheads="1"/>
              </p:cNvSpPr>
              <p:nvPr/>
            </p:nvSpPr>
            <p:spPr bwMode="auto">
              <a:xfrm>
                <a:off x="1608" y="1320"/>
                <a:ext cx="1028" cy="271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1260475" indent="-246063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374775" indent="-246063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489075" indent="-20955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1462088" indent="-20955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19192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3764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28336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2908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375"/>
                  </a:spcBef>
                  <a:buClr>
                    <a:srgbClr val="800080"/>
                  </a:buClr>
                  <a:buSzPct val="55000"/>
                  <a:buNone/>
                </a:pPr>
                <a:r>
                  <a:rPr lang="en-US" sz="1500" dirty="0" err="1">
                    <a:latin typeface="Courier New" panose="02070309020205020404" pitchFamily="49" charset="0"/>
                    <a:cs typeface="Times New Roman" panose="02020603050405020304" pitchFamily="18" charset="0"/>
                  </a:rPr>
                  <a:t>functionC</a:t>
                </a:r>
                <a:endParaRPr lang="en-US" sz="1500" dirty="0">
                  <a:latin typeface="Courier New" panose="02070309020205020404" pitchFamily="49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8215" name="Group 27"/>
            <p:cNvGrpSpPr>
              <a:grpSpLocks/>
            </p:cNvGrpSpPr>
            <p:nvPr/>
          </p:nvGrpSpPr>
          <p:grpSpPr bwMode="auto">
            <a:xfrm>
              <a:off x="4729" y="2152"/>
              <a:ext cx="1367" cy="271"/>
              <a:chOff x="1405" y="1358"/>
              <a:chExt cx="1367" cy="271"/>
            </a:xfrm>
          </p:grpSpPr>
          <p:sp>
            <p:nvSpPr>
              <p:cNvPr id="8216" name="Line 28"/>
              <p:cNvSpPr>
                <a:spLocks noChangeShapeType="1"/>
              </p:cNvSpPr>
              <p:nvPr/>
            </p:nvSpPr>
            <p:spPr bwMode="auto">
              <a:xfrm>
                <a:off x="1405" y="1358"/>
                <a:ext cx="33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 sz="1350"/>
              </a:p>
            </p:txBody>
          </p:sp>
          <p:sp>
            <p:nvSpPr>
              <p:cNvPr id="8217" name="Text Box 29"/>
              <p:cNvSpPr txBox="1">
                <a:spLocks noChangeArrowheads="1"/>
              </p:cNvSpPr>
              <p:nvPr/>
            </p:nvSpPr>
            <p:spPr bwMode="auto">
              <a:xfrm>
                <a:off x="1744" y="1358"/>
                <a:ext cx="1028" cy="271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1260475" indent="-246063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374775" indent="-246063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489075" indent="-20955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1462088" indent="-20955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19192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3764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28336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2908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375"/>
                  </a:spcBef>
                  <a:buClr>
                    <a:srgbClr val="800080"/>
                  </a:buClr>
                  <a:buSzPct val="55000"/>
                  <a:buNone/>
                </a:pPr>
                <a:r>
                  <a:rPr lang="en-US" sz="1500" dirty="0" err="1">
                    <a:latin typeface="Courier New" panose="02070309020205020404" pitchFamily="49" charset="0"/>
                    <a:cs typeface="Times New Roman" panose="02020603050405020304" pitchFamily="18" charset="0"/>
                  </a:rPr>
                  <a:t>functionD</a:t>
                </a:r>
                <a:endParaRPr lang="en-US" sz="1500" dirty="0">
                  <a:latin typeface="Courier New" panose="02070309020205020404" pitchFamily="49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939061" name="Group 53"/>
          <p:cNvGrpSpPr>
            <a:grpSpLocks/>
          </p:cNvGrpSpPr>
          <p:nvPr/>
        </p:nvGrpSpPr>
        <p:grpSpPr bwMode="auto">
          <a:xfrm>
            <a:off x="734617" y="5032236"/>
            <a:ext cx="3885013" cy="1237060"/>
            <a:chOff x="240" y="2946"/>
            <a:chExt cx="3263" cy="1039"/>
          </a:xfrm>
        </p:grpSpPr>
        <p:sp>
          <p:nvSpPr>
            <p:cNvPr id="8198" name="Text Box 33"/>
            <p:cNvSpPr txBox="1">
              <a:spLocks noChangeArrowheads="1"/>
            </p:cNvSpPr>
            <p:nvPr/>
          </p:nvSpPr>
          <p:spPr bwMode="auto">
            <a:xfrm>
              <a:off x="240" y="2946"/>
              <a:ext cx="543" cy="27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1260475" indent="-246063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374775" indent="-246063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489075" indent="-20955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1462088" indent="-20955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19192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3764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28336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2908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375"/>
                </a:spcBef>
                <a:buClr>
                  <a:srgbClr val="800080"/>
                </a:buClr>
                <a:buSzPct val="55000"/>
                <a:buNone/>
              </a:pPr>
              <a:r>
                <a:rPr lang="en-US" sz="1500">
                  <a:latin typeface="Courier New" panose="02070309020205020404" pitchFamily="49" charset="0"/>
                  <a:cs typeface="Times New Roman" panose="02020603050405020304" pitchFamily="18" charset="0"/>
                </a:rPr>
                <a:t>main</a:t>
              </a:r>
            </a:p>
          </p:txBody>
        </p:sp>
        <p:grpSp>
          <p:nvGrpSpPr>
            <p:cNvPr id="8199" name="Group 52"/>
            <p:cNvGrpSpPr>
              <a:grpSpLocks/>
            </p:cNvGrpSpPr>
            <p:nvPr/>
          </p:nvGrpSpPr>
          <p:grpSpPr bwMode="auto">
            <a:xfrm>
              <a:off x="768" y="3038"/>
              <a:ext cx="1364" cy="271"/>
              <a:chOff x="768" y="3038"/>
              <a:chExt cx="1364" cy="271"/>
            </a:xfrm>
          </p:grpSpPr>
          <p:sp>
            <p:nvSpPr>
              <p:cNvPr id="8209" name="Line 35"/>
              <p:cNvSpPr>
                <a:spLocks noChangeShapeType="1"/>
              </p:cNvSpPr>
              <p:nvPr/>
            </p:nvSpPr>
            <p:spPr bwMode="auto">
              <a:xfrm>
                <a:off x="768" y="3068"/>
                <a:ext cx="33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 sz="1350"/>
              </a:p>
            </p:txBody>
          </p:sp>
          <p:sp>
            <p:nvSpPr>
              <p:cNvPr id="8210" name="Text Box 36"/>
              <p:cNvSpPr txBox="1">
                <a:spLocks noChangeArrowheads="1"/>
              </p:cNvSpPr>
              <p:nvPr/>
            </p:nvSpPr>
            <p:spPr bwMode="auto">
              <a:xfrm>
                <a:off x="1104" y="3038"/>
                <a:ext cx="1028" cy="271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1260475" indent="-246063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374775" indent="-246063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489075" indent="-20955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1462088" indent="-20955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19192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3764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28336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2908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375"/>
                  </a:spcBef>
                  <a:buClr>
                    <a:srgbClr val="800080"/>
                  </a:buClr>
                  <a:buSzPct val="55000"/>
                  <a:buNone/>
                </a:pPr>
                <a:r>
                  <a:rPr lang="en-US" sz="1500" dirty="0" err="1">
                    <a:latin typeface="Courier New" panose="02070309020205020404" pitchFamily="49" charset="0"/>
                    <a:cs typeface="Times New Roman" panose="02020603050405020304" pitchFamily="18" charset="0"/>
                  </a:rPr>
                  <a:t>functionA</a:t>
                </a:r>
                <a:endParaRPr lang="en-US" sz="1500" dirty="0">
                  <a:latin typeface="Courier New" panose="02070309020205020404" pitchFamily="49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8200" name="Group 51"/>
            <p:cNvGrpSpPr>
              <a:grpSpLocks/>
            </p:cNvGrpSpPr>
            <p:nvPr/>
          </p:nvGrpSpPr>
          <p:grpSpPr bwMode="auto">
            <a:xfrm>
              <a:off x="768" y="3168"/>
              <a:ext cx="1364" cy="481"/>
              <a:chOff x="768" y="3168"/>
              <a:chExt cx="1364" cy="481"/>
            </a:xfrm>
          </p:grpSpPr>
          <p:sp>
            <p:nvSpPr>
              <p:cNvPr id="8207" name="Line 38"/>
              <p:cNvSpPr>
                <a:spLocks noChangeShapeType="1"/>
              </p:cNvSpPr>
              <p:nvPr/>
            </p:nvSpPr>
            <p:spPr bwMode="auto">
              <a:xfrm>
                <a:off x="768" y="3168"/>
                <a:ext cx="33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 sz="1350"/>
              </a:p>
            </p:txBody>
          </p:sp>
          <p:sp>
            <p:nvSpPr>
              <p:cNvPr id="8208" name="Text Box 39"/>
              <p:cNvSpPr txBox="1">
                <a:spLocks noChangeArrowheads="1"/>
              </p:cNvSpPr>
              <p:nvPr/>
            </p:nvSpPr>
            <p:spPr bwMode="auto">
              <a:xfrm>
                <a:off x="1104" y="3378"/>
                <a:ext cx="1028" cy="271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1260475" indent="-246063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374775" indent="-246063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489075" indent="-20955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1462088" indent="-20955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19192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3764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28336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2908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375"/>
                  </a:spcBef>
                  <a:buClr>
                    <a:srgbClr val="800080"/>
                  </a:buClr>
                  <a:buSzPct val="55000"/>
                  <a:buNone/>
                </a:pPr>
                <a:r>
                  <a:rPr lang="en-US" sz="1500" dirty="0" err="1">
                    <a:latin typeface="Courier New" panose="02070309020205020404" pitchFamily="49" charset="0"/>
                    <a:cs typeface="Times New Roman" panose="02020603050405020304" pitchFamily="18" charset="0"/>
                  </a:rPr>
                  <a:t>functionB</a:t>
                </a:r>
                <a:endParaRPr lang="en-US" sz="1500" dirty="0">
                  <a:latin typeface="Courier New" panose="02070309020205020404" pitchFamily="49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8201" name="Group 40"/>
            <p:cNvGrpSpPr>
              <a:grpSpLocks/>
            </p:cNvGrpSpPr>
            <p:nvPr/>
          </p:nvGrpSpPr>
          <p:grpSpPr bwMode="auto">
            <a:xfrm>
              <a:off x="2123" y="3521"/>
              <a:ext cx="1380" cy="271"/>
              <a:chOff x="1176" y="1313"/>
              <a:chExt cx="1380" cy="271"/>
            </a:xfrm>
          </p:grpSpPr>
          <p:sp>
            <p:nvSpPr>
              <p:cNvPr id="8205" name="Line 41"/>
              <p:cNvSpPr>
                <a:spLocks noChangeShapeType="1"/>
              </p:cNvSpPr>
              <p:nvPr/>
            </p:nvSpPr>
            <p:spPr bwMode="auto">
              <a:xfrm>
                <a:off x="1176" y="1326"/>
                <a:ext cx="33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 sz="1350"/>
              </a:p>
            </p:txBody>
          </p:sp>
          <p:sp>
            <p:nvSpPr>
              <p:cNvPr id="8206" name="Text Box 42"/>
              <p:cNvSpPr txBox="1">
                <a:spLocks noChangeArrowheads="1"/>
              </p:cNvSpPr>
              <p:nvPr/>
            </p:nvSpPr>
            <p:spPr bwMode="auto">
              <a:xfrm>
                <a:off x="1528" y="1313"/>
                <a:ext cx="1028" cy="271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1260475" indent="-246063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374775" indent="-246063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489075" indent="-20955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1462088" indent="-20955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19192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3764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28336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2908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375"/>
                  </a:spcBef>
                  <a:buClr>
                    <a:srgbClr val="800080"/>
                  </a:buClr>
                  <a:buSzPct val="55000"/>
                  <a:buNone/>
                </a:pPr>
                <a:r>
                  <a:rPr lang="en-US" sz="1500" dirty="0" err="1">
                    <a:latin typeface="Courier New" panose="02070309020205020404" pitchFamily="49" charset="0"/>
                    <a:cs typeface="Times New Roman" panose="02020603050405020304" pitchFamily="18" charset="0"/>
                  </a:rPr>
                  <a:t>functionD</a:t>
                </a:r>
                <a:endParaRPr lang="en-US" sz="1500" dirty="0">
                  <a:latin typeface="Courier New" panose="02070309020205020404" pitchFamily="49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8202" name="Group 46"/>
            <p:cNvGrpSpPr>
              <a:grpSpLocks/>
            </p:cNvGrpSpPr>
            <p:nvPr/>
          </p:nvGrpSpPr>
          <p:grpSpPr bwMode="auto">
            <a:xfrm>
              <a:off x="684" y="3189"/>
              <a:ext cx="1448" cy="796"/>
              <a:chOff x="684" y="3237"/>
              <a:chExt cx="1448" cy="796"/>
            </a:xfrm>
          </p:grpSpPr>
          <p:sp>
            <p:nvSpPr>
              <p:cNvPr id="8203" name="Line 44"/>
              <p:cNvSpPr>
                <a:spLocks noChangeShapeType="1"/>
              </p:cNvSpPr>
              <p:nvPr/>
            </p:nvSpPr>
            <p:spPr bwMode="auto">
              <a:xfrm>
                <a:off x="684" y="3237"/>
                <a:ext cx="420" cy="65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 sz="1350"/>
              </a:p>
            </p:txBody>
          </p:sp>
          <p:sp>
            <p:nvSpPr>
              <p:cNvPr id="8204" name="Text Box 45"/>
              <p:cNvSpPr txBox="1">
                <a:spLocks noChangeArrowheads="1"/>
              </p:cNvSpPr>
              <p:nvPr/>
            </p:nvSpPr>
            <p:spPr bwMode="auto">
              <a:xfrm>
                <a:off x="1104" y="3762"/>
                <a:ext cx="1028" cy="271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1260475" indent="-246063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374775" indent="-246063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489075" indent="-20955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1462088" indent="-20955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19192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3764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28336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2908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375"/>
                  </a:spcBef>
                  <a:buClr>
                    <a:srgbClr val="800080"/>
                  </a:buClr>
                  <a:buSzPct val="55000"/>
                  <a:buNone/>
                </a:pPr>
                <a:r>
                  <a:rPr lang="en-US" sz="1500" dirty="0" err="1">
                    <a:latin typeface="Courier New" panose="02070309020205020404" pitchFamily="49" charset="0"/>
                    <a:cs typeface="Times New Roman" panose="02020603050405020304" pitchFamily="18" charset="0"/>
                  </a:rPr>
                  <a:t>functionD</a:t>
                </a:r>
                <a:endParaRPr lang="en-US" sz="1500" dirty="0">
                  <a:latin typeface="Courier New" panose="02070309020205020404" pitchFamily="49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E0F6-C107-46BF-ABE0-524BB64C3B2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761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9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9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39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39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39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39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771650"/>
            <a:ext cx="5829300" cy="1103313"/>
          </a:xfrm>
        </p:spPr>
        <p:txBody>
          <a:bodyPr/>
          <a:lstStyle/>
          <a:p>
            <a:pPr algn="ctr" eaLnBrk="1" hangingPunct="1"/>
            <a:r>
              <a:rPr lang="en-US" sz="3600" dirty="0"/>
              <a:t>File output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E0F6-C107-46BF-ABE0-524BB64C3B2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4541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Output to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dirty="0"/>
              <a:t>Open a file in write or append mode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'w' - write mode – replaces everything in the file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'a' – append mode – adds to the bottom of the file preserving what is already in it</a:t>
            </a:r>
          </a:p>
          <a:p>
            <a:pPr lvl="1">
              <a:lnSpc>
                <a:spcPct val="80000"/>
              </a:lnSpc>
              <a:buNone/>
            </a:pPr>
            <a:endParaRPr lang="en-US" sz="1650" b="1" dirty="0"/>
          </a:p>
          <a:p>
            <a:pPr marL="465138" lvl="1" indent="0">
              <a:lnSpc>
                <a:spcPct val="80000"/>
              </a:lnSpc>
              <a:buNone/>
              <a:tabLst>
                <a:tab pos="2830513" algn="l"/>
              </a:tabLst>
            </a:pPr>
            <a:r>
              <a:rPr lang="en-US" b="1" dirty="0" smtClean="0"/>
              <a:t>name</a:t>
            </a:r>
            <a:r>
              <a:rPr lang="en-US" dirty="0" smtClean="0">
                <a:latin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</a:rPr>
              <a:t>= open("</a:t>
            </a:r>
            <a:r>
              <a:rPr lang="en-US" b="1" dirty="0"/>
              <a:t>filename</a:t>
            </a:r>
            <a:r>
              <a:rPr lang="en-US" dirty="0">
                <a:latin typeface="Courier New" panose="02070309020205020404" pitchFamily="49" charset="0"/>
              </a:rPr>
              <a:t>", 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</a:rPr>
              <a:t>"w"</a:t>
            </a:r>
            <a:r>
              <a:rPr lang="en-US" dirty="0">
                <a:latin typeface="Courier New" panose="02070309020205020404" pitchFamily="49" charset="0"/>
              </a:rPr>
              <a:t>)    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</a:rPr>
              <a:t># write</a:t>
            </a:r>
          </a:p>
          <a:p>
            <a:pPr marL="465138" indent="0">
              <a:lnSpc>
                <a:spcPct val="70000"/>
              </a:lnSpc>
              <a:buNone/>
              <a:tabLst>
                <a:tab pos="2830513" algn="l"/>
              </a:tabLst>
            </a:pPr>
            <a:r>
              <a:rPr lang="en-US" sz="2400" b="1" dirty="0" smtClean="0"/>
              <a:t>name</a:t>
            </a:r>
            <a:r>
              <a:rPr lang="en-US" sz="2400" dirty="0" smtClean="0">
                <a:latin typeface="Courier New" panose="02070309020205020404" pitchFamily="49" charset="0"/>
              </a:rPr>
              <a:t> </a:t>
            </a:r>
            <a:r>
              <a:rPr lang="en-US" sz="2400" dirty="0">
                <a:latin typeface="Courier New" panose="02070309020205020404" pitchFamily="49" charset="0"/>
              </a:rPr>
              <a:t>= open("</a:t>
            </a:r>
            <a:r>
              <a:rPr lang="en-US" sz="2400" b="1" dirty="0"/>
              <a:t>filename</a:t>
            </a:r>
            <a:r>
              <a:rPr lang="en-US" sz="2400" dirty="0">
                <a:latin typeface="Courier New" panose="02070309020205020404" pitchFamily="49" charset="0"/>
              </a:rPr>
              <a:t>", </a:t>
            </a:r>
            <a:r>
              <a:rPr lang="en-US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"a"</a:t>
            </a:r>
            <a:r>
              <a:rPr lang="en-US" sz="2400" dirty="0">
                <a:latin typeface="Courier New" panose="02070309020205020404" pitchFamily="49" charset="0"/>
              </a:rPr>
              <a:t>)    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</a:rPr>
              <a:t># append</a:t>
            </a:r>
          </a:p>
          <a:p>
            <a:pPr>
              <a:lnSpc>
                <a:spcPct val="70000"/>
              </a:lnSpc>
              <a:buNone/>
              <a:tabLst>
                <a:tab pos="2831306" algn="l"/>
              </a:tabLst>
            </a:pPr>
            <a:endParaRPr lang="en-US" sz="1650" dirty="0">
              <a:latin typeface="Courier New" panose="02070309020205020404" pitchFamily="49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E0F6-C107-46BF-ABE0-524BB64C3B2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59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Output to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6400" indent="0">
              <a:buNone/>
              <a:tabLst>
                <a:tab pos="2965450" algn="l"/>
              </a:tabLst>
            </a:pPr>
            <a:r>
              <a:rPr lang="en-US" sz="2400" b="1" dirty="0" err="1" smtClean="0"/>
              <a:t>name</a:t>
            </a:r>
            <a:r>
              <a:rPr lang="en-US" sz="2400" dirty="0" err="1" smtClean="0">
                <a:latin typeface="Courier New" panose="02070309020205020404" pitchFamily="49" charset="0"/>
              </a:rPr>
              <a:t>.write</a:t>
            </a:r>
            <a:r>
              <a:rPr lang="en-US" sz="2400" dirty="0" smtClean="0">
                <a:latin typeface="Courier New" panose="02070309020205020404" pitchFamily="49" charset="0"/>
              </a:rPr>
              <a:t>(</a:t>
            </a:r>
            <a:r>
              <a:rPr lang="en-US" sz="2400" b="1" dirty="0" err="1" smtClean="0">
                <a:latin typeface="Verdana" panose="020B0604030504040204" pitchFamily="34" charset="0"/>
              </a:rPr>
              <a:t>str</a:t>
            </a:r>
            <a:r>
              <a:rPr lang="en-US" sz="2400" dirty="0" smtClean="0">
                <a:latin typeface="Courier New" panose="02070309020205020404" pitchFamily="49" charset="0"/>
              </a:rPr>
              <a:t>)	- </a:t>
            </a:r>
            <a:r>
              <a:rPr lang="en-US" sz="2400" dirty="0"/>
              <a:t>writes the given string to the file</a:t>
            </a:r>
          </a:p>
          <a:p>
            <a:pPr marL="406400" indent="0">
              <a:buNone/>
              <a:tabLst>
                <a:tab pos="2965450" algn="l"/>
              </a:tabLst>
            </a:pPr>
            <a:r>
              <a:rPr lang="en-US" sz="2400" b="1" dirty="0" err="1" smtClean="0"/>
              <a:t>name</a:t>
            </a:r>
            <a:r>
              <a:rPr lang="en-US" sz="2400" dirty="0" err="1" smtClean="0">
                <a:latin typeface="Courier New" panose="02070309020205020404" pitchFamily="49" charset="0"/>
              </a:rPr>
              <a:t>.close</a:t>
            </a:r>
            <a:r>
              <a:rPr lang="en-US" sz="2400" dirty="0">
                <a:latin typeface="Courier New" panose="02070309020205020404" pitchFamily="49" charset="0"/>
              </a:rPr>
              <a:t>()	</a:t>
            </a:r>
            <a:r>
              <a:rPr lang="en-US" sz="2400" dirty="0" smtClean="0">
                <a:latin typeface="Courier New" panose="02070309020205020404" pitchFamily="49" charset="0"/>
              </a:rPr>
              <a:t>	- </a:t>
            </a:r>
            <a:r>
              <a:rPr lang="en-US" sz="2400" dirty="0"/>
              <a:t>closes file once writing is done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Example</a:t>
            </a:r>
            <a:r>
              <a:rPr lang="en-US" sz="2200" dirty="0"/>
              <a:t>:</a:t>
            </a:r>
          </a:p>
          <a:p>
            <a:pPr marL="0" indent="0">
              <a:buNone/>
            </a:pPr>
            <a:endParaRPr lang="en-US" sz="2200" dirty="0" smtClean="0"/>
          </a:p>
          <a:p>
            <a:pPr lvl="1">
              <a:spcBef>
                <a:spcPct val="0"/>
              </a:spcBef>
              <a:buNone/>
            </a:pPr>
            <a:r>
              <a:rPr lang="en-US" sz="2200" dirty="0" smtClean="0">
                <a:latin typeface="Courier New" panose="02070309020205020404" pitchFamily="49" charset="0"/>
              </a:rPr>
              <a:t>out </a:t>
            </a:r>
            <a:r>
              <a:rPr lang="en-US" sz="2200" dirty="0">
                <a:latin typeface="Courier New" panose="02070309020205020404" pitchFamily="49" charset="0"/>
              </a:rPr>
              <a:t>= open("</a:t>
            </a:r>
            <a:r>
              <a:rPr lang="en-US" sz="2200" dirty="0" err="1">
                <a:latin typeface="Courier New" panose="02070309020205020404" pitchFamily="49" charset="0"/>
              </a:rPr>
              <a:t>output.txt</a:t>
            </a:r>
            <a:r>
              <a:rPr lang="en-US" sz="2200" dirty="0">
                <a:latin typeface="Courier New" panose="02070309020205020404" pitchFamily="49" charset="0"/>
              </a:rPr>
              <a:t>", "w")</a:t>
            </a:r>
          </a:p>
          <a:p>
            <a:pPr lvl="1">
              <a:spcBef>
                <a:spcPct val="0"/>
              </a:spcBef>
              <a:buNone/>
            </a:pPr>
            <a:r>
              <a:rPr lang="en-US" sz="2200" dirty="0" err="1">
                <a:latin typeface="Courier New" panose="02070309020205020404" pitchFamily="49" charset="0"/>
              </a:rPr>
              <a:t>out.write</a:t>
            </a:r>
            <a:r>
              <a:rPr lang="en-US" sz="2200" dirty="0">
                <a:latin typeface="Courier New" panose="02070309020205020404" pitchFamily="49" charset="0"/>
              </a:rPr>
              <a:t>("Hello, world!\n")</a:t>
            </a:r>
          </a:p>
          <a:p>
            <a:pPr lvl="1">
              <a:spcBef>
                <a:spcPct val="0"/>
              </a:spcBef>
              <a:buNone/>
            </a:pPr>
            <a:r>
              <a:rPr lang="en-US" sz="2200" dirty="0" err="1">
                <a:latin typeface="Courier New" panose="02070309020205020404" pitchFamily="49" charset="0"/>
              </a:rPr>
              <a:t>out.write</a:t>
            </a:r>
            <a:r>
              <a:rPr lang="en-US" sz="2200" dirty="0">
                <a:latin typeface="Courier New" panose="02070309020205020404" pitchFamily="49" charset="0"/>
              </a:rPr>
              <a:t>("How are you?")</a:t>
            </a:r>
          </a:p>
          <a:p>
            <a:pPr lvl="1">
              <a:spcBef>
                <a:spcPct val="0"/>
              </a:spcBef>
              <a:buNone/>
            </a:pPr>
            <a:r>
              <a:rPr lang="en-US" sz="2200" dirty="0" err="1">
                <a:latin typeface="Courier New" panose="02070309020205020404" pitchFamily="49" charset="0"/>
              </a:rPr>
              <a:t>out.close</a:t>
            </a:r>
            <a:r>
              <a:rPr lang="en-US" sz="2200" dirty="0">
                <a:latin typeface="Courier New" panose="02070309020205020404" pitchFamily="49" charset="0"/>
              </a:rPr>
              <a:t>()</a:t>
            </a:r>
          </a:p>
          <a:p>
            <a:pPr>
              <a:spcBef>
                <a:spcPct val="0"/>
              </a:spcBef>
              <a:buNone/>
            </a:pPr>
            <a:endParaRPr lang="en-US" sz="2200" dirty="0">
              <a:latin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None/>
            </a:pPr>
            <a:r>
              <a:rPr lang="en-US" sz="2200" dirty="0">
                <a:latin typeface="Courier New" panose="02070309020205020404" pitchFamily="49" charset="0"/>
              </a:rPr>
              <a:t>text = open("</a:t>
            </a:r>
            <a:r>
              <a:rPr lang="en-US" sz="2200" dirty="0" err="1">
                <a:latin typeface="Courier New" panose="02070309020205020404" pitchFamily="49" charset="0"/>
              </a:rPr>
              <a:t>output.txt</a:t>
            </a:r>
            <a:r>
              <a:rPr lang="en-US" sz="2200" dirty="0">
                <a:latin typeface="Courier New" panose="02070309020205020404" pitchFamily="49" charset="0"/>
              </a:rPr>
              <a:t>").read()  </a:t>
            </a:r>
            <a:endParaRPr lang="en-US" sz="2200" dirty="0" smtClean="0">
              <a:latin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None/>
            </a:pPr>
            <a:r>
              <a:rPr lang="en-US" sz="2200" b="1" dirty="0">
                <a:solidFill>
                  <a:srgbClr val="009999"/>
                </a:solidFill>
                <a:latin typeface="Courier New" panose="02070309020205020404" pitchFamily="49" charset="0"/>
              </a:rPr>
              <a:t>	</a:t>
            </a:r>
            <a:r>
              <a:rPr lang="en-US" sz="2200" b="1" dirty="0" smtClean="0">
                <a:solidFill>
                  <a:srgbClr val="009999"/>
                </a:solidFill>
                <a:latin typeface="Courier New" panose="02070309020205020404" pitchFamily="49" charset="0"/>
              </a:rPr>
              <a:t># </a:t>
            </a:r>
            <a:r>
              <a:rPr lang="nb-NO" sz="2200" b="1" dirty="0" err="1">
                <a:solidFill>
                  <a:srgbClr val="009999"/>
                </a:solidFill>
                <a:latin typeface="Courier New" panose="02070309020205020404" pitchFamily="49" charset="0"/>
              </a:rPr>
              <a:t>Hello</a:t>
            </a:r>
            <a:r>
              <a:rPr lang="nb-NO" sz="2200" b="1" dirty="0">
                <a:solidFill>
                  <a:srgbClr val="009999"/>
                </a:solidFill>
                <a:latin typeface="Courier New" panose="02070309020205020404" pitchFamily="49" charset="0"/>
              </a:rPr>
              <a:t>, </a:t>
            </a:r>
            <a:r>
              <a:rPr lang="nb-NO" sz="2200" b="1" dirty="0" err="1">
                <a:solidFill>
                  <a:srgbClr val="009999"/>
                </a:solidFill>
                <a:latin typeface="Courier New" panose="02070309020205020404" pitchFamily="49" charset="0"/>
              </a:rPr>
              <a:t>world</a:t>
            </a:r>
            <a:r>
              <a:rPr lang="nb-NO" sz="2200" b="1" dirty="0">
                <a:solidFill>
                  <a:srgbClr val="009999"/>
                </a:solidFill>
                <a:latin typeface="Courier New" panose="02070309020205020404" pitchFamily="49" charset="0"/>
              </a:rPr>
              <a:t>!\</a:t>
            </a:r>
            <a:r>
              <a:rPr lang="nb-NO" sz="2200" b="1" dirty="0" err="1">
                <a:solidFill>
                  <a:srgbClr val="009999"/>
                </a:solidFill>
                <a:latin typeface="Courier New" panose="02070309020205020404" pitchFamily="49" charset="0"/>
              </a:rPr>
              <a:t>nHow</a:t>
            </a:r>
            <a:r>
              <a:rPr lang="nb-NO" sz="2200" b="1" dirty="0">
                <a:solidFill>
                  <a:srgbClr val="009999"/>
                </a:solidFill>
                <a:latin typeface="Courier New" panose="02070309020205020404" pitchFamily="49" charset="0"/>
              </a:rPr>
              <a:t> </a:t>
            </a:r>
            <a:r>
              <a:rPr lang="nb-NO" sz="2200" b="1" dirty="0" err="1">
                <a:solidFill>
                  <a:srgbClr val="009999"/>
                </a:solidFill>
                <a:latin typeface="Courier New" panose="02070309020205020404" pitchFamily="49" charset="0"/>
              </a:rPr>
              <a:t>are</a:t>
            </a:r>
            <a:r>
              <a:rPr lang="nb-NO" sz="2200" b="1" dirty="0">
                <a:solidFill>
                  <a:srgbClr val="009999"/>
                </a:solidFill>
                <a:latin typeface="Courier New" panose="02070309020205020404" pitchFamily="49" charset="0"/>
              </a:rPr>
              <a:t> </a:t>
            </a:r>
            <a:r>
              <a:rPr lang="nb-NO" sz="2200" b="1" dirty="0" err="1">
                <a:solidFill>
                  <a:srgbClr val="009999"/>
                </a:solidFill>
                <a:latin typeface="Courier New" panose="02070309020205020404" pitchFamily="49" charset="0"/>
              </a:rPr>
              <a:t>you</a:t>
            </a:r>
            <a:r>
              <a:rPr lang="nb-NO" sz="2200" b="1" dirty="0">
                <a:solidFill>
                  <a:srgbClr val="009999"/>
                </a:solidFill>
                <a:latin typeface="Courier New" panose="02070309020205020404" pitchFamily="49" charset="0"/>
              </a:rPr>
              <a:t>?</a:t>
            </a:r>
          </a:p>
          <a:p>
            <a:pPr marL="0" indent="0">
              <a:buNone/>
            </a:pPr>
            <a:endParaRPr lang="en-US" sz="165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E0F6-C107-46BF-ABE0-524BB64C3B2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14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Removing short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Write </a:t>
            </a:r>
            <a:r>
              <a:rPr lang="en-US" dirty="0"/>
              <a:t>a program that reads a </a:t>
            </a:r>
            <a:r>
              <a:rPr lang="en-US" dirty="0" smtClean="0"/>
              <a:t>file, writes the file contents , and then creates a new file containing only the words greater than 3 characters.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E0F6-C107-46BF-ABE0-524BB64C3B2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80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Removing short </a:t>
            </a:r>
            <a:r>
              <a:rPr lang="en-US" dirty="0" smtClean="0">
                <a:solidFill>
                  <a:prstClr val="black"/>
                </a:solidFill>
              </a:rPr>
              <a:t>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65138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 marL="465138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file = open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("poem.txt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 marL="465138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text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file.read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65138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65138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print(text)</a:t>
            </a:r>
          </a:p>
          <a:p>
            <a:pPr marL="465138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outfile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open("nosmallwords.txt", "w")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65138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text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text.split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65138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word in text: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65138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if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(word)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65138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print(word)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65138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outfile.write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(word)      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65138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outfile.close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65138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pPr marL="465138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E0F6-C107-46BF-ABE0-524BB64C3B2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3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IMDb movies problem</a:t>
            </a:r>
          </a:p>
        </p:txBody>
      </p:sp>
      <p:sp>
        <p:nvSpPr>
          <p:cNvPr id="927747" name="Rectangle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57175" indent="-257175">
              <a:tabLst>
                <a:tab pos="1371600" algn="l"/>
                <a:tab pos="2228850" algn="l"/>
                <a:tab pos="3086100" algn="l"/>
              </a:tabLst>
            </a:pPr>
            <a:r>
              <a:rPr lang="en-US" sz="2000" dirty="0"/>
              <a:t>Consider the following Internet Movie Database (IMDb) data:</a:t>
            </a:r>
          </a:p>
          <a:p>
            <a:pPr marL="557213" lvl="1" indent="-214313">
              <a:lnSpc>
                <a:spcPct val="80000"/>
              </a:lnSpc>
              <a:buNone/>
              <a:tabLst>
                <a:tab pos="1371600" algn="l"/>
                <a:tab pos="2228850" algn="l"/>
                <a:tab pos="3086100" algn="l"/>
              </a:tabLst>
            </a:pPr>
            <a:endParaRPr lang="en-US" sz="900" dirty="0">
              <a:latin typeface="Courier New" panose="02070309020205020404" pitchFamily="49" charset="0"/>
            </a:endParaRPr>
          </a:p>
          <a:p>
            <a:pPr marL="557213" lvl="1" indent="-214313">
              <a:lnSpc>
                <a:spcPct val="80000"/>
              </a:lnSpc>
              <a:buNone/>
              <a:tabLst>
                <a:tab pos="1371600" algn="l"/>
                <a:tab pos="2228850" algn="l"/>
                <a:tab pos="3086100" algn="l"/>
              </a:tabLst>
            </a:pPr>
            <a:r>
              <a:rPr lang="en-US" sz="1800" dirty="0">
                <a:latin typeface="Courier New" panose="02070309020205020404" pitchFamily="49" charset="0"/>
              </a:rPr>
              <a:t>	1 9.1 196376 The Shawshank Redemption (1994)</a:t>
            </a:r>
          </a:p>
          <a:p>
            <a:pPr marL="557213" lvl="1" indent="-214313">
              <a:lnSpc>
                <a:spcPct val="80000"/>
              </a:lnSpc>
              <a:buNone/>
              <a:tabLst>
                <a:tab pos="1371600" algn="l"/>
                <a:tab pos="2228850" algn="l"/>
                <a:tab pos="3086100" algn="l"/>
              </a:tabLst>
            </a:pPr>
            <a:r>
              <a:rPr lang="en-US" sz="1800" dirty="0">
                <a:latin typeface="Courier New" panose="02070309020205020404" pitchFamily="49" charset="0"/>
              </a:rPr>
              <a:t>	2 9.0 139085 The Godfather: Part II (1974)</a:t>
            </a:r>
          </a:p>
          <a:p>
            <a:pPr marL="557213" lvl="1" indent="-214313">
              <a:lnSpc>
                <a:spcPct val="80000"/>
              </a:lnSpc>
              <a:buNone/>
              <a:tabLst>
                <a:tab pos="1371600" algn="l"/>
                <a:tab pos="2228850" algn="l"/>
                <a:tab pos="3086100" algn="l"/>
              </a:tabLst>
            </a:pPr>
            <a:r>
              <a:rPr lang="en-US" sz="1800" dirty="0">
                <a:latin typeface="Courier New" panose="02070309020205020404" pitchFamily="49" charset="0"/>
              </a:rPr>
              <a:t>	3 8.8 81507 Casablanca (1942)</a:t>
            </a:r>
          </a:p>
          <a:p>
            <a:pPr marL="557213" lvl="1" indent="-214313">
              <a:buNone/>
              <a:tabLst>
                <a:tab pos="1371600" algn="l"/>
                <a:tab pos="2228850" algn="l"/>
                <a:tab pos="3086100" algn="l"/>
              </a:tabLst>
            </a:pPr>
            <a:endParaRPr lang="en-US" sz="900" dirty="0">
              <a:latin typeface="Courier New" panose="02070309020205020404" pitchFamily="49" charset="0"/>
            </a:endParaRPr>
          </a:p>
          <a:p>
            <a:pPr marL="257175" indent="-257175">
              <a:tabLst>
                <a:tab pos="1371600" algn="l"/>
                <a:tab pos="2228850" algn="l"/>
                <a:tab pos="3086100" algn="l"/>
              </a:tabLst>
            </a:pPr>
            <a:r>
              <a:rPr lang="en-US" sz="2000" dirty="0"/>
              <a:t>Write a program that displays any movies containing a phrase:</a:t>
            </a:r>
          </a:p>
          <a:p>
            <a:pPr marL="557213" lvl="1" indent="-214313">
              <a:buNone/>
              <a:tabLst>
                <a:tab pos="1371600" algn="l"/>
                <a:tab pos="2228850" algn="l"/>
                <a:tab pos="3086100" algn="l"/>
              </a:tabLst>
            </a:pPr>
            <a:endParaRPr lang="en-US" sz="900" dirty="0">
              <a:latin typeface="Courier New" panose="02070309020205020404" pitchFamily="49" charset="0"/>
            </a:endParaRPr>
          </a:p>
          <a:p>
            <a:pPr marL="557213" lvl="1" indent="-214313">
              <a:lnSpc>
                <a:spcPct val="70000"/>
              </a:lnSpc>
              <a:buNone/>
              <a:tabLst>
                <a:tab pos="1371600" algn="l"/>
                <a:tab pos="2228850" algn="l"/>
                <a:tab pos="3086100" algn="l"/>
              </a:tabLst>
            </a:pPr>
            <a:r>
              <a:rPr lang="en-US" sz="1800" dirty="0">
                <a:latin typeface="Courier New" panose="02070309020205020404" pitchFamily="49" charset="0"/>
              </a:rPr>
              <a:t>	Search word? </a:t>
            </a:r>
            <a:r>
              <a:rPr lang="en-US" sz="1800" b="1" u="sng" dirty="0">
                <a:latin typeface="Courier New" panose="02070309020205020404" pitchFamily="49" charset="0"/>
              </a:rPr>
              <a:t>part</a:t>
            </a:r>
            <a:r>
              <a:rPr lang="en-US" sz="1800" dirty="0">
                <a:latin typeface="Courier New" panose="02070309020205020404" pitchFamily="49" charset="0"/>
              </a:rPr>
              <a:t> </a:t>
            </a:r>
          </a:p>
          <a:p>
            <a:pPr marL="557213" lvl="1" indent="-214313">
              <a:lnSpc>
                <a:spcPct val="70000"/>
              </a:lnSpc>
              <a:buNone/>
              <a:tabLst>
                <a:tab pos="1371600" algn="l"/>
                <a:tab pos="2228850" algn="l"/>
                <a:tab pos="3086100" algn="l"/>
              </a:tabLst>
            </a:pPr>
            <a:r>
              <a:rPr lang="en-US" sz="900" dirty="0">
                <a:latin typeface="Courier New" panose="02070309020205020404" pitchFamily="49" charset="0"/>
              </a:rPr>
              <a:t>	</a:t>
            </a:r>
          </a:p>
          <a:p>
            <a:pPr marL="557213" lvl="1" indent="-214313">
              <a:lnSpc>
                <a:spcPct val="70000"/>
              </a:lnSpc>
              <a:buNone/>
              <a:tabLst>
                <a:tab pos="1371600" algn="l"/>
                <a:tab pos="2228850" algn="l"/>
                <a:tab pos="3086100" algn="l"/>
              </a:tabLst>
            </a:pPr>
            <a:r>
              <a:rPr lang="en-US" sz="1800" dirty="0">
                <a:latin typeface="Courier New" panose="02070309020205020404" pitchFamily="49" charset="0"/>
              </a:rPr>
              <a:t>	Rank    Votes   Rating  Title</a:t>
            </a:r>
          </a:p>
          <a:p>
            <a:pPr marL="557213" lvl="1" indent="-214313">
              <a:lnSpc>
                <a:spcPct val="70000"/>
              </a:lnSpc>
              <a:buNone/>
              <a:tabLst>
                <a:tab pos="1371600" algn="l"/>
                <a:tab pos="2228850" algn="l"/>
                <a:tab pos="3086100" algn="l"/>
              </a:tabLst>
            </a:pPr>
            <a:r>
              <a:rPr lang="en-US" sz="1800" dirty="0">
                <a:latin typeface="Courier New" panose="02070309020205020404" pitchFamily="49" charset="0"/>
              </a:rPr>
              <a:t>	2       139085  9.0     The Godfather: Part II (1974)</a:t>
            </a:r>
          </a:p>
          <a:p>
            <a:pPr marL="557213" lvl="1" indent="-214313">
              <a:lnSpc>
                <a:spcPct val="70000"/>
              </a:lnSpc>
              <a:buNone/>
              <a:tabLst>
                <a:tab pos="1371600" algn="l"/>
                <a:tab pos="2228850" algn="l"/>
                <a:tab pos="3086100" algn="l"/>
              </a:tabLst>
            </a:pPr>
            <a:r>
              <a:rPr lang="en-US" sz="1800" dirty="0">
                <a:latin typeface="Courier New" panose="02070309020205020404" pitchFamily="49" charset="0"/>
              </a:rPr>
              <a:t>	40      129172  8.5     The Departed (2006)</a:t>
            </a:r>
          </a:p>
          <a:p>
            <a:pPr marL="557213" lvl="1" indent="-214313">
              <a:lnSpc>
                <a:spcPct val="70000"/>
              </a:lnSpc>
              <a:buNone/>
              <a:tabLst>
                <a:tab pos="1371600" algn="l"/>
                <a:tab pos="2228850" algn="l"/>
                <a:tab pos="3086100" algn="l"/>
              </a:tabLst>
            </a:pPr>
            <a:r>
              <a:rPr lang="en-US" sz="1800" dirty="0">
                <a:latin typeface="Courier New" panose="02070309020205020404" pitchFamily="49" charset="0"/>
              </a:rPr>
              <a:t>	95      20401   8.2     The Apartment (1960)</a:t>
            </a:r>
          </a:p>
          <a:p>
            <a:pPr marL="557213" lvl="1" indent="-214313">
              <a:lnSpc>
                <a:spcPct val="70000"/>
              </a:lnSpc>
              <a:buNone/>
              <a:tabLst>
                <a:tab pos="1371600" algn="l"/>
                <a:tab pos="2228850" algn="l"/>
                <a:tab pos="3086100" algn="l"/>
              </a:tabLst>
            </a:pPr>
            <a:r>
              <a:rPr lang="en-US" sz="1800" dirty="0">
                <a:latin typeface="Courier New" panose="02070309020205020404" pitchFamily="49" charset="0"/>
              </a:rPr>
              <a:t>	192     30587   8.0     Spartacus (1960)</a:t>
            </a:r>
          </a:p>
          <a:p>
            <a:pPr marL="557213" lvl="1" indent="-214313">
              <a:lnSpc>
                <a:spcPct val="70000"/>
              </a:lnSpc>
              <a:buNone/>
              <a:tabLst>
                <a:tab pos="1371600" algn="l"/>
                <a:tab pos="2228850" algn="l"/>
                <a:tab pos="3086100" algn="l"/>
              </a:tabLst>
            </a:pPr>
            <a:r>
              <a:rPr lang="en-US" sz="1800" dirty="0">
                <a:latin typeface="Courier New" panose="02070309020205020404" pitchFamily="49" charset="0"/>
              </a:rPr>
              <a:t>	4 </a:t>
            </a:r>
            <a:r>
              <a:rPr lang="en-US" sz="1800" dirty="0" smtClean="0">
                <a:latin typeface="Courier New" panose="02070309020205020404" pitchFamily="49" charset="0"/>
              </a:rPr>
              <a:t>matches</a:t>
            </a:r>
            <a:br>
              <a:rPr lang="en-US" sz="1800" dirty="0" smtClean="0">
                <a:latin typeface="Courier New" panose="02070309020205020404" pitchFamily="49" charset="0"/>
              </a:rPr>
            </a:br>
            <a:endParaRPr lang="en-US" sz="1800" dirty="0" smtClean="0">
              <a:latin typeface="Courier New" panose="02070309020205020404" pitchFamily="49" charset="0"/>
            </a:endParaRPr>
          </a:p>
          <a:p>
            <a:pPr marL="557213" lvl="1" indent="-214313">
              <a:lnSpc>
                <a:spcPct val="70000"/>
              </a:lnSpc>
              <a:buNone/>
              <a:tabLst>
                <a:tab pos="1371600" algn="l"/>
                <a:tab pos="2228850" algn="l"/>
                <a:tab pos="3086100" algn="l"/>
              </a:tabLst>
            </a:pPr>
            <a:r>
              <a:rPr lang="en-US" sz="2000" dirty="0" smtClean="0"/>
              <a:t>Note: the file is </a:t>
            </a:r>
            <a:r>
              <a:rPr lang="en-US" sz="1800" dirty="0" smtClean="0">
                <a:latin typeface="Courier New" panose="02070309020205020404" pitchFamily="49" charset="0"/>
              </a:rPr>
              <a:t>imdb.txt</a:t>
            </a:r>
            <a:endParaRPr lang="en-US" sz="1800" dirty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E0F6-C107-46BF-ABE0-524BB64C3B2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9787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 idx="4294967295"/>
          </p:nvPr>
        </p:nvSpPr>
        <p:spPr>
          <a:xfrm>
            <a:off x="628650" y="1131094"/>
            <a:ext cx="7886700" cy="53518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Pseudocode</a:t>
            </a:r>
          </a:p>
        </p:txBody>
      </p:sp>
      <p:sp>
        <p:nvSpPr>
          <p:cNvPr id="13315" name="Rectangle 3"/>
          <p:cNvSpPr>
            <a:spLocks noGrp="1"/>
          </p:cNvSpPr>
          <p:nvPr>
            <p:ph type="body" idx="4294967295"/>
          </p:nvPr>
        </p:nvSpPr>
        <p:spPr>
          <a:xfrm>
            <a:off x="208955" y="1521619"/>
            <a:ext cx="5657850" cy="476845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b="1" i="1" dirty="0"/>
              <a:t>a</a:t>
            </a:r>
            <a:r>
              <a:rPr lang="en-US" b="1" i="1" dirty="0" smtClean="0"/>
              <a:t>sk the user for a search word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b="1" i="1" dirty="0" smtClean="0"/>
              <a:t>open the IMDb data file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b="1" i="1" dirty="0"/>
              <a:t>c</a:t>
            </a:r>
            <a:r>
              <a:rPr lang="en-US" b="1" i="1" dirty="0" smtClean="0"/>
              <a:t>reate a list of the files contents 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b="1" i="1" dirty="0"/>
              <a:t>i</a:t>
            </a:r>
            <a:r>
              <a:rPr lang="en-US" b="1" i="1" dirty="0" smtClean="0"/>
              <a:t>f search word is in the list of files contents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b="1" i="1" dirty="0"/>
              <a:t> </a:t>
            </a:r>
            <a:r>
              <a:rPr lang="en-US" b="1" i="1" dirty="0" smtClean="0"/>
              <a:t>    print the header for the output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b="1" i="1" dirty="0"/>
              <a:t> </a:t>
            </a:r>
            <a:r>
              <a:rPr lang="en-US" b="1" i="1" dirty="0" smtClean="0"/>
              <a:t>    set matches counter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b="1" i="1" dirty="0" smtClean="0"/>
              <a:t>    for each line in the list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b="1" i="1" dirty="0" smtClean="0"/>
              <a:t>           if the search word is in the line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b="1" i="1" dirty="0"/>
              <a:t> </a:t>
            </a:r>
            <a:r>
              <a:rPr lang="en-US" b="1" i="1" dirty="0" smtClean="0"/>
              <a:t>               increment the matches counter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b="1" i="1" dirty="0"/>
              <a:t> </a:t>
            </a:r>
            <a:r>
              <a:rPr lang="en-US" b="1" i="1" dirty="0" smtClean="0"/>
              <a:t>               print the line in the proper format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b="1" i="1" dirty="0" smtClean="0"/>
              <a:t>    print the number of matches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/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i="1" dirty="0" smtClean="0"/>
              <a:t>	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A44B-F03E-41E8-BFCB-F65A05322571}" type="slidenum">
              <a:rPr lang="en-US" smtClean="0"/>
              <a:t>3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016573" y="1666280"/>
            <a:ext cx="5127427" cy="1079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75000"/>
              </a:lnSpc>
            </a:pPr>
            <a:r>
              <a:rPr lang="en-US" sz="1350" dirty="0">
                <a:latin typeface="Courier New" panose="02070309020205020404" pitchFamily="49" charset="0"/>
              </a:rPr>
              <a:t>1 9.1 196376 The Shawshank Redemption (</a:t>
            </a:r>
            <a:r>
              <a:rPr lang="en-US" sz="1350" dirty="0" smtClean="0">
                <a:latin typeface="Courier New" panose="02070309020205020404" pitchFamily="49" charset="0"/>
              </a:rPr>
              <a:t>1994</a:t>
            </a:r>
            <a:endParaRPr lang="en-US" sz="1350" dirty="0">
              <a:latin typeface="Courier New" panose="02070309020205020404" pitchFamily="49" charset="0"/>
            </a:endParaRPr>
          </a:p>
          <a:p>
            <a:pPr lvl="1">
              <a:lnSpc>
                <a:spcPct val="75000"/>
              </a:lnSpc>
            </a:pPr>
            <a:r>
              <a:rPr lang="en-US" sz="1350" dirty="0">
                <a:latin typeface="Courier New" panose="02070309020205020404" pitchFamily="49" charset="0"/>
              </a:rPr>
              <a:t>2 9.0 139085 The Godfather: Part II (1974)</a:t>
            </a:r>
          </a:p>
          <a:p>
            <a:pPr lvl="1">
              <a:lnSpc>
                <a:spcPct val="75000"/>
              </a:lnSpc>
            </a:pPr>
            <a:r>
              <a:rPr lang="en-US" sz="1350" dirty="0">
                <a:latin typeface="Courier New" panose="02070309020205020404" pitchFamily="49" charset="0"/>
              </a:rPr>
              <a:t>3 8.8 81507 Casablanca (1942)</a:t>
            </a:r>
            <a:endParaRPr lang="en-US" sz="1350" b="1" u="sng" dirty="0">
              <a:latin typeface="Courier New" panose="02070309020205020404" pitchFamily="49" charset="0"/>
            </a:endParaRPr>
          </a:p>
          <a:p>
            <a:pPr lvl="1">
              <a:lnSpc>
                <a:spcPct val="75000"/>
              </a:lnSpc>
            </a:pPr>
            <a:endParaRPr lang="en-US" sz="1350" b="1" u="sng" dirty="0">
              <a:latin typeface="Courier New" panose="02070309020205020404" pitchFamily="49" charset="0"/>
            </a:endParaRPr>
          </a:p>
          <a:p>
            <a:pPr lvl="1">
              <a:lnSpc>
                <a:spcPct val="75000"/>
              </a:lnSpc>
            </a:pPr>
            <a:endParaRPr lang="en-US" sz="1350" dirty="0">
              <a:latin typeface="Courier New" panose="02070309020205020404" pitchFamily="49" charset="0"/>
            </a:endParaRPr>
          </a:p>
          <a:p>
            <a:endParaRPr lang="en-US" sz="1350" dirty="0"/>
          </a:p>
        </p:txBody>
      </p:sp>
      <p:sp>
        <p:nvSpPr>
          <p:cNvPr id="5" name="TextBox 4"/>
          <p:cNvSpPr txBox="1"/>
          <p:nvPr/>
        </p:nvSpPr>
        <p:spPr>
          <a:xfrm>
            <a:off x="4323755" y="3771901"/>
            <a:ext cx="4773811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57213" lvl="1" indent="-214313">
              <a:lnSpc>
                <a:spcPct val="70000"/>
              </a:lnSpc>
              <a:tabLst>
                <a:tab pos="1371600" algn="l"/>
                <a:tab pos="2228850" algn="l"/>
                <a:tab pos="3086100" algn="l"/>
              </a:tabLst>
            </a:pPr>
            <a:r>
              <a:rPr lang="en-US" sz="1350" dirty="0">
                <a:latin typeface="Courier New" panose="02070309020205020404" pitchFamily="49" charset="0"/>
              </a:rPr>
              <a:t>Rank    Votes   Rating  Title</a:t>
            </a:r>
          </a:p>
          <a:p>
            <a:pPr marL="557213" lvl="1" indent="-214313">
              <a:lnSpc>
                <a:spcPct val="70000"/>
              </a:lnSpc>
              <a:tabLst>
                <a:tab pos="1371600" algn="l"/>
                <a:tab pos="2228850" algn="l"/>
                <a:tab pos="3086100" algn="l"/>
              </a:tabLst>
            </a:pPr>
            <a:r>
              <a:rPr lang="en-US" sz="1350" dirty="0">
                <a:latin typeface="Courier New" panose="02070309020205020404" pitchFamily="49" charset="0"/>
              </a:rPr>
              <a:t>	2     139085  9.0     The Godfather: …</a:t>
            </a:r>
          </a:p>
          <a:p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8965177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for </a:t>
            </a:r>
            <a:r>
              <a:rPr lang="en-US" dirty="0" err="1" smtClean="0"/>
              <a:t>imdb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884" y="1193533"/>
            <a:ext cx="8441356" cy="53889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Start with these: 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get_phrase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use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input()</a:t>
            </a:r>
            <a:r>
              <a:rPr lang="en-US" dirty="0" smtClean="0"/>
              <a:t> as usual</a:t>
            </a:r>
          </a:p>
          <a:p>
            <a:pPr marL="0" indent="0">
              <a:buNone/>
            </a:pPr>
            <a:r>
              <a:rPr lang="en-US" dirty="0" smtClean="0"/>
              <a:t>            - returns a string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search_list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line_list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search_word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- searches  </a:t>
            </a:r>
            <a:r>
              <a:rPr lang="en-US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line_list</a:t>
            </a:r>
            <a:r>
              <a:rPr lang="en-US" dirty="0" smtClean="0"/>
              <a:t> to find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search_word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- if finds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search_word</a:t>
            </a:r>
            <a:r>
              <a:rPr lang="en-US" dirty="0" smtClean="0"/>
              <a:t>, returns the line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- if no match found, returns an empty string</a:t>
            </a:r>
          </a:p>
          <a:p>
            <a:pPr marL="0" indent="0">
              <a:buNone/>
            </a:pPr>
            <a:r>
              <a:rPr lang="en-US" dirty="0" smtClean="0"/>
              <a:t>We want to put in debugging prints statements</a:t>
            </a:r>
          </a:p>
          <a:p>
            <a:pPr marL="0" indent="0">
              <a:buNone/>
            </a:pPr>
            <a:r>
              <a:rPr lang="en-US" dirty="0" smtClean="0"/>
              <a:t>We  want to </a:t>
            </a:r>
            <a:r>
              <a:rPr lang="en-US" i="1" dirty="0" smtClean="0"/>
              <a:t>know</a:t>
            </a:r>
            <a:r>
              <a:rPr lang="en-US" dirty="0" smtClean="0"/>
              <a:t> the structure of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imdb.txt</a:t>
            </a:r>
          </a:p>
          <a:p>
            <a:pPr marL="0" indent="0">
              <a:buNone/>
            </a:pPr>
            <a:r>
              <a:rPr lang="en-US" dirty="0" smtClean="0">
                <a:cs typeface="Courier New" panose="02070309020205020404" pitchFamily="49" charset="0"/>
              </a:rPr>
              <a:t>(Let's take a look at it before writing the code.)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E0F6-C107-46BF-ABE0-524BB64C3B2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96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884" y="163630"/>
            <a:ext cx="8441356" cy="60789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Remaining functions for </a:t>
            </a:r>
            <a:r>
              <a:rPr lang="en-US" dirty="0" err="1" smtClean="0"/>
              <a:t>imdb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914" y="935830"/>
            <a:ext cx="8386762" cy="585073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search_line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(line,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search_word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- searches  string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line</a:t>
            </a:r>
            <a:r>
              <a:rPr lang="en-US" dirty="0" smtClean="0"/>
              <a:t> to find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search_word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- if finds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search_word</a:t>
            </a:r>
            <a:r>
              <a:rPr lang="en-US" dirty="0" smtClean="0"/>
              <a:t>, returns the line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- if no match found, returns an empty string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E0F6-C107-46BF-ABE0-524BB64C3B2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39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884" y="163630"/>
            <a:ext cx="8441356" cy="60789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Remaining functions for </a:t>
            </a:r>
            <a:r>
              <a:rPr lang="en-US" dirty="0" err="1" smtClean="0"/>
              <a:t>imdb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9" y="921544"/>
            <a:ext cx="9051131" cy="59364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display(line)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/>
              <a:t>	-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line</a:t>
            </a:r>
            <a:r>
              <a:rPr lang="en-US" dirty="0" smtClean="0"/>
              <a:t> is a string </a:t>
            </a:r>
          </a:p>
          <a:p>
            <a:pPr marL="0" indent="0">
              <a:buNone/>
            </a:pPr>
            <a:r>
              <a:rPr lang="en-US" dirty="0" smtClean="0"/>
              <a:t>A string in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line</a:t>
            </a:r>
            <a:r>
              <a:rPr lang="en-US" dirty="0" smtClean="0"/>
              <a:t> looks like this: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</a:rPr>
              <a:t>  '2 </a:t>
            </a:r>
            <a:r>
              <a:rPr lang="en-US" sz="2400" dirty="0">
                <a:latin typeface="Courier New" panose="02070309020205020404" pitchFamily="49" charset="0"/>
              </a:rPr>
              <a:t>9.0 139085 The Godfather: Part II (1974</a:t>
            </a:r>
            <a:r>
              <a:rPr lang="en-US" sz="2400" dirty="0" smtClean="0">
                <a:latin typeface="Courier New" panose="02070309020205020404" pitchFamily="49" charset="0"/>
              </a:rPr>
              <a:t>)'</a:t>
            </a:r>
            <a:endParaRPr lang="en-US" sz="2400" dirty="0" smtClean="0"/>
          </a:p>
          <a:p>
            <a:pPr marL="0" indent="0">
              <a:buNone/>
            </a:pPr>
            <a:r>
              <a:rPr lang="en-US" dirty="0" smtClean="0"/>
              <a:t>The structure of the output is: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Rank     Votes    Rating       Title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2   139085  9.0 </a:t>
            </a:r>
            <a:r>
              <a:rPr lang="en-US" sz="2400" dirty="0">
                <a:latin typeface="Courier New" panose="02070309020205020404" pitchFamily="49" charset="0"/>
              </a:rPr>
              <a:t>The Godfather: Part II (1974)</a:t>
            </a: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 smtClean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cs typeface="Courier New" panose="02070309020205020404" pitchFamily="49" charset="0"/>
              </a:rPr>
              <a:t>What does the method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split() </a:t>
            </a:r>
            <a:r>
              <a:rPr lang="en-US" dirty="0" smtClean="0">
                <a:cs typeface="Courier New" panose="02070309020205020404" pitchFamily="49" charset="0"/>
              </a:rPr>
              <a:t>do?</a:t>
            </a:r>
          </a:p>
          <a:p>
            <a:pPr marL="0" indent="0">
              <a:buNone/>
            </a:pPr>
            <a:r>
              <a:rPr lang="en-US" dirty="0" smtClean="0">
                <a:cs typeface="Courier New" panose="02070309020205020404" pitchFamily="49" charset="0"/>
              </a:rPr>
              <a:t>       -creates a list from a string</a:t>
            </a:r>
          </a:p>
          <a:p>
            <a:pPr marL="0" indent="0">
              <a:buNone/>
            </a:pPr>
            <a:r>
              <a:rPr lang="en-US" dirty="0" smtClean="0">
                <a:cs typeface="Courier New" panose="02070309020205020404" pitchFamily="49" charset="0"/>
              </a:rPr>
              <a:t>       </a:t>
            </a:r>
            <a:r>
              <a:rPr lang="en-US" dirty="0" smtClean="0">
                <a:cs typeface="Courier New" panose="02070309020205020404" pitchFamily="49" charset="0"/>
              </a:rPr>
              <a:t>-by default uses whitespace (</a:t>
            </a:r>
            <a:r>
              <a:rPr lang="en-US" dirty="0" err="1" smtClean="0">
                <a:cs typeface="Courier New" panose="02070309020205020404" pitchFamily="49" charset="0"/>
              </a:rPr>
              <a:t>thiink</a:t>
            </a:r>
            <a:r>
              <a:rPr lang="en-US" dirty="0" smtClean="0">
                <a:cs typeface="Courier New" panose="02070309020205020404" pitchFamily="49" charset="0"/>
              </a:rPr>
              <a:t> spaces)  </a:t>
            </a:r>
            <a:r>
              <a:rPr lang="en-US" dirty="0" smtClean="0">
                <a:cs typeface="Courier New" panose="02070309020205020404" pitchFamily="49" charset="0"/>
              </a:rPr>
              <a:t>to delimit  </a:t>
            </a:r>
            <a:r>
              <a:rPr lang="en-US" dirty="0" smtClean="0">
                <a:cs typeface="Courier New" panose="02070309020205020404" pitchFamily="49" charset="0"/>
              </a:rPr>
              <a:t>    the </a:t>
            </a:r>
            <a:r>
              <a:rPr lang="en-US" dirty="0" smtClean="0">
                <a:cs typeface="Courier New" panose="02070309020205020404" pitchFamily="49" charset="0"/>
              </a:rPr>
              <a:t>elements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E0F6-C107-46BF-ABE0-524BB64C3B2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92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Helpful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884" y="778669"/>
            <a:ext cx="8441356" cy="5398294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Use print statements for debugging</a:t>
            </a:r>
          </a:p>
          <a:p>
            <a:endParaRPr lang="en-US" dirty="0"/>
          </a:p>
          <a:p>
            <a:r>
              <a:rPr lang="en-US" dirty="0" smtClean="0"/>
              <a:t>Make your input file small to start with</a:t>
            </a:r>
          </a:p>
          <a:p>
            <a:endParaRPr lang="en-US" dirty="0" smtClean="0"/>
          </a:p>
          <a:p>
            <a:r>
              <a:rPr lang="en-US" dirty="0" smtClean="0"/>
              <a:t>Know the structure of your input file</a:t>
            </a:r>
          </a:p>
          <a:p>
            <a:endParaRPr lang="en-US" dirty="0"/>
          </a:p>
          <a:p>
            <a:r>
              <a:rPr lang="en-US" dirty="0" smtClean="0"/>
              <a:t>Review the methods and functions for lists and strings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E0F6-C107-46BF-ABE0-524BB64C3B2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0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IMDb main</a:t>
            </a:r>
          </a:p>
        </p:txBody>
      </p:sp>
      <p:sp>
        <p:nvSpPr>
          <p:cNvPr id="11267" name="Rectangle 3"/>
          <p:cNvSpPr>
            <a:spLocks noGrp="1"/>
          </p:cNvSpPr>
          <p:nvPr>
            <p:ph type="body" idx="1"/>
          </p:nvPr>
        </p:nvSpPr>
        <p:spPr>
          <a:xfrm>
            <a:off x="336884" y="1020278"/>
            <a:ext cx="8441356" cy="5416241"/>
          </a:xfrm>
        </p:spPr>
        <p:txBody>
          <a:bodyPr>
            <a:noAutofit/>
          </a:bodyPr>
          <a:lstStyle/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# Displays IMDB's Top 250 movies that match a search string.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4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400" dirty="0" err="1">
                <a:latin typeface="Courier New" panose="02070309020205020404" pitchFamily="49" charset="0"/>
              </a:rPr>
              <a:t>def</a:t>
            </a:r>
            <a:r>
              <a:rPr lang="en-US" sz="1400" dirty="0">
                <a:latin typeface="Courier New" panose="02070309020205020404" pitchFamily="49" charset="0"/>
              </a:rPr>
              <a:t> main():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</a:rPr>
              <a:t>search_word</a:t>
            </a:r>
            <a:r>
              <a:rPr lang="en-US" sz="1400" dirty="0">
                <a:latin typeface="Courier New" panose="02070309020205020404" pitchFamily="49" charset="0"/>
              </a:rPr>
              <a:t> = </a:t>
            </a:r>
            <a:r>
              <a:rPr lang="en-US" sz="1400" dirty="0" err="1">
                <a:latin typeface="Courier New" panose="02070309020205020404" pitchFamily="49" charset="0"/>
              </a:rPr>
              <a:t>get_phrase</a:t>
            </a:r>
            <a:r>
              <a:rPr lang="en-US" sz="1400" dirty="0">
                <a:latin typeface="Courier New" panose="02070309020205020404" pitchFamily="49" charset="0"/>
              </a:rPr>
              <a:t>()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  file = open("imdb.txt")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</a:rPr>
              <a:t>line_list</a:t>
            </a:r>
            <a:r>
              <a:rPr lang="en-US" sz="1400" dirty="0">
                <a:latin typeface="Courier New" panose="02070309020205020404" pitchFamily="49" charset="0"/>
              </a:rPr>
              <a:t> = </a:t>
            </a:r>
            <a:r>
              <a:rPr lang="en-US" sz="1400" dirty="0" err="1">
                <a:latin typeface="Courier New" panose="02070309020205020404" pitchFamily="49" charset="0"/>
              </a:rPr>
              <a:t>file.readlines</a:t>
            </a:r>
            <a:r>
              <a:rPr lang="en-US" sz="1400" dirty="0">
                <a:latin typeface="Courier New" panose="02070309020205020404" pitchFamily="49" charset="0"/>
              </a:rPr>
              <a:t>()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  line = </a:t>
            </a:r>
            <a:r>
              <a:rPr lang="en-US" sz="1400" dirty="0" err="1">
                <a:latin typeface="Courier New" panose="02070309020205020404" pitchFamily="49" charset="0"/>
              </a:rPr>
              <a:t>search_list</a:t>
            </a:r>
            <a:r>
              <a:rPr lang="en-US" sz="1400" dirty="0">
                <a:latin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</a:rPr>
              <a:t>line_list</a:t>
            </a:r>
            <a:r>
              <a:rPr lang="en-US" sz="1400" dirty="0">
                <a:latin typeface="Courier New" panose="02070309020205020404" pitchFamily="49" charset="0"/>
              </a:rPr>
              <a:t>, </a:t>
            </a:r>
            <a:r>
              <a:rPr lang="en-US" sz="1400" dirty="0" err="1">
                <a:latin typeface="Courier New" panose="02070309020205020404" pitchFamily="49" charset="0"/>
              </a:rPr>
              <a:t>search_word</a:t>
            </a:r>
            <a:r>
              <a:rPr lang="en-US" sz="1400" dirty="0">
                <a:latin typeface="Courier New" panose="02070309020205020404" pitchFamily="49" charset="0"/>
              </a:rPr>
              <a:t>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4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  if (</a:t>
            </a:r>
            <a:r>
              <a:rPr lang="en-US" sz="1400" dirty="0" err="1">
                <a:latin typeface="Courier New" panose="02070309020205020404" pitchFamily="49" charset="0"/>
              </a:rPr>
              <a:t>len</a:t>
            </a:r>
            <a:r>
              <a:rPr lang="en-US" sz="1400" dirty="0">
                <a:latin typeface="Courier New" panose="02070309020205020404" pitchFamily="49" charset="0"/>
              </a:rPr>
              <a:t>(line) &gt; 0):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      print("Rank\</a:t>
            </a:r>
            <a:r>
              <a:rPr lang="en-US" sz="1400" dirty="0" err="1">
                <a:latin typeface="Courier New" panose="02070309020205020404" pitchFamily="49" charset="0"/>
              </a:rPr>
              <a:t>tVotes</a:t>
            </a:r>
            <a:r>
              <a:rPr lang="en-US" sz="1400" dirty="0">
                <a:latin typeface="Courier New" panose="02070309020205020404" pitchFamily="49" charset="0"/>
              </a:rPr>
              <a:t>\</a:t>
            </a:r>
            <a:r>
              <a:rPr lang="en-US" sz="1400" dirty="0" err="1">
                <a:latin typeface="Courier New" panose="02070309020205020404" pitchFamily="49" charset="0"/>
              </a:rPr>
              <a:t>tRating</a:t>
            </a:r>
            <a:r>
              <a:rPr lang="en-US" sz="1400" dirty="0">
                <a:latin typeface="Courier New" panose="02070309020205020404" pitchFamily="49" charset="0"/>
              </a:rPr>
              <a:t>\</a:t>
            </a:r>
            <a:r>
              <a:rPr lang="en-US" sz="1400" dirty="0" err="1">
                <a:latin typeface="Courier New" panose="02070309020205020404" pitchFamily="49" charset="0"/>
              </a:rPr>
              <a:t>tTitle</a:t>
            </a:r>
            <a:r>
              <a:rPr lang="en-US" sz="1400" dirty="0">
                <a:latin typeface="Courier New" panose="02070309020205020404" pitchFamily="49" charset="0"/>
              </a:rPr>
              <a:t>")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      matches = 0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      for </a:t>
            </a:r>
            <a:r>
              <a:rPr lang="en-US" sz="1400" dirty="0" err="1">
                <a:latin typeface="Courier New" panose="02070309020205020404" pitchFamily="49" charset="0"/>
              </a:rPr>
              <a:t>a_line</a:t>
            </a:r>
            <a:r>
              <a:rPr lang="en-US" sz="1400" dirty="0">
                <a:latin typeface="Courier New" panose="02070309020205020404" pitchFamily="49" charset="0"/>
              </a:rPr>
              <a:t> in </a:t>
            </a:r>
            <a:r>
              <a:rPr lang="en-US" sz="1400" dirty="0" err="1">
                <a:latin typeface="Courier New" panose="02070309020205020404" pitchFamily="49" charset="0"/>
              </a:rPr>
              <a:t>line_list</a:t>
            </a:r>
            <a:r>
              <a:rPr lang="en-US" sz="1400" dirty="0">
                <a:latin typeface="Courier New" panose="02070309020205020404" pitchFamily="49" charset="0"/>
              </a:rPr>
              <a:t>: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          </a:t>
            </a:r>
            <a:r>
              <a:rPr lang="en-US" sz="1400" dirty="0" err="1">
                <a:latin typeface="Courier New" panose="02070309020205020404" pitchFamily="49" charset="0"/>
              </a:rPr>
              <a:t>ans</a:t>
            </a:r>
            <a:r>
              <a:rPr lang="en-US" sz="1400" dirty="0">
                <a:latin typeface="Courier New" panose="02070309020205020404" pitchFamily="49" charset="0"/>
              </a:rPr>
              <a:t> = </a:t>
            </a:r>
            <a:r>
              <a:rPr lang="en-US" sz="1400" dirty="0" err="1">
                <a:latin typeface="Courier New" panose="02070309020205020404" pitchFamily="49" charset="0"/>
              </a:rPr>
              <a:t>search_line</a:t>
            </a:r>
            <a:r>
              <a:rPr lang="en-US" sz="1400" dirty="0">
                <a:latin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</a:rPr>
              <a:t>a_line</a:t>
            </a:r>
            <a:r>
              <a:rPr lang="en-US" sz="1400" dirty="0">
                <a:latin typeface="Courier New" panose="02070309020205020404" pitchFamily="49" charset="0"/>
              </a:rPr>
              <a:t>, </a:t>
            </a:r>
            <a:r>
              <a:rPr lang="en-US" sz="1400" dirty="0" err="1" smtClean="0">
                <a:latin typeface="Courier New" panose="02070309020205020404" pitchFamily="49" charset="0"/>
              </a:rPr>
              <a:t>search_word</a:t>
            </a:r>
            <a:r>
              <a:rPr lang="en-US" sz="1400" dirty="0" smtClean="0">
                <a:latin typeface="Courier New" panose="02070309020205020404" pitchFamily="49" charset="0"/>
              </a:rPr>
              <a:t>)</a:t>
            </a:r>
            <a:endParaRPr lang="en-US" sz="14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          if (</a:t>
            </a:r>
            <a:r>
              <a:rPr lang="en-US" sz="1400" dirty="0" err="1">
                <a:latin typeface="Courier New" panose="02070309020205020404" pitchFamily="49" charset="0"/>
              </a:rPr>
              <a:t>len</a:t>
            </a:r>
            <a:r>
              <a:rPr lang="en-US" sz="1400" dirty="0">
                <a:latin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</a:rPr>
              <a:t>ans</a:t>
            </a:r>
            <a:r>
              <a:rPr lang="en-US" sz="1400" dirty="0">
                <a:latin typeface="Courier New" panose="02070309020205020404" pitchFamily="49" charset="0"/>
              </a:rPr>
              <a:t>) &gt; 0):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              matches = matches + 1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              display(</a:t>
            </a:r>
            <a:r>
              <a:rPr lang="en-US" sz="1400" dirty="0" err="1">
                <a:latin typeface="Courier New" panose="02070309020205020404" pitchFamily="49" charset="0"/>
              </a:rPr>
              <a:t>a_line</a:t>
            </a:r>
            <a:r>
              <a:rPr lang="en-US" sz="1400" dirty="0">
                <a:latin typeface="Courier New" panose="02070309020205020404" pitchFamily="49" charset="0"/>
              </a:rPr>
              <a:t>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      print(</a:t>
            </a:r>
            <a:r>
              <a:rPr lang="en-US" sz="1400" dirty="0" err="1">
                <a:latin typeface="Courier New" panose="02070309020205020404" pitchFamily="49" charset="0"/>
              </a:rPr>
              <a:t>str</a:t>
            </a:r>
            <a:r>
              <a:rPr lang="en-US" sz="1400" dirty="0">
                <a:latin typeface="Courier New" panose="02070309020205020404" pitchFamily="49" charset="0"/>
              </a:rPr>
              <a:t>(matches) + " matches.")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# Asks the user for their search word and returns it.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400" dirty="0" err="1">
                <a:latin typeface="Courier New" panose="02070309020205020404" pitchFamily="49" charset="0"/>
              </a:rPr>
              <a:t>def</a:t>
            </a:r>
            <a:r>
              <a:rPr lang="en-US" sz="1400" dirty="0">
                <a:latin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</a:rPr>
              <a:t>get_phrase</a:t>
            </a:r>
            <a:r>
              <a:rPr lang="en-US" sz="1400" dirty="0">
                <a:latin typeface="Courier New" panose="02070309020205020404" pitchFamily="49" charset="0"/>
              </a:rPr>
              <a:t>():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</a:rPr>
              <a:t>search_word</a:t>
            </a:r>
            <a:r>
              <a:rPr lang="en-US" sz="1400" dirty="0">
                <a:latin typeface="Courier New" panose="02070309020205020404" pitchFamily="49" charset="0"/>
              </a:rPr>
              <a:t> = input("Search word: ")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</a:rPr>
              <a:t>search_word</a:t>
            </a:r>
            <a:r>
              <a:rPr lang="en-US" sz="1400" dirty="0">
                <a:latin typeface="Courier New" panose="02070309020205020404" pitchFamily="49" charset="0"/>
              </a:rPr>
              <a:t> = </a:t>
            </a:r>
            <a:r>
              <a:rPr lang="en-US" sz="1400" dirty="0" err="1">
                <a:latin typeface="Courier New" panose="02070309020205020404" pitchFamily="49" charset="0"/>
              </a:rPr>
              <a:t>search_word.lower</a:t>
            </a:r>
            <a:r>
              <a:rPr lang="en-US" sz="1400" dirty="0">
                <a:latin typeface="Courier New" panose="02070309020205020404" pitchFamily="49" charset="0"/>
              </a:rPr>
              <a:t>()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  return </a:t>
            </a:r>
            <a:r>
              <a:rPr lang="en-US" sz="1400" dirty="0" err="1">
                <a:latin typeface="Courier New" panose="02070309020205020404" pitchFamily="49" charset="0"/>
              </a:rPr>
              <a:t>search_word</a:t>
            </a:r>
            <a:endParaRPr lang="en-US" sz="14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...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20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IMDb functions</a:t>
            </a:r>
          </a:p>
        </p:txBody>
      </p:sp>
      <p:sp>
        <p:nvSpPr>
          <p:cNvPr id="12291" name="Rectangle 3"/>
          <p:cNvSpPr>
            <a:spLocks noGrp="1"/>
          </p:cNvSpPr>
          <p:nvPr>
            <p:ph type="body" idx="1"/>
          </p:nvPr>
        </p:nvSpPr>
        <p:spPr>
          <a:xfrm>
            <a:off x="628650" y="847788"/>
            <a:ext cx="7886700" cy="5819459"/>
          </a:xfrm>
        </p:spPr>
        <p:txBody>
          <a:bodyPr>
            <a:normAutofit/>
          </a:bodyPr>
          <a:lstStyle/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975" dirty="0">
                <a:latin typeface="Courier New" panose="02070309020205020404" pitchFamily="49" charset="0"/>
              </a:rPr>
              <a:t>    ...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975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200" b="1" dirty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2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Searches a file for a line </a:t>
            </a:r>
            <a:r>
              <a:rPr lang="en-US" sz="1200" b="1" dirty="0">
                <a:solidFill>
                  <a:srgbClr val="008080"/>
                </a:solidFill>
                <a:latin typeface="Courier New" panose="02070309020205020404" pitchFamily="49" charset="0"/>
              </a:rPr>
              <a:t>that match the search word.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200" dirty="0" err="1">
                <a:latin typeface="Courier New" panose="02070309020205020404" pitchFamily="49" charset="0"/>
              </a:rPr>
              <a:t>def</a:t>
            </a:r>
            <a:r>
              <a:rPr lang="en-US" sz="1200" dirty="0">
                <a:latin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</a:rPr>
              <a:t>search_list</a:t>
            </a:r>
            <a:r>
              <a:rPr lang="en-US" sz="1200" dirty="0">
                <a:latin typeface="Courier New" panose="02070309020205020404" pitchFamily="49" charset="0"/>
              </a:rPr>
              <a:t>(</a:t>
            </a:r>
            <a:r>
              <a:rPr lang="en-US" sz="1200" dirty="0" err="1">
                <a:latin typeface="Courier New" panose="02070309020205020404" pitchFamily="49" charset="0"/>
              </a:rPr>
              <a:t>line_list</a:t>
            </a:r>
            <a:r>
              <a:rPr lang="en-US" sz="1200" dirty="0">
                <a:latin typeface="Courier New" panose="02070309020205020404" pitchFamily="49" charset="0"/>
              </a:rPr>
              <a:t>, </a:t>
            </a:r>
            <a:r>
              <a:rPr lang="en-US" sz="1200" dirty="0" err="1">
                <a:latin typeface="Courier New" panose="02070309020205020404" pitchFamily="49" charset="0"/>
              </a:rPr>
              <a:t>search_word</a:t>
            </a:r>
            <a:r>
              <a:rPr lang="en-US" sz="1200" dirty="0">
                <a:latin typeface="Courier New" panose="02070309020205020404" pitchFamily="49" charset="0"/>
              </a:rPr>
              <a:t>):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200" dirty="0">
                <a:latin typeface="Courier New" panose="02070309020205020404" pitchFamily="49" charset="0"/>
              </a:rPr>
              <a:t>    for line in </a:t>
            </a:r>
            <a:r>
              <a:rPr lang="en-US" sz="1200" dirty="0" err="1">
                <a:latin typeface="Courier New" panose="02070309020205020404" pitchFamily="49" charset="0"/>
              </a:rPr>
              <a:t>line_list</a:t>
            </a:r>
            <a:r>
              <a:rPr lang="en-US" sz="1200" dirty="0">
                <a:latin typeface="Courier New" panose="02070309020205020404" pitchFamily="49" charset="0"/>
              </a:rPr>
              <a:t>: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200" dirty="0">
                <a:latin typeface="Courier New" panose="02070309020205020404" pitchFamily="49" charset="0"/>
              </a:rPr>
              <a:t>        </a:t>
            </a:r>
            <a:r>
              <a:rPr lang="en-US" sz="1200" dirty="0" err="1">
                <a:latin typeface="Courier New" panose="02070309020205020404" pitchFamily="49" charset="0"/>
              </a:rPr>
              <a:t>line_lower</a:t>
            </a:r>
            <a:r>
              <a:rPr lang="en-US" sz="1200" dirty="0">
                <a:latin typeface="Courier New" panose="02070309020205020404" pitchFamily="49" charset="0"/>
              </a:rPr>
              <a:t> = </a:t>
            </a:r>
            <a:r>
              <a:rPr lang="en-US" sz="1200" dirty="0" err="1">
                <a:latin typeface="Courier New" panose="02070309020205020404" pitchFamily="49" charset="0"/>
              </a:rPr>
              <a:t>line.lower</a:t>
            </a:r>
            <a:r>
              <a:rPr lang="en-US" sz="1200" dirty="0">
                <a:latin typeface="Courier New" panose="02070309020205020404" pitchFamily="49" charset="0"/>
              </a:rPr>
              <a:t>()</a:t>
            </a:r>
            <a:r>
              <a:rPr lang="en-US" sz="1200" b="1" dirty="0">
                <a:latin typeface="Courier New" panose="02070309020205020404" pitchFamily="49" charset="0"/>
              </a:rPr>
              <a:t>     </a:t>
            </a:r>
            <a:r>
              <a:rPr lang="en-US" sz="1200" b="1" dirty="0">
                <a:solidFill>
                  <a:srgbClr val="008080"/>
                </a:solidFill>
                <a:latin typeface="Courier New" panose="02070309020205020404" pitchFamily="49" charset="0"/>
              </a:rPr>
              <a:t># case-insensitive match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200" dirty="0">
                <a:latin typeface="Courier New" panose="02070309020205020404" pitchFamily="49" charset="0"/>
              </a:rPr>
              <a:t>        if (</a:t>
            </a:r>
            <a:r>
              <a:rPr lang="en-US" sz="1200" dirty="0" err="1">
                <a:latin typeface="Courier New" panose="02070309020205020404" pitchFamily="49" charset="0"/>
              </a:rPr>
              <a:t>search_word</a:t>
            </a:r>
            <a:r>
              <a:rPr lang="en-US" sz="1200" dirty="0">
                <a:latin typeface="Courier New" panose="02070309020205020404" pitchFamily="49" charset="0"/>
              </a:rPr>
              <a:t> in </a:t>
            </a:r>
            <a:r>
              <a:rPr lang="en-US" sz="1200" dirty="0" err="1">
                <a:latin typeface="Courier New" panose="02070309020205020404" pitchFamily="49" charset="0"/>
              </a:rPr>
              <a:t>line_lower</a:t>
            </a:r>
            <a:r>
              <a:rPr lang="en-US" sz="1200" dirty="0">
                <a:latin typeface="Courier New" panose="02070309020205020404" pitchFamily="49" charset="0"/>
              </a:rPr>
              <a:t>):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200" dirty="0">
                <a:latin typeface="Courier New" panose="02070309020205020404" pitchFamily="49" charset="0"/>
              </a:rPr>
              <a:t>            return line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200" dirty="0">
                <a:latin typeface="Courier New" panose="02070309020205020404" pitchFamily="49" charset="0"/>
              </a:rPr>
              <a:t>    return ""   </a:t>
            </a:r>
            <a:r>
              <a:rPr lang="en-US" sz="1200" b="1" dirty="0">
                <a:solidFill>
                  <a:srgbClr val="008080"/>
                </a:solidFill>
                <a:latin typeface="Courier New" panose="02070309020205020404" pitchFamily="49" charset="0"/>
              </a:rPr>
              <a:t># not found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2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200" b="1" dirty="0">
                <a:solidFill>
                  <a:srgbClr val="008080"/>
                </a:solidFill>
                <a:latin typeface="Courier New" panose="02070309020205020404" pitchFamily="49" charset="0"/>
              </a:rPr>
              <a:t># Looks for the search word in a single line.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200" dirty="0" err="1">
                <a:latin typeface="Courier New" panose="02070309020205020404" pitchFamily="49" charset="0"/>
              </a:rPr>
              <a:t>def</a:t>
            </a:r>
            <a:r>
              <a:rPr lang="en-US" sz="1200" dirty="0">
                <a:latin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</a:rPr>
              <a:t>search_line</a:t>
            </a:r>
            <a:r>
              <a:rPr lang="en-US" sz="1200" dirty="0">
                <a:latin typeface="Courier New" panose="02070309020205020404" pitchFamily="49" charset="0"/>
              </a:rPr>
              <a:t>(line, </a:t>
            </a:r>
            <a:r>
              <a:rPr lang="en-US" sz="1200" dirty="0" err="1">
                <a:latin typeface="Courier New" panose="02070309020205020404" pitchFamily="49" charset="0"/>
              </a:rPr>
              <a:t>search_word</a:t>
            </a:r>
            <a:r>
              <a:rPr lang="en-US" sz="1200" dirty="0" smtClean="0">
                <a:latin typeface="Courier New" panose="02070309020205020404" pitchFamily="49" charset="0"/>
              </a:rPr>
              <a:t>):</a:t>
            </a:r>
            <a:endParaRPr lang="en-US" sz="12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200" dirty="0">
                <a:latin typeface="Courier New" panose="02070309020205020404" pitchFamily="49" charset="0"/>
              </a:rPr>
              <a:t>    </a:t>
            </a:r>
            <a:r>
              <a:rPr lang="en-US" sz="1200" dirty="0" err="1">
                <a:latin typeface="Courier New" panose="02070309020205020404" pitchFamily="49" charset="0"/>
              </a:rPr>
              <a:t>line_lower</a:t>
            </a:r>
            <a:r>
              <a:rPr lang="en-US" sz="1200" dirty="0">
                <a:latin typeface="Courier New" panose="02070309020205020404" pitchFamily="49" charset="0"/>
              </a:rPr>
              <a:t> = </a:t>
            </a:r>
            <a:r>
              <a:rPr lang="en-US" sz="1200" dirty="0" err="1">
                <a:latin typeface="Courier New" panose="02070309020205020404" pitchFamily="49" charset="0"/>
              </a:rPr>
              <a:t>line.lower</a:t>
            </a:r>
            <a:r>
              <a:rPr lang="en-US" sz="1200" dirty="0">
                <a:latin typeface="Courier New" panose="02070309020205020404" pitchFamily="49" charset="0"/>
              </a:rPr>
              <a:t>()</a:t>
            </a:r>
            <a:r>
              <a:rPr lang="en-US" sz="1200" b="1" dirty="0">
                <a:latin typeface="Courier New" panose="02070309020205020404" pitchFamily="49" charset="0"/>
              </a:rPr>
              <a:t>    </a:t>
            </a:r>
            <a:r>
              <a:rPr lang="en-US" sz="1200" b="1" dirty="0" smtClean="0">
                <a:latin typeface="Courier New" panose="02070309020205020404" pitchFamily="49" charset="0"/>
              </a:rPr>
              <a:t>     </a:t>
            </a:r>
            <a:r>
              <a:rPr lang="en-US" sz="1200" b="1" dirty="0">
                <a:solidFill>
                  <a:srgbClr val="008080"/>
                </a:solidFill>
                <a:latin typeface="Courier New" panose="02070309020205020404" pitchFamily="49" charset="0"/>
              </a:rPr>
              <a:t># case-insensitive match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200" dirty="0">
                <a:latin typeface="Courier New" panose="02070309020205020404" pitchFamily="49" charset="0"/>
              </a:rPr>
              <a:t>    if (</a:t>
            </a:r>
            <a:r>
              <a:rPr lang="en-US" sz="1200" dirty="0" err="1">
                <a:latin typeface="Courier New" panose="02070309020205020404" pitchFamily="49" charset="0"/>
              </a:rPr>
              <a:t>search_word</a:t>
            </a:r>
            <a:r>
              <a:rPr lang="en-US" sz="1200" dirty="0">
                <a:latin typeface="Courier New" panose="02070309020205020404" pitchFamily="49" charset="0"/>
              </a:rPr>
              <a:t> in </a:t>
            </a:r>
            <a:r>
              <a:rPr lang="en-US" sz="1200" dirty="0" err="1">
                <a:latin typeface="Courier New" panose="02070309020205020404" pitchFamily="49" charset="0"/>
              </a:rPr>
              <a:t>line_lower</a:t>
            </a:r>
            <a:r>
              <a:rPr lang="en-US" sz="1200" dirty="0">
                <a:latin typeface="Courier New" panose="02070309020205020404" pitchFamily="49" charset="0"/>
              </a:rPr>
              <a:t>):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200" dirty="0">
                <a:latin typeface="Courier New" panose="02070309020205020404" pitchFamily="49" charset="0"/>
              </a:rPr>
              <a:t>        return line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200" dirty="0">
                <a:latin typeface="Courier New" panose="02070309020205020404" pitchFamily="49" charset="0"/>
              </a:rPr>
              <a:t>    return ""   </a:t>
            </a:r>
            <a:r>
              <a:rPr lang="en-US" sz="1200" b="1" dirty="0">
                <a:solidFill>
                  <a:srgbClr val="008080"/>
                </a:solidFill>
                <a:latin typeface="Courier New" panose="02070309020205020404" pitchFamily="49" charset="0"/>
              </a:rPr>
              <a:t># not found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2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200" dirty="0">
                <a:latin typeface="Courier New" panose="02070309020205020404" pitchFamily="49" charset="0"/>
              </a:rPr>
              <a:t>    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200" b="1" dirty="0">
                <a:solidFill>
                  <a:srgbClr val="008080"/>
                </a:solidFill>
                <a:latin typeface="Courier New" panose="02070309020205020404" pitchFamily="49" charset="0"/>
              </a:rPr>
              <a:t># displays the line in the proper format on the screen.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200" dirty="0" err="1">
                <a:latin typeface="Courier New" panose="02070309020205020404" pitchFamily="49" charset="0"/>
              </a:rPr>
              <a:t>def</a:t>
            </a:r>
            <a:r>
              <a:rPr lang="en-US" sz="1200" dirty="0">
                <a:latin typeface="Courier New" panose="02070309020205020404" pitchFamily="49" charset="0"/>
              </a:rPr>
              <a:t> display(line):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200" dirty="0">
                <a:latin typeface="Courier New" panose="02070309020205020404" pitchFamily="49" charset="0"/>
              </a:rPr>
              <a:t>    parts = </a:t>
            </a:r>
            <a:r>
              <a:rPr lang="en-US" sz="1200" dirty="0" err="1">
                <a:latin typeface="Courier New" panose="02070309020205020404" pitchFamily="49" charset="0"/>
              </a:rPr>
              <a:t>line.split</a:t>
            </a:r>
            <a:r>
              <a:rPr lang="en-US" sz="1200" dirty="0">
                <a:latin typeface="Courier New" panose="02070309020205020404" pitchFamily="49" charset="0"/>
              </a:rPr>
              <a:t>()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200" dirty="0">
                <a:latin typeface="Courier New" panose="02070309020205020404" pitchFamily="49" charset="0"/>
              </a:rPr>
              <a:t>    rank = parts[0]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200" dirty="0">
                <a:latin typeface="Courier New" panose="02070309020205020404" pitchFamily="49" charset="0"/>
              </a:rPr>
              <a:t>    rating = parts[1]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200" dirty="0">
                <a:latin typeface="Courier New" panose="02070309020205020404" pitchFamily="49" charset="0"/>
              </a:rPr>
              <a:t>    votes = parts[2]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200" dirty="0">
                <a:latin typeface="Courier New" panose="02070309020205020404" pitchFamily="49" charset="0"/>
              </a:rPr>
              <a:t>    title = ""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200" dirty="0">
                <a:latin typeface="Courier New" panose="02070309020205020404" pitchFamily="49" charset="0"/>
              </a:rPr>
              <a:t>    for </a:t>
            </a:r>
            <a:r>
              <a:rPr lang="en-US" sz="1200" dirty="0" err="1">
                <a:latin typeface="Courier New" panose="02070309020205020404" pitchFamily="49" charset="0"/>
              </a:rPr>
              <a:t>i</a:t>
            </a:r>
            <a:r>
              <a:rPr lang="en-US" sz="1200" dirty="0">
                <a:latin typeface="Courier New" panose="02070309020205020404" pitchFamily="49" charset="0"/>
              </a:rPr>
              <a:t> in range(3, </a:t>
            </a:r>
            <a:r>
              <a:rPr lang="en-US" sz="1200" dirty="0" err="1">
                <a:latin typeface="Courier New" panose="02070309020205020404" pitchFamily="49" charset="0"/>
              </a:rPr>
              <a:t>len</a:t>
            </a:r>
            <a:r>
              <a:rPr lang="en-US" sz="1200" dirty="0">
                <a:latin typeface="Courier New" panose="02070309020205020404" pitchFamily="49" charset="0"/>
              </a:rPr>
              <a:t>(parts)):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200" dirty="0">
                <a:latin typeface="Courier New" panose="02070309020205020404" pitchFamily="49" charset="0"/>
              </a:rPr>
              <a:t>        title </a:t>
            </a:r>
            <a:r>
              <a:rPr lang="en-US" sz="1200" dirty="0" smtClean="0">
                <a:latin typeface="Courier New" panose="02070309020205020404" pitchFamily="49" charset="0"/>
              </a:rPr>
              <a:t> = title + parts[</a:t>
            </a:r>
            <a:r>
              <a:rPr lang="en-US" sz="1200" dirty="0" err="1" smtClean="0">
                <a:latin typeface="Courier New" panose="02070309020205020404" pitchFamily="49" charset="0"/>
              </a:rPr>
              <a:t>i</a:t>
            </a:r>
            <a:r>
              <a:rPr lang="en-US" sz="1200" dirty="0">
                <a:latin typeface="Courier New" panose="02070309020205020404" pitchFamily="49" charset="0"/>
              </a:rPr>
              <a:t>] + " "    #</a:t>
            </a:r>
            <a:r>
              <a:rPr lang="en-US" sz="1200" b="1" dirty="0">
                <a:solidFill>
                  <a:srgbClr val="008080"/>
                </a:solidFill>
                <a:latin typeface="Courier New" panose="02070309020205020404" pitchFamily="49" charset="0"/>
              </a:rPr>
              <a:t> the rest of the line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200" dirty="0">
                <a:latin typeface="Courier New" panose="02070309020205020404" pitchFamily="49" charset="0"/>
              </a:rPr>
              <a:t>    print(rank + "\t" + votes + "\t" + rating + "\t" + title)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3843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1027</TotalTime>
  <Words>779</Words>
  <Application>Microsoft Office PowerPoint</Application>
  <PresentationFormat>On-screen Show (4:3)</PresentationFormat>
  <Paragraphs>213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MS PGothic</vt:lpstr>
      <vt:lpstr>Arial</vt:lpstr>
      <vt:lpstr>Calibri</vt:lpstr>
      <vt:lpstr>Calibri Light</vt:lpstr>
      <vt:lpstr>Courier New</vt:lpstr>
      <vt:lpstr>Times New Roman</vt:lpstr>
      <vt:lpstr>Verdana</vt:lpstr>
      <vt:lpstr>Wingdings 2</vt:lpstr>
      <vt:lpstr>Office Theme</vt:lpstr>
      <vt:lpstr>CSc 110, Spring 2017</vt:lpstr>
      <vt:lpstr>IMDb movies problem</vt:lpstr>
      <vt:lpstr>Pseudocode</vt:lpstr>
      <vt:lpstr>Functions for imdb</vt:lpstr>
      <vt:lpstr>Remaining functions for imdb</vt:lpstr>
      <vt:lpstr>Remaining functions for imdb</vt:lpstr>
      <vt:lpstr>Helpful strategies</vt:lpstr>
      <vt:lpstr>IMDb main</vt:lpstr>
      <vt:lpstr>IMDb functions</vt:lpstr>
      <vt:lpstr>"Chaining"</vt:lpstr>
      <vt:lpstr>File output</vt:lpstr>
      <vt:lpstr>Output to files</vt:lpstr>
      <vt:lpstr>Output to files</vt:lpstr>
      <vt:lpstr>Removing short words</vt:lpstr>
      <vt:lpstr>Removing short words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jobagy</cp:lastModifiedBy>
  <cp:revision>60</cp:revision>
  <cp:lastPrinted>2017-02-24T14:30:32Z</cp:lastPrinted>
  <dcterms:created xsi:type="dcterms:W3CDTF">2016-09-27T19:15:02Z</dcterms:created>
  <dcterms:modified xsi:type="dcterms:W3CDTF">2017-02-25T14:22:37Z</dcterms:modified>
</cp:coreProperties>
</file>