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2" r:id="rId3"/>
    <p:sldId id="281" r:id="rId4"/>
    <p:sldId id="271" r:id="rId5"/>
    <p:sldId id="285" r:id="rId6"/>
    <p:sldId id="286" r:id="rId7"/>
    <p:sldId id="268" r:id="rId8"/>
    <p:sldId id="270" r:id="rId9"/>
    <p:sldId id="269" r:id="rId10"/>
    <p:sldId id="274" r:id="rId11"/>
    <p:sldId id="273" r:id="rId12"/>
    <p:sldId id="272" r:id="rId13"/>
    <p:sldId id="276" r:id="rId14"/>
    <p:sldId id="277" r:id="rId15"/>
    <p:sldId id="289" r:id="rId16"/>
    <p:sldId id="290" r:id="rId17"/>
    <p:sldId id="278" r:id="rId18"/>
    <p:sldId id="279" r:id="rId19"/>
    <p:sldId id="287" r:id="rId20"/>
    <p:sldId id="288" r:id="rId21"/>
    <p:sldId id="280" r:id="rId22"/>
    <p:sldId id="259" r:id="rId23"/>
    <p:sldId id="260" r:id="rId24"/>
    <p:sldId id="261" r:id="rId25"/>
    <p:sldId id="262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7" autoAdjust="0"/>
  </p:normalViewPr>
  <p:slideViewPr>
    <p:cSldViewPr snapToGrid="0">
      <p:cViewPr>
        <p:scale>
          <a:sx n="76" d="100"/>
          <a:sy n="76" d="100"/>
        </p:scale>
        <p:origin x="54" y="267"/>
      </p:cViewPr>
      <p:guideLst/>
    </p:cSldViewPr>
  </p:slideViewPr>
  <p:outlineViewPr>
    <p:cViewPr>
      <p:scale>
        <a:sx n="33" d="100"/>
        <a:sy n="33" d="100"/>
      </p:scale>
      <p:origin x="0" y="-18195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7E67-510D-4E74-B581-B1EA5533645A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5572-B10E-4663-A34C-87B3307A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3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F1B8073-442B-4351-A0AA-86EE1DBDF51F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93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51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14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97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851166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5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9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1771166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9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3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5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8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F1B8073-442B-4351-A0AA-86EE1DBDF51F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7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9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52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basically not possible to write a swap method that accepts two ints.</a:t>
            </a:r>
          </a:p>
          <a:p>
            <a:r>
              <a:rPr lang="en-US" smtClean="0">
                <a:latin typeface="Arial" panose="020B0604020202020204" pitchFamily="34" charset="0"/>
              </a:rPr>
              <a:t>swap can't escape from itself to modify the outside world.</a:t>
            </a:r>
          </a:p>
          <a:p>
            <a:r>
              <a:rPr lang="en-US" smtClean="0">
                <a:latin typeface="Arial" panose="020B0604020202020204" pitchFamily="34" charset="0"/>
              </a:rPr>
              <a:t>(sort of like the villains in the holodeck on Star Trek; they can wreak havoc in their holo-world, but they can't leave and attack the real Enterprise outside.)</a:t>
            </a:r>
          </a:p>
        </p:txBody>
      </p:sp>
    </p:spTree>
    <p:extLst>
      <p:ext uri="{BB962C8B-B14F-4D97-AF65-F5344CB8AC3E}">
        <p14:creationId xmlns:p14="http://schemas.microsoft.com/office/powerpoint/2010/main" val="608323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Note: This is also the reason that it works when you pass the </a:t>
            </a:r>
            <a:r>
              <a:rPr lang="en-US" smtClean="0">
                <a:latin typeface="Courier New" panose="02070309020205020404" pitchFamily="49" charset="0"/>
              </a:rPr>
              <a:t>Graphics g</a:t>
            </a:r>
            <a:r>
              <a:rPr lang="en-US" smtClean="0">
                <a:latin typeface="Arial" panose="020B0604020202020204" pitchFamily="34" charset="0"/>
              </a:rPr>
              <a:t> as a parameter to a method, because it is drawing with the same pen object onto the same window.</a:t>
            </a:r>
          </a:p>
        </p:txBody>
      </p:sp>
    </p:spTree>
    <p:extLst>
      <p:ext uri="{BB962C8B-B14F-4D97-AF65-F5344CB8AC3E}">
        <p14:creationId xmlns:p14="http://schemas.microsoft.com/office/powerpoint/2010/main" val="347372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8ADE-E2A9-489C-8DBB-5984A74DD214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6C7-7915-4BA8-9D65-B569DC50064A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2674-FDAB-45B7-B5BB-3891637BF4F8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DE79-64F9-48CE-B020-CFD509FE62DA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ECE9-B37F-46DA-9A00-0A44F98FBCEF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20C-AB3A-4234-BCC0-A57CFE4CF6E5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4C0D-A99B-4856-8645-A4BCDCE5C67B}" type="datetime1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9AA9-4B1B-4DF5-A51C-A08C57A3F5F8}" type="datetime1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2909-7921-4EFD-A0C9-48C65D5FE5C3}" type="datetime1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BCD-7D6C-4E0E-8258-5A39B65109F3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A5BD-B6D2-4BC8-A119-76D2E49EE9A3}" type="datetime1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7CCC-3D41-4505-A6C2-D59394F1BDA0}" type="datetime1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6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529511"/>
            <a:ext cx="9144000" cy="121890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748414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19: more with lists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python comic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57" y="2735882"/>
            <a:ext cx="3098485" cy="38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as parameters</a:t>
            </a:r>
          </a:p>
        </p:txBody>
      </p:sp>
      <p:sp>
        <p:nvSpPr>
          <p:cNvPr id="10342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441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Reference semantics apply not only to assignment but also to parameter passing</a:t>
            </a:r>
            <a:r>
              <a:rPr lang="en-US" i="1" dirty="0" smtClean="0"/>
              <a:t>.</a:t>
            </a:r>
          </a:p>
          <a:p>
            <a:pPr lvl="1" eaLnBrk="1" hangingPunct="1"/>
            <a:r>
              <a:rPr lang="en-US" dirty="0" smtClean="0"/>
              <a:t>Changes made in the function are also seen by the caller.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 = [126, 167, 95]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latin typeface="Courier New" panose="02070309020205020404" pitchFamily="49" charset="0"/>
              </a:rPr>
              <a:t>double_all</a:t>
            </a:r>
            <a:r>
              <a:rPr lang="en-US" b="1" dirty="0" smtClean="0"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</a:rPr>
              <a:t>iq</a:t>
            </a:r>
            <a:r>
              <a:rPr lang="en-US" b="1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double_all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* 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9332914" y="31369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sz="2000"/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839202" y="3109913"/>
            <a:ext cx="1398588" cy="1766888"/>
            <a:chOff x="4368" y="1959"/>
            <a:chExt cx="881" cy="1113"/>
          </a:xfrm>
        </p:grpSpPr>
        <p:sp>
          <p:nvSpPr>
            <p:cNvPr id="27690" name="Rectangle 22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iq</a:t>
              </a:r>
            </a:p>
          </p:txBody>
        </p:sp>
        <p:sp>
          <p:nvSpPr>
            <p:cNvPr id="27691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54"/>
            <p:cNvSpPr>
              <a:spLocks noChangeArrowheads="1"/>
            </p:cNvSpPr>
            <p:nvPr/>
          </p:nvSpPr>
          <p:spPr bwMode="auto">
            <a:xfrm>
              <a:off x="4992" y="1959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953000" y="5507039"/>
            <a:ext cx="1981200" cy="561975"/>
            <a:chOff x="2112" y="3477"/>
            <a:chExt cx="1248" cy="354"/>
          </a:xfrm>
        </p:grpSpPr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a</a:t>
              </a:r>
            </a:p>
          </p:txBody>
        </p:sp>
        <p:sp>
          <p:nvSpPr>
            <p:cNvPr id="2768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Oval 5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6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2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2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7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67325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Objects as parameters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xfrm>
            <a:off x="838200" y="1501833"/>
            <a:ext cx="10515600" cy="46751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Objects use reference semantics</a:t>
            </a:r>
            <a:r>
              <a:rPr lang="en-US" dirty="0"/>
              <a:t>;</a:t>
            </a:r>
            <a:r>
              <a:rPr lang="en-US" dirty="0" smtClean="0"/>
              <a:t> the object is </a:t>
            </a:r>
            <a:r>
              <a:rPr lang="en-US" i="1" dirty="0" smtClean="0"/>
              <a:t>not</a:t>
            </a:r>
            <a:r>
              <a:rPr lang="en-US" dirty="0" smtClean="0"/>
              <a:t> copied.  The parameter refers to the same object.</a:t>
            </a:r>
          </a:p>
          <a:p>
            <a:pPr lvl="1" eaLnBrk="1" hangingPunct="1"/>
            <a:r>
              <a:rPr lang="en-US" dirty="0" smtClean="0"/>
              <a:t>If the parameter is modified, it </a:t>
            </a:r>
            <a:r>
              <a:rPr lang="en-US" i="1" dirty="0" smtClean="0"/>
              <a:t>will</a:t>
            </a:r>
            <a:r>
              <a:rPr lang="en-US" dirty="0" smtClean="0"/>
              <a:t> affect the original object.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window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latin typeface="Courier New" panose="02070309020205020404" pitchFamily="49" charset="0"/>
              </a:rPr>
              <a:t>window.canvas.create_rectangle</a:t>
            </a:r>
            <a:r>
              <a:rPr lang="en-US" sz="1900" b="1" dirty="0" smtClean="0">
                <a:latin typeface="Courier New" panose="02070309020205020404" pitchFamily="49" charset="0"/>
              </a:rPr>
              <a:t>(0, 0, 80, 50, fill="yellow")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example(window)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example(panel):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panel.canvas.create_rectangle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(0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</a:rPr>
              <a:t>, 0, 80, 50, fill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="cyan")</a:t>
            </a: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1052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48885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8553450" y="3581400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8553450" y="35814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8553450" y="41021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6172200" y="5267325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Line 25"/>
          <p:cNvSpPr>
            <a:spLocks noChangeShapeType="1"/>
          </p:cNvSpPr>
          <p:nvPr/>
        </p:nvSpPr>
        <p:spPr bwMode="auto">
          <a:xfrm>
            <a:off x="6172200" y="52673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6172200" y="57880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7315200" y="526732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endParaRPr lang="en-US" sz="20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57112" y="5752611"/>
            <a:ext cx="2514600" cy="561975"/>
            <a:chOff x="2928" y="3230"/>
            <a:chExt cx="1584" cy="354"/>
          </a:xfrm>
        </p:grpSpPr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</a:t>
              </a:r>
            </a:p>
          </p:txBody>
        </p:sp>
        <p:sp>
          <p:nvSpPr>
            <p:cNvPr id="25619" name="Line 27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3664" y="3230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140338" y="3987007"/>
            <a:ext cx="1658938" cy="1212850"/>
            <a:chOff x="4428" y="2212"/>
            <a:chExt cx="1045" cy="764"/>
          </a:xfrm>
        </p:grpSpPr>
        <p:sp>
          <p:nvSpPr>
            <p:cNvPr id="25615" name="Rectangle 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window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37"/>
            <p:cNvSpPr>
              <a:spLocks noChangeArrowheads="1"/>
            </p:cNvSpPr>
            <p:nvPr/>
          </p:nvSpPr>
          <p:spPr bwMode="auto">
            <a:xfrm>
              <a:off x="5216" y="2212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5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Why reference semantics?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338052" y="1825625"/>
            <a:ext cx="11582400" cy="4351338"/>
          </a:xfrm>
        </p:spPr>
        <p:txBody>
          <a:bodyPr/>
          <a:lstStyle/>
          <a:p>
            <a:pPr eaLnBrk="1" hangingPunct="1"/>
            <a:r>
              <a:rPr lang="en-US" dirty="0"/>
              <a:t>R</a:t>
            </a:r>
            <a:r>
              <a:rPr lang="en-US" dirty="0" smtClean="0"/>
              <a:t>eference semantics.</a:t>
            </a:r>
          </a:p>
          <a:p>
            <a:pPr lvl="1" eaLnBrk="1" hangingPunct="1"/>
            <a:r>
              <a:rPr lang="en-US" i="1" dirty="0" smtClean="0"/>
              <a:t>sharing.  </a:t>
            </a:r>
            <a:r>
              <a:rPr lang="en-US" dirty="0" smtClean="0"/>
              <a:t>It's useful to share an object's data among functions and methods. </a:t>
            </a:r>
          </a:p>
          <a:p>
            <a:pPr lvl="1" eaLnBrk="1" hangingPunct="1"/>
            <a:r>
              <a:rPr lang="en-US" i="1" dirty="0" smtClean="0"/>
              <a:t>efficiency.</a:t>
            </a:r>
            <a:r>
              <a:rPr lang="en-US" dirty="0" smtClean="0"/>
              <a:t>   Copying large amounts of data can be inefficient.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 = open("population_data.txt")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data = </a:t>
            </a:r>
            <a:r>
              <a:rPr lang="en-US" dirty="0" err="1" smtClean="0">
                <a:latin typeface="Courier New" panose="02070309020205020404" pitchFamily="49" charset="0"/>
              </a:rPr>
              <a:t>f.readlines</a:t>
            </a:r>
            <a:r>
              <a:rPr lang="en-US" dirty="0" smtClean="0">
                <a:latin typeface="Courier New" panose="02070309020205020404" pitchFamily="49" charset="0"/>
              </a:rPr>
              <a:t>()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data could be very large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process(data)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 reference to data is passed in 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…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27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bsolute_all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absolute_all</a:t>
            </a:r>
            <a:r>
              <a:rPr lang="en-US" dirty="0" smtClean="0"/>
              <a:t> that accepts a list of integers and modifies it so that all its values are positive.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</a:rPr>
              <a:t>a </a:t>
            </a:r>
            <a:r>
              <a:rPr lang="en-US" sz="2800" dirty="0">
                <a:latin typeface="Courier New" panose="02070309020205020404" pitchFamily="49" charset="0"/>
              </a:rPr>
              <a:t>= </a:t>
            </a:r>
            <a:r>
              <a:rPr lang="en-US" sz="2800" dirty="0" smtClean="0">
                <a:latin typeface="Courier New" panose="02070309020205020404" pitchFamily="49" charset="0"/>
              </a:rPr>
              <a:t>[-2, 15, 25, -106]</a:t>
            </a:r>
            <a:endParaRPr lang="en-US" sz="2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</a:rPr>
              <a:t>absolute_all</a:t>
            </a:r>
            <a:r>
              <a:rPr lang="en-US" sz="2800" b="1" dirty="0" smtClean="0">
                <a:latin typeface="Courier New" panose="02070309020205020404" pitchFamily="49" charset="0"/>
              </a:rPr>
              <a:t>(a)</a:t>
            </a:r>
            <a:endParaRPr lang="en-US" sz="2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</a:rPr>
              <a:t>print(a)</a:t>
            </a: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# [2, 15, 25, 106]</a:t>
            </a: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absolute_all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831167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Changes all values of the list to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positive numbers.</a:t>
            </a:r>
            <a:endParaRPr lang="en-US" sz="2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</a:rPr>
              <a:t>absolute_all</a:t>
            </a:r>
            <a:r>
              <a:rPr lang="en-US" sz="2800" dirty="0">
                <a:latin typeface="Courier New" panose="02070309020205020404" pitchFamily="49" charset="0"/>
              </a:rPr>
              <a:t>(x</a:t>
            </a:r>
            <a:r>
              <a:rPr lang="en-US" sz="28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    for 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 in range(0, 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(x)):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x[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] = abs(x[</a:t>
            </a:r>
            <a:r>
              <a:rPr lang="en-US" sz="2800" dirty="0" err="1">
                <a:latin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</a:rPr>
              <a:t>])</a:t>
            </a:r>
            <a:endParaRPr lang="en-US" sz="2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rotate</a:t>
            </a:r>
            <a:r>
              <a:rPr lang="en-US" dirty="0" smtClean="0"/>
              <a:t> that takes a list and rotates the first element to the end of the list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  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</a:rPr>
              <a:t>a </a:t>
            </a:r>
            <a:r>
              <a:rPr lang="en-US" sz="2800" dirty="0">
                <a:latin typeface="Courier New" panose="02070309020205020404" pitchFamily="49" charset="0"/>
              </a:rPr>
              <a:t>= [10, 20, 30, 40]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2800" b="1" dirty="0">
                <a:latin typeface="Courier New" panose="02070309020205020404" pitchFamily="49" charset="0"/>
              </a:rPr>
              <a:t>rotate(a)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	print(a)</a:t>
            </a:r>
            <a:r>
              <a:rPr lang="en-US" sz="2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# [20, 30, 40, 10]</a:t>
            </a:r>
            <a:endParaRPr lang="en-US" sz="2800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Hint: Use list's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method.</a:t>
            </a:r>
          </a:p>
          <a:p>
            <a:pPr eaLnBrk="1" hangingPunct="1"/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endParaRPr 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831167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Rotates the list a by putting its first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element at the end of the list.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err="1" smtClean="0">
                <a:latin typeface="Courier New" panose="02070309020205020404" pitchFamily="49" charset="0"/>
              </a:rPr>
              <a:t>def</a:t>
            </a:r>
            <a:r>
              <a:rPr lang="en-US" sz="2800" dirty="0" smtClean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</a:rPr>
              <a:t>rotate(x):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    element = </a:t>
            </a:r>
            <a:r>
              <a:rPr lang="en-US" sz="2800" dirty="0" err="1" smtClean="0">
                <a:latin typeface="Courier New" panose="02070309020205020404" pitchFamily="49" charset="0"/>
              </a:rPr>
              <a:t>x.pop</a:t>
            </a:r>
            <a:r>
              <a:rPr lang="en-US" sz="2800" dirty="0" smtClean="0">
                <a:latin typeface="Courier New" panose="02070309020205020404" pitchFamily="49" charset="0"/>
              </a:rPr>
              <a:t>(0)</a:t>
            </a:r>
            <a:endParaRPr lang="en-US" sz="2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</a:rPr>
              <a:t>x.append</a:t>
            </a:r>
            <a:r>
              <a:rPr lang="en-US" sz="2800" dirty="0">
                <a:latin typeface="Courier New" panose="02070309020205020404" pitchFamily="49" charset="0"/>
              </a:rPr>
              <a:t>(element)</a:t>
            </a:r>
            <a:endParaRPr lang="en-US" sz="2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</a:t>
            </a:r>
            <a:r>
              <a:rPr lang="en-US" dirty="0" err="1" smtClean="0"/>
              <a:t>concat</a:t>
            </a:r>
            <a:endParaRPr lang="en-US" dirty="0" smtClean="0"/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>
          <a:xfrm>
            <a:off x="838200" y="1640378"/>
            <a:ext cx="10515600" cy="485463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concat</a:t>
            </a:r>
            <a:r>
              <a:rPr lang="en-US" dirty="0" smtClean="0"/>
              <a:t> that accepts two lists and returns a new list containing all elements of the first list followed by all elements of the second.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 that this function </a:t>
            </a:r>
            <a:r>
              <a:rPr lang="en-US" i="1" dirty="0" smtClean="0"/>
              <a:t>returns</a:t>
            </a:r>
            <a:r>
              <a:rPr lang="en-US" dirty="0" smtClean="0"/>
              <a:t> a new list.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a1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[12</a:t>
            </a:r>
            <a:r>
              <a:rPr lang="en-US" dirty="0">
                <a:latin typeface="Courier New" panose="02070309020205020404" pitchFamily="49" charset="0"/>
              </a:rPr>
              <a:t>, 34, </a:t>
            </a:r>
            <a:r>
              <a:rPr lang="en-US" dirty="0" smtClean="0">
                <a:latin typeface="Courier New" panose="02070309020205020404" pitchFamily="49" charset="0"/>
              </a:rPr>
              <a:t>56</a:t>
            </a:r>
            <a:r>
              <a:rPr lang="en-US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a2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[7</a:t>
            </a:r>
            <a:r>
              <a:rPr lang="en-US" dirty="0">
                <a:latin typeface="Courier New" panose="02070309020205020404" pitchFamily="49" charset="0"/>
              </a:rPr>
              <a:t>, 8, 9, </a:t>
            </a:r>
            <a:r>
              <a:rPr lang="en-US" dirty="0" smtClean="0">
                <a:latin typeface="Courier New" panose="02070309020205020404" pitchFamily="49" charset="0"/>
              </a:rPr>
              <a:t>10]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a3 </a:t>
            </a:r>
            <a:r>
              <a:rPr lang="en-US" b="1" dirty="0">
                <a:latin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</a:rPr>
              <a:t>concat</a:t>
            </a:r>
            <a:r>
              <a:rPr lang="en-US" b="1" dirty="0" smtClean="0">
                <a:latin typeface="Courier New" panose="02070309020205020404" pitchFamily="49" charset="0"/>
              </a:rPr>
              <a:t>(a1, a2)</a:t>
            </a:r>
            <a:endParaRPr lang="en-US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print(a3)</a:t>
            </a:r>
            <a:endParaRPr 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/>
              <a:t>: v1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709353" y="1825625"/>
            <a:ext cx="10644447" cy="4608426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x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</a:rPr>
              <a:t>(x, y):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result = [0] * (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(x) +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(y))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(x)):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dirty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(y)):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</a:rPr>
              <a:t>(x) +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dirty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Question: Can we make this simpler?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2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/>
              <a:t>: v2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x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</a:rPr>
              <a:t>(x, y):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result = </a:t>
            </a:r>
            <a:r>
              <a:rPr lang="en-US" dirty="0" smtClean="0">
                <a:latin typeface="Courier New" panose="02070309020205020404" pitchFamily="49" charset="0"/>
              </a:rPr>
              <a:t>[]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for item in x: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result.append</a:t>
            </a:r>
            <a:r>
              <a:rPr lang="en-US" dirty="0">
                <a:latin typeface="Courier New" panose="02070309020205020404" pitchFamily="49" charset="0"/>
              </a:rPr>
              <a:t>(item)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for item in y: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result.append</a:t>
            </a:r>
            <a:r>
              <a:rPr lang="en-US" dirty="0">
                <a:latin typeface="Courier New" panose="02070309020205020404" pitchFamily="49" charset="0"/>
              </a:rPr>
              <a:t>(item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06186" y="1219201"/>
            <a:ext cx="9476014" cy="25200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"Programs </a:t>
            </a:r>
            <a:r>
              <a:rPr lang="en-US" sz="3600" dirty="0"/>
              <a:t>must be written for people to read, and only incidentally for machines to execute</a:t>
            </a:r>
            <a:r>
              <a:rPr lang="en-US" sz="3600" dirty="0" smtClean="0"/>
              <a:t>."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                                             Abelson and </a:t>
            </a:r>
            <a:r>
              <a:rPr lang="en-US" sz="3600" dirty="0" err="1"/>
              <a:t>Sussman</a:t>
            </a:r>
            <a:r>
              <a:rPr lang="en-US" sz="3600" dirty="0"/>
              <a:t>, </a:t>
            </a:r>
            <a:r>
              <a:rPr lang="en-US" sz="3600" i="1" dirty="0"/>
              <a:t>Structure and Interpretation of Programs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73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concat3</a:t>
            </a:r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concat3 </a:t>
            </a:r>
            <a:r>
              <a:rPr lang="en-US" dirty="0" smtClean="0"/>
              <a:t>that concatenates three lists similarly.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a1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[12</a:t>
            </a:r>
            <a:r>
              <a:rPr lang="en-US" dirty="0">
                <a:latin typeface="Courier New" panose="02070309020205020404" pitchFamily="49" charset="0"/>
              </a:rPr>
              <a:t>, 34, </a:t>
            </a:r>
            <a:r>
              <a:rPr lang="en-US" dirty="0" smtClean="0">
                <a:latin typeface="Courier New" panose="02070309020205020404" pitchFamily="49" charset="0"/>
              </a:rPr>
              <a:t>56</a:t>
            </a:r>
            <a:r>
              <a:rPr lang="en-US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a2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[7</a:t>
            </a:r>
            <a:r>
              <a:rPr lang="en-US" dirty="0">
                <a:latin typeface="Courier New" panose="02070309020205020404" pitchFamily="49" charset="0"/>
              </a:rPr>
              <a:t>, 8, 9, </a:t>
            </a:r>
            <a:r>
              <a:rPr lang="en-US" dirty="0" smtClean="0">
                <a:latin typeface="Courier New" panose="02070309020205020404" pitchFamily="49" charset="0"/>
              </a:rPr>
              <a:t>10]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a3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[444</a:t>
            </a:r>
            <a:r>
              <a:rPr lang="en-US" dirty="0">
                <a:latin typeface="Courier New" panose="02070309020205020404" pitchFamily="49" charset="0"/>
              </a:rPr>
              <a:t>, 222, -</a:t>
            </a:r>
            <a:r>
              <a:rPr lang="en-US" dirty="0" smtClean="0">
                <a:latin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print(concat3(a1, a2, a3))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10, 444, 222, -1]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concat3:  v1 and v2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838200" y="1479665"/>
            <a:ext cx="10515600" cy="496547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a new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containing all elements of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x, y, and z.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concat3(x, y, z):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result = []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item in x: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result.append</a:t>
            </a:r>
            <a:r>
              <a:rPr lang="en-US" sz="2000" dirty="0">
                <a:latin typeface="Courier New" panose="02070309020205020404" pitchFamily="49" charset="0"/>
              </a:rPr>
              <a:t>(item)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item in y: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result.append</a:t>
            </a:r>
            <a:r>
              <a:rPr lang="en-US" sz="2000" dirty="0">
                <a:latin typeface="Courier New" panose="02070309020205020404" pitchFamily="49" charset="0"/>
              </a:rPr>
              <a:t>(item)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item in z: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result.append</a:t>
            </a:r>
            <a:r>
              <a:rPr lang="en-US" sz="2000" dirty="0">
                <a:latin typeface="Courier New" panose="02070309020205020404" pitchFamily="49" charset="0"/>
              </a:rPr>
              <a:t>(item)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result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Shorter version that calls </a:t>
            </a:r>
            <a:r>
              <a:rPr lang="en-US" sz="20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concat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concat3(a1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a2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a3):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b="1" dirty="0" err="1" smtClean="0">
                <a:latin typeface="Courier New" panose="02070309020205020404" pitchFamily="49" charset="0"/>
              </a:rPr>
              <a:t>concat</a:t>
            </a:r>
            <a:r>
              <a:rPr lang="en-US" sz="2000" b="1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</a:rPr>
              <a:t>concat</a:t>
            </a:r>
            <a:r>
              <a:rPr lang="en-US" sz="2000" b="1" dirty="0" smtClean="0">
                <a:latin typeface="Courier New" panose="02070309020205020404" pitchFamily="49" charset="0"/>
              </a:rPr>
              <a:t>(a1</a:t>
            </a:r>
            <a:r>
              <a:rPr lang="en-US" sz="2000" b="1" dirty="0">
                <a:latin typeface="Courier New" panose="02070309020205020404" pitchFamily="49" charset="0"/>
              </a:rPr>
              <a:t>, a2), a3</a:t>
            </a:r>
            <a:r>
              <a:rPr lang="en-US" sz="2000" b="1" dirty="0" smtClean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37862" y="3929149"/>
            <a:ext cx="393469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"When you hit a problem, you can lean forward and type or sit back and think." -- Dr. </a:t>
            </a:r>
            <a:r>
              <a:rPr lang="en-US" dirty="0" err="1" smtClean="0"/>
              <a:t>Proebsting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reversal question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that reverses the elements of a list.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For example, if the list initially is this: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[11, 42, -5, 27, 0, 89]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Then the list becomes: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[89, 0, 27, -5, 42, 11]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Hint: think about swapping various elements...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idea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 pairs of elements from the edges;  work inwards:</a:t>
            </a:r>
          </a:p>
        </p:txBody>
      </p:sp>
      <p:graphicFrame>
        <p:nvGraphicFramePr>
          <p:cNvPr id="1060907" name="Group 43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60908" name="Line 44"/>
          <p:cNvSpPr>
            <a:spLocks noChangeShapeType="1"/>
          </p:cNvSpPr>
          <p:nvPr/>
        </p:nvSpPr>
        <p:spPr bwMode="auto">
          <a:xfrm flipV="1">
            <a:off x="4495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09" name="Line 45"/>
          <p:cNvSpPr>
            <a:spLocks noChangeShapeType="1"/>
          </p:cNvSpPr>
          <p:nvPr/>
        </p:nvSpPr>
        <p:spPr bwMode="auto">
          <a:xfrm flipV="1">
            <a:off x="7543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10" name="Group 46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60934" name="Group 70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60958" name="Line 9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59" name="Line 95"/>
          <p:cNvSpPr>
            <a:spLocks noChangeShapeType="1"/>
          </p:cNvSpPr>
          <p:nvPr/>
        </p:nvSpPr>
        <p:spPr bwMode="auto">
          <a:xfrm flipV="1">
            <a:off x="6934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0" name="Line 96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1" name="Line 97"/>
          <p:cNvSpPr>
            <a:spLocks noChangeShapeType="1"/>
          </p:cNvSpPr>
          <p:nvPr/>
        </p:nvSpPr>
        <p:spPr bwMode="auto">
          <a:xfrm flipV="1">
            <a:off x="6324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62" name="Group 98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908" grpId="0" animBg="1"/>
      <p:bldP spid="1060908" grpId="1" animBg="1"/>
      <p:bldP spid="1060909" grpId="0" animBg="1"/>
      <p:bldP spid="1060909" grpId="1" animBg="1"/>
      <p:bldP spid="1060958" grpId="0" animBg="1"/>
      <p:bldP spid="1060958" grpId="1" animBg="1"/>
      <p:bldP spid="1060959" grpId="0" animBg="1"/>
      <p:bldP spid="1060959" grpId="1" animBg="1"/>
      <p:bldP spid="1060960" grpId="0" animBg="1"/>
      <p:bldP spid="10609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Swapping values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 = 7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b = 35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 a with b?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b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(a) + "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(b))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What is wrong with this code?  What is its output?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red code should be replaced with: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temp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b = temp</a:t>
            </a:r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algorithm</a:t>
            </a:r>
          </a:p>
        </p:txBody>
      </p:sp>
      <p:sp>
        <p:nvSpPr>
          <p:cNvPr id="106189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What's wrong with this code?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numbers </a:t>
            </a:r>
            <a:r>
              <a:rPr lang="en-US" sz="2000" dirty="0">
                <a:latin typeface="Courier New" panose="02070309020205020404" pitchFamily="49" charset="0"/>
              </a:rPr>
              <a:t>= [11, 42, -5, 27, 0, 89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reverse the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The loop goes too far and un-reverses the array!  Fixed version: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// 2):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5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</a:t>
            </a:r>
          </a:p>
        </p:txBody>
      </p:sp>
      <p:sp>
        <p:nvSpPr>
          <p:cNvPr id="1068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– takes a list as a parameter and reverses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reverse(numbers):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// 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temp =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05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258029" y="629985"/>
            <a:ext cx="10515600" cy="1325563"/>
          </a:xfrm>
        </p:spPr>
        <p:txBody>
          <a:bodyPr/>
          <a:lstStyle/>
          <a:p>
            <a:r>
              <a:rPr lang="en-US" dirty="0" smtClean="0"/>
              <a:t>    Commenting Code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Comments are required for homework as follows:</a:t>
            </a:r>
          </a:p>
          <a:p>
            <a:pPr marL="0" indent="0">
              <a:buNone/>
            </a:pPr>
            <a:r>
              <a:rPr lang="en-US" dirty="0" smtClean="0"/>
              <a:t>           - at the top of the program file</a:t>
            </a:r>
          </a:p>
          <a:p>
            <a:pPr marL="0" indent="0">
              <a:buNone/>
            </a:pPr>
            <a:r>
              <a:rPr lang="en-US" dirty="0" smtClean="0"/>
              <a:t>           - before each function</a:t>
            </a:r>
          </a:p>
          <a:p>
            <a:pPr marL="0" indent="0">
              <a:buNone/>
            </a:pPr>
            <a:r>
              <a:rPr lang="en-US" dirty="0" smtClean="0"/>
              <a:t>           - within a function when needed to clarify a point (see below)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# Continue to loop until the user guesses the correct answer, </a:t>
            </a:r>
          </a:p>
          <a:p>
            <a:pPr marL="457200" lvl="1" indent="0">
              <a:buNone/>
            </a:pPr>
            <a:r>
              <a:rPr lang="en-US" dirty="0" smtClean="0"/>
              <a:t># giving a clue each time</a:t>
            </a:r>
          </a:p>
          <a:p>
            <a:pPr marL="457200" lvl="1" indent="0">
              <a:buNone/>
            </a:pPr>
            <a:r>
              <a:rPr lang="en-US" dirty="0" smtClean="0"/>
              <a:t>while (guess != </a:t>
            </a:r>
            <a:r>
              <a:rPr lang="en-US" dirty="0" err="1" smtClean="0"/>
              <a:t>correct_answer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dirty="0" smtClean="0"/>
              <a:t>        if (guess &lt; </a:t>
            </a:r>
            <a:r>
              <a:rPr lang="en-US" dirty="0" err="1" smtClean="0"/>
              <a:t>correct_answer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dirty="0" smtClean="0"/>
              <a:t>            print("It's higher.")</a:t>
            </a:r>
          </a:p>
          <a:p>
            <a:pPr marL="457200" lvl="1" indent="0">
              <a:buNone/>
            </a:pPr>
            <a:r>
              <a:rPr lang="en-US" dirty="0" smtClean="0"/>
              <a:t>        else:</a:t>
            </a:r>
          </a:p>
          <a:p>
            <a:pPr marL="457200" lvl="1" indent="0">
              <a:buNone/>
            </a:pPr>
            <a:r>
              <a:rPr lang="en-US" dirty="0" smtClean="0"/>
              <a:t>            print("It's lower.")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Lists and assignment </a:t>
            </a:r>
            <a:endParaRPr lang="en-US" sz="4000" dirty="0"/>
          </a:p>
        </p:txBody>
      </p:sp>
      <p:sp>
        <p:nvSpPr>
          <p:cNvPr id="1046531" name="Rectangle 3"/>
          <p:cNvSpPr>
            <a:spLocks noGrp="1"/>
          </p:cNvSpPr>
          <p:nvPr>
            <p:ph type="body" idx="1"/>
          </p:nvPr>
        </p:nvSpPr>
        <p:spPr>
          <a:xfrm>
            <a:off x="838200" y="1426866"/>
            <a:ext cx="10515600" cy="4750097"/>
          </a:xfrm>
        </p:spPr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onsider the following code: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a1 = [4, 15, 8]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a2 = </a:t>
            </a:r>
            <a:r>
              <a:rPr lang="en-US" b="1" dirty="0" smtClean="0"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a2 now refers to same list as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a2[0]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)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046671" name="Group 143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6667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2562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22568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22569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22570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22564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22565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22566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15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4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eaLnBrk="1" hangingPunct="1"/>
            <a:r>
              <a:rPr lang="en-US" sz="4000" dirty="0"/>
              <a:t>Reference semantics </a:t>
            </a:r>
          </a:p>
        </p:txBody>
      </p:sp>
      <p:sp>
        <p:nvSpPr>
          <p:cNvPr id="1046531" name="Rectangle 3"/>
          <p:cNvSpPr>
            <a:spLocks noGrp="1"/>
          </p:cNvSpPr>
          <p:nvPr>
            <p:ph type="body" idx="1"/>
          </p:nvPr>
        </p:nvSpPr>
        <p:spPr>
          <a:xfrm>
            <a:off x="367147" y="1170896"/>
            <a:ext cx="10515600" cy="4750097"/>
          </a:xfrm>
        </p:spPr>
        <p:txBody>
          <a:bodyPr/>
          <a:lstStyle/>
          <a:p>
            <a:pPr eaLnBrk="1" hangingPunct="1"/>
            <a:r>
              <a:rPr lang="en-US" dirty="0" smtClean="0"/>
              <a:t>When a type</a:t>
            </a:r>
            <a:r>
              <a:rPr lang="en-US" i="1" dirty="0" smtClean="0"/>
              <a:t> </a:t>
            </a:r>
            <a:r>
              <a:rPr lang="en-US" dirty="0" smtClean="0"/>
              <a:t>has</a:t>
            </a:r>
            <a:r>
              <a:rPr lang="en-US" i="1" dirty="0" smtClean="0"/>
              <a:t> reference semantics</a:t>
            </a:r>
            <a:r>
              <a:rPr lang="en-US" dirty="0" smtClean="0"/>
              <a:t>, a variable holds a reference to a value rather than the value itself. Lists have reference semantics.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Assigning a list to a variable causes the variable to hold a reference to the list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Modifying a list element referenced by one variable will affect any other variables referencing the same list.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a1 = [4, 15, 8]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a2 = </a:t>
            </a:r>
            <a:r>
              <a:rPr lang="en-US" b="1" dirty="0" smtClean="0"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a2 now refers to same list as a1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a2[0] = 7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)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046671" name="Group 143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6667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2562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22568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22569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22570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22564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22565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22566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54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4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7887" y="14345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Consider the following interaction with Idle: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402080"/>
            <a:ext cx="10515600" cy="5225935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a = [3, 7, 24]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b = a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print(b)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[3, 7, 24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b[0] = 88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print(a)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[88, 7, 24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a[2] = 999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print(b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</a:rPr>
              <a:t>88, 7, 999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a = [10, 20, 30]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print(b)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[88, 7, 999]    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960418" y="2183477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/>
              <a:t>Reference </a:t>
            </a:r>
            <a:r>
              <a:rPr lang="en-US" sz="4800" dirty="0" smtClean="0"/>
              <a:t>semantics</a:t>
            </a:r>
            <a:br>
              <a:rPr lang="en-US" sz="4800" dirty="0" smtClean="0"/>
            </a:br>
            <a:r>
              <a:rPr lang="en-US" sz="4800" dirty="0" smtClean="0"/>
              <a:t>vs.</a:t>
            </a:r>
            <a:br>
              <a:rPr lang="en-US" sz="4800" dirty="0" smtClean="0"/>
            </a:br>
            <a:r>
              <a:rPr lang="en-US" sz="4800" dirty="0" smtClean="0"/>
              <a:t>Value semantics</a:t>
            </a:r>
            <a:endParaRPr lang="en-US" sz="4800" dirty="0"/>
          </a:p>
        </p:txBody>
      </p:sp>
      <p:sp>
        <p:nvSpPr>
          <p:cNvPr id="16388" name="Rectangle 16"/>
          <p:cNvSpPr txBox="1">
            <a:spLocks noGrp="1" noChangeArrowheads="1"/>
          </p:cNvSpPr>
          <p:nvPr/>
        </p:nvSpPr>
        <p:spPr bwMode="auto">
          <a:xfrm>
            <a:off x="82296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fld id="{B03F40C2-5B51-4B2C-AE0B-D515E1D9ECBA}" type="slidenum">
              <a:rPr lang="en-US" sz="1200">
                <a:solidFill>
                  <a:srgbClr val="424242"/>
                </a:solidFill>
              </a:rPr>
              <a:pPr algn="r"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t>7</a:t>
            </a:fld>
            <a:endParaRPr lang="en-US" sz="1200">
              <a:solidFill>
                <a:srgbClr val="42424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44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Value semantics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When a type has </a:t>
            </a:r>
            <a:r>
              <a:rPr lang="en-US" i="1" dirty="0" smtClean="0"/>
              <a:t>value semantics</a:t>
            </a:r>
            <a:r>
              <a:rPr lang="en-US" dirty="0" smtClean="0"/>
              <a:t>, a variable holds a copy of a value.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err="1" smtClean="0"/>
              <a:t>ints</a:t>
            </a:r>
            <a:r>
              <a:rPr lang="en-US" dirty="0" smtClean="0"/>
              <a:t>, floats, strings and </a:t>
            </a:r>
            <a:r>
              <a:rPr lang="en-US" dirty="0" err="1" smtClean="0"/>
              <a:t>booleans</a:t>
            </a:r>
            <a:r>
              <a:rPr lang="en-US" dirty="0" smtClean="0"/>
              <a:t> in Python use value semantics.</a:t>
            </a:r>
          </a:p>
          <a:p>
            <a:pPr lvl="1" eaLnBrk="1" hangingPunct="1"/>
            <a:r>
              <a:rPr lang="en-US" dirty="0" smtClean="0"/>
              <a:t>When an </a:t>
            </a:r>
            <a:r>
              <a:rPr lang="en-US" dirty="0" err="1" smtClean="0"/>
              <a:t>int</a:t>
            </a:r>
            <a:r>
              <a:rPr lang="en-US" dirty="0" smtClean="0"/>
              <a:t>, float, string, or </a:t>
            </a:r>
            <a:r>
              <a:rPr lang="en-US" dirty="0" err="1" smtClean="0"/>
              <a:t>boolean</a:t>
            </a:r>
            <a:r>
              <a:rPr lang="en-US" dirty="0" smtClean="0"/>
              <a:t> value is assigned to </a:t>
            </a:r>
            <a:r>
              <a:rPr lang="en-US" dirty="0"/>
              <a:t>a</a:t>
            </a:r>
            <a:r>
              <a:rPr lang="en-US" dirty="0" smtClean="0"/>
              <a:t> variable, its value is copied into memory set aside for the variable.</a:t>
            </a:r>
          </a:p>
          <a:p>
            <a:pPr lvl="1" eaLnBrk="1" hangingPunct="1"/>
            <a:r>
              <a:rPr lang="en-US" dirty="0" smtClean="0"/>
              <a:t>Assignment doesn't produces any sharing of data.</a:t>
            </a:r>
          </a:p>
          <a:p>
            <a:pPr lvl="1" eaLnBrk="1" hangingPunct="1"/>
            <a:r>
              <a:rPr lang="en-US" dirty="0" smtClean="0"/>
              <a:t>Modifying the value of one variable does not affect others.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y = x       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      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8        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56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871"/>
          </a:xfrm>
        </p:spPr>
        <p:txBody>
          <a:bodyPr/>
          <a:lstStyle/>
          <a:p>
            <a:pPr eaLnBrk="1" hangingPunct="1"/>
            <a:r>
              <a:rPr lang="en-US" dirty="0" smtClean="0"/>
              <a:t>Integers as parameters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0" y="1257993"/>
            <a:ext cx="10515600" cy="530351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Function </a:t>
            </a:r>
            <a:r>
              <a:rPr lang="en-US" dirty="0" smtClean="0">
                <a:latin typeface="Courier New" panose="02070309020205020404" pitchFamily="49" charset="0"/>
              </a:rPr>
              <a:t>square</a:t>
            </a:r>
            <a:r>
              <a:rPr lang="en-US" dirty="0" smtClean="0"/>
              <a:t> squares its parameter.</a:t>
            </a:r>
          </a:p>
          <a:p>
            <a:pPr marL="0" indent="0" eaLnBrk="1" hangingPunct="1"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square(x):</a:t>
            </a:r>
            <a:endParaRPr lang="en-US" sz="24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    x = x * x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value of </a:t>
            </a:r>
            <a:r>
              <a:rPr lang="en-US" dirty="0" smtClean="0"/>
              <a:t>variable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(of type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) is passed as an argument.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a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# can variable a be modified?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    square(a)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(a))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/>
              <a:t>The </a:t>
            </a:r>
            <a:r>
              <a:rPr lang="en-US" sz="2800" dirty="0" smtClean="0"/>
              <a:t>variable 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cannot be modified by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2800" dirty="0" smtClean="0"/>
              <a:t>. </a:t>
            </a:r>
            <a:endParaRPr lang="en-US" sz="2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0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1316</Words>
  <Application>Microsoft Office PowerPoint</Application>
  <PresentationFormat>Widescreen</PresentationFormat>
  <Paragraphs>430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"Programs must be written for people to read, and only incidentally for machines to execute."                                                Abelson and Sussman, Structure and Interpretation of Programs</vt:lpstr>
      <vt:lpstr>    Commenting Code </vt:lpstr>
      <vt:lpstr>Lists and assignment </vt:lpstr>
      <vt:lpstr>Reference semantics </vt:lpstr>
      <vt:lpstr>Consider the following interaction with Idle:</vt:lpstr>
      <vt:lpstr>Reference semantics vs. Value semantics</vt:lpstr>
      <vt:lpstr>Value semantics</vt:lpstr>
      <vt:lpstr>Integers as parameters </vt:lpstr>
      <vt:lpstr>Lists as parameters</vt:lpstr>
      <vt:lpstr>Objects as parameters</vt:lpstr>
      <vt:lpstr>Why reference semantics?</vt:lpstr>
      <vt:lpstr>absolute_all</vt:lpstr>
      <vt:lpstr> absolute_all</vt:lpstr>
      <vt:lpstr>rotate</vt:lpstr>
      <vt:lpstr> rotate</vt:lpstr>
      <vt:lpstr>Problem: concat</vt:lpstr>
      <vt:lpstr>concat: v1</vt:lpstr>
      <vt:lpstr>concat: v2</vt:lpstr>
      <vt:lpstr>Problem: concat3</vt:lpstr>
      <vt:lpstr>concat3:  v1 and v2</vt:lpstr>
      <vt:lpstr>List reversal question</vt:lpstr>
      <vt:lpstr>Algorithm idea</vt:lpstr>
      <vt:lpstr>Swapping values</vt:lpstr>
      <vt:lpstr>Flawed algorithm</vt:lpstr>
      <vt:lpstr> reverse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114</cp:revision>
  <cp:lastPrinted>2017-02-27T13:38:06Z</cp:lastPrinted>
  <dcterms:created xsi:type="dcterms:W3CDTF">2016-09-27T20:10:11Z</dcterms:created>
  <dcterms:modified xsi:type="dcterms:W3CDTF">2017-02-27T16:58:42Z</dcterms:modified>
</cp:coreProperties>
</file>