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73" r:id="rId10"/>
    <p:sldId id="266" r:id="rId11"/>
    <p:sldId id="267" r:id="rId12"/>
    <p:sldId id="274" r:id="rId13"/>
    <p:sldId id="275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 autoAdjust="0"/>
  </p:normalViewPr>
  <p:slideViewPr>
    <p:cSldViewPr snapToGrid="0">
      <p:cViewPr varScale="1">
        <p:scale>
          <a:sx n="76" d="100"/>
          <a:sy n="76" d="100"/>
        </p:scale>
        <p:origin x="54" y="375"/>
      </p:cViewPr>
      <p:guideLst/>
    </p:cSldViewPr>
  </p:slideViewPr>
  <p:outlineViewPr>
    <p:cViewPr>
      <p:scale>
        <a:sx n="33" d="100"/>
        <a:sy n="33" d="100"/>
      </p:scale>
      <p:origin x="0" y="-580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-76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8B649C-BCF4-4F44-ADA0-33F1A9522948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43928C-1145-4719-BE85-F0C2F4F35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428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C7777-FD60-4B55-AB7E-8E8979319281}" type="datetime1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551F-E5E0-4D37-8E26-70AC13A01CD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079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E1A22-D0FC-4262-9FC5-E49A13F2FE64}" type="datetime1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551F-E5E0-4D37-8E26-70AC13A01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790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B7700-7DFF-4CA9-A5EE-80C0A0E05345}" type="datetime1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551F-E5E0-4D37-8E26-70AC13A01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36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C538C-F72E-460C-805D-D00FC27D07C2}" type="datetime1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551F-E5E0-4D37-8E26-70AC13A01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452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1E770-8134-4EBF-A711-2A9689C63B90}" type="datetime1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551F-E5E0-4D37-8E26-70AC13A01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124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9C078-7CF2-4772-9AD2-19B2EC2F18F2}" type="datetime1">
              <a:rPr lang="en-US" smtClean="0"/>
              <a:t>3/1/2017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551F-E5E0-4D37-8E26-70AC13A01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510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24196-B07A-4DBA-8C8A-25BD5CD5525B}" type="datetime1">
              <a:rPr lang="en-US" smtClean="0"/>
              <a:t>3/1/2017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551F-E5E0-4D37-8E26-70AC13A01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60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8A65D-7968-4917-9D03-9B9E044F7ACE}" type="datetime1">
              <a:rPr lang="en-US" smtClean="0"/>
              <a:t>3/1/2017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551F-E5E0-4D37-8E26-70AC13A01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425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9B111-434F-4894-82C9-1354D9A2F42E}" type="datetime1">
              <a:rPr lang="en-US" smtClean="0"/>
              <a:t>3/1/2017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551F-E5E0-4D37-8E26-70AC13A01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074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6B096-4D36-4C30-8247-BB3401E60DA0}" type="datetime1">
              <a:rPr lang="en-US" smtClean="0"/>
              <a:t>3/1/2017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551F-E5E0-4D37-8E26-70AC13A01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444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DEAF5-960E-4234-93BA-260C6CE98C5A}" type="datetime1">
              <a:rPr lang="en-US" smtClean="0"/>
              <a:t>3/1/2017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551F-E5E0-4D37-8E26-70AC13A01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269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1A468-3552-4914-87FB-30FAECC722DB}" type="datetime1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F551F-E5E0-4D37-8E26-70AC13A01CD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422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ctrTitle"/>
          </p:nvPr>
        </p:nvSpPr>
        <p:spPr>
          <a:xfrm>
            <a:off x="1524000" y="657149"/>
            <a:ext cx="9144000" cy="917452"/>
          </a:xfrm>
        </p:spPr>
        <p:txBody>
          <a:bodyPr/>
          <a:lstStyle/>
          <a:p>
            <a:pPr eaLnBrk="1" hangingPunct="1"/>
            <a:r>
              <a:rPr lang="en-US" dirty="0" err="1" smtClean="0"/>
              <a:t>CSc</a:t>
            </a:r>
            <a:r>
              <a:rPr lang="en-US" dirty="0" smtClean="0"/>
              <a:t> 110, Spring 2017</a:t>
            </a:r>
          </a:p>
        </p:txBody>
      </p:sp>
      <p:sp>
        <p:nvSpPr>
          <p:cNvPr id="5123" name="Rectangle 3"/>
          <p:cNvSpPr>
            <a:spLocks noGrp="1"/>
          </p:cNvSpPr>
          <p:nvPr>
            <p:ph type="subTitle" idx="1"/>
          </p:nvPr>
        </p:nvSpPr>
        <p:spPr>
          <a:xfrm>
            <a:off x="1523999" y="1637882"/>
            <a:ext cx="9144000" cy="1655762"/>
          </a:xfrm>
        </p:spPr>
        <p:txBody>
          <a:bodyPr>
            <a:normAutofit/>
          </a:bodyPr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dirty="0" smtClean="0"/>
              <a:t>Lecture 20: Lists for Tallying; Text Processing</a:t>
            </a:r>
          </a:p>
          <a:p>
            <a:pPr lvl="0"/>
            <a:r>
              <a:rPr lang="en-US" sz="1800" dirty="0">
                <a:solidFill>
                  <a:prstClr val="black"/>
                </a:solidFill>
              </a:rPr>
              <a:t>Adapted from slides by Marty </a:t>
            </a:r>
            <a:r>
              <a:rPr lang="en-US" sz="1800" dirty="0" err="1">
                <a:solidFill>
                  <a:prstClr val="black"/>
                </a:solidFill>
              </a:rPr>
              <a:t>Stepp</a:t>
            </a:r>
            <a:r>
              <a:rPr lang="en-US" sz="1800" dirty="0">
                <a:solidFill>
                  <a:prstClr val="black"/>
                </a:solidFill>
              </a:rPr>
              <a:t> and Stuart </a:t>
            </a:r>
            <a:r>
              <a:rPr lang="en-US" sz="1800" dirty="0" err="1">
                <a:solidFill>
                  <a:prstClr val="black"/>
                </a:solidFill>
              </a:rPr>
              <a:t>Reges</a:t>
            </a:r>
            <a:endParaRPr lang="en-US" dirty="0">
              <a:solidFill>
                <a:prstClr val="black"/>
              </a:solidFill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endParaRPr lang="en-US" dirty="0" smtClean="0"/>
          </a:p>
        </p:txBody>
      </p:sp>
      <p:pic>
        <p:nvPicPr>
          <p:cNvPr id="4" name="Picture 6" descr="compiling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9054" y="2750316"/>
            <a:ext cx="4273891" cy="3725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551F-E5E0-4D37-8E26-70AC13A01CD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71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Section attendance question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788921" y="1546376"/>
            <a:ext cx="10515600" cy="5032375"/>
          </a:xfrm>
        </p:spPr>
        <p:txBody>
          <a:bodyPr>
            <a:norm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US" sz="3000" dirty="0" smtClean="0"/>
              <a:t>Read a file of section attendance (</a:t>
            </a:r>
            <a:r>
              <a:rPr lang="en-US" sz="3000" i="1" dirty="0" smtClean="0"/>
              <a:t>see next slide for structure</a:t>
            </a:r>
            <a:r>
              <a:rPr lang="en-US" sz="3000" dirty="0" smtClean="0"/>
              <a:t>):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endParaRPr lang="en-US" sz="1800" dirty="0"/>
          </a:p>
          <a:p>
            <a:pPr eaLnBrk="1" hangingPunct="1">
              <a:lnSpc>
                <a:spcPct val="110000"/>
              </a:lnSpc>
            </a:pPr>
            <a:r>
              <a:rPr lang="en-US" dirty="0" smtClean="0"/>
              <a:t>And produce the following output: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Section 1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Student points: </a:t>
            </a:r>
            <a:r>
              <a:rPr lang="en-US" sz="1800" dirty="0" smtClean="0">
                <a:latin typeface="Courier New" panose="02070309020205020404" pitchFamily="49" charset="0"/>
              </a:rPr>
              <a:t>[20, </a:t>
            </a:r>
            <a:r>
              <a:rPr lang="en-US" sz="1800" dirty="0">
                <a:latin typeface="Courier New" panose="02070309020205020404" pitchFamily="49" charset="0"/>
              </a:rPr>
              <a:t>16, 17, 14, 11]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Student grades: [100.0, 80.0, 85.0, 70.0, 55.0]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Section 2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Student points: [16, 19, 14, 14, 8]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Student grades: [80.0, 95.0, 70.0, 70.0, 40.0]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Section 3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Student points: [16, 15, 16, 18, 14]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Student grades: [80.0, 75.0, 80.0, 90.0, 70.0]</a:t>
            </a:r>
          </a:p>
          <a:p>
            <a:pPr lvl="1" eaLnBrk="1" hangingPunct="1">
              <a:lnSpc>
                <a:spcPct val="50000"/>
              </a:lnSpc>
              <a:buFont typeface="Wingdings" panose="05000000000000000000" pitchFamily="2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Char char="•"/>
            </a:pPr>
            <a:r>
              <a:rPr lang="en-US" sz="2200" dirty="0"/>
              <a:t>Students earn 3 points for each section attended up to </a:t>
            </a:r>
            <a:r>
              <a:rPr lang="en-US" sz="2200" dirty="0" smtClean="0"/>
              <a:t>20.</a:t>
            </a:r>
            <a:endParaRPr lang="en-US" sz="2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551F-E5E0-4D37-8E26-70AC13A01CD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4158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67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753835" y="1714126"/>
            <a:ext cx="10989129" cy="4959854"/>
          </a:xfrm>
        </p:spPr>
        <p:txBody>
          <a:bodyPr>
            <a:normAutofit fontScale="92500"/>
          </a:bodyPr>
          <a:lstStyle/>
          <a:p>
            <a:pPr lvl="1">
              <a:buNone/>
              <a:tabLst>
                <a:tab pos="7089775" algn="l"/>
              </a:tabLst>
            </a:pPr>
            <a:endParaRPr lang="en-US" sz="800" dirty="0">
              <a:latin typeface="Courier New" panose="02070309020205020404" pitchFamily="49" charset="0"/>
            </a:endParaRPr>
          </a:p>
          <a:p>
            <a:pPr lvl="1">
              <a:buNone/>
              <a:tabLst>
                <a:tab pos="7089775" algn="l"/>
              </a:tabLst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>
              <a:buNone/>
              <a:tabLst>
                <a:tab pos="7089775" algn="l"/>
              </a:tabLst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>
              <a:buNone/>
              <a:tabLst>
                <a:tab pos="7089775" algn="l"/>
              </a:tabLst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>
              <a:buNone/>
              <a:tabLst>
                <a:tab pos="7089775" algn="l"/>
              </a:tabLst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>
              <a:buNone/>
              <a:tabLst>
                <a:tab pos="7089775" algn="l"/>
              </a:tabLst>
            </a:pPr>
            <a:endParaRPr lang="en-US" sz="900" dirty="0">
              <a:latin typeface="Courier New" panose="02070309020205020404" pitchFamily="49" charset="0"/>
            </a:endParaRPr>
          </a:p>
          <a:p>
            <a:pPr lvl="1">
              <a:buNone/>
              <a:tabLst>
                <a:tab pos="7089775" algn="l"/>
              </a:tabLst>
            </a:pPr>
            <a:endParaRPr lang="en-US" sz="900" dirty="0">
              <a:latin typeface="Courier New" panose="02070309020205020404" pitchFamily="49" charset="0"/>
            </a:endParaRPr>
          </a:p>
          <a:p>
            <a:pPr lvl="1">
              <a:tabLst>
                <a:tab pos="7089775" algn="l"/>
              </a:tabLst>
            </a:pPr>
            <a:r>
              <a:rPr lang="en-US" sz="2800" dirty="0" smtClean="0"/>
              <a:t>Each line represents 9 weeks of attendance data for a section.</a:t>
            </a:r>
          </a:p>
          <a:p>
            <a:pPr lvl="1">
              <a:tabLst>
                <a:tab pos="7089775" algn="l"/>
              </a:tabLst>
            </a:pPr>
            <a:r>
              <a:rPr lang="en-US" sz="2800" dirty="0" smtClean="0"/>
              <a:t>Each week has 5 characters because there are 5 students in all sections.</a:t>
            </a:r>
          </a:p>
          <a:p>
            <a:pPr lvl="1">
              <a:tabLst>
                <a:tab pos="7089775" algn="l"/>
              </a:tabLst>
            </a:pPr>
            <a:r>
              <a:rPr lang="en-US" sz="2800" dirty="0" smtClean="0"/>
              <a:t>Within each week, each character represents one student's attendance:</a:t>
            </a:r>
          </a:p>
          <a:p>
            <a:pPr lvl="2">
              <a:tabLst>
                <a:tab pos="7089775" algn="l"/>
              </a:tabLst>
            </a:pPr>
            <a:r>
              <a:rPr lang="en-US" sz="2800" dirty="0" smtClean="0">
                <a:latin typeface="Courier New" panose="02070309020205020404" pitchFamily="49" charset="0"/>
              </a:rPr>
              <a:t>a</a:t>
            </a:r>
            <a:r>
              <a:rPr lang="en-US" sz="2800" dirty="0" smtClean="0"/>
              <a:t> means the student was absent	               (+0 points)</a:t>
            </a:r>
          </a:p>
          <a:p>
            <a:pPr lvl="2">
              <a:tabLst>
                <a:tab pos="7089775" algn="l"/>
              </a:tabLst>
            </a:pPr>
            <a:r>
              <a:rPr lang="en-US" sz="2800" dirty="0" smtClean="0">
                <a:latin typeface="Courier New" panose="02070309020205020404" pitchFamily="49" charset="0"/>
              </a:rPr>
              <a:t>n</a:t>
            </a:r>
            <a:r>
              <a:rPr lang="en-US" sz="2800" dirty="0" smtClean="0"/>
              <a:t> means they attended but didn't do the problems	</a:t>
            </a:r>
            <a:r>
              <a:rPr lang="en-US" sz="2800" dirty="0" smtClean="0"/>
              <a:t>(+</a:t>
            </a:r>
            <a:r>
              <a:rPr lang="en-US" sz="2800" dirty="0" smtClean="0">
                <a:solidFill>
                  <a:srgbClr val="FF0000"/>
                </a:solidFill>
              </a:rPr>
              <a:t>2</a:t>
            </a:r>
            <a:r>
              <a:rPr lang="en-US" sz="2800" dirty="0" smtClean="0"/>
              <a:t> </a:t>
            </a:r>
            <a:r>
              <a:rPr lang="en-US" sz="2800" dirty="0" smtClean="0"/>
              <a:t>points)</a:t>
            </a:r>
          </a:p>
          <a:p>
            <a:pPr lvl="2">
              <a:tabLst>
                <a:tab pos="7089775" algn="l"/>
              </a:tabLst>
            </a:pPr>
            <a:r>
              <a:rPr lang="en-US" sz="2800" dirty="0" smtClean="0">
                <a:latin typeface="Courier New" panose="02070309020205020404" pitchFamily="49" charset="0"/>
              </a:rPr>
              <a:t>y</a:t>
            </a:r>
            <a:r>
              <a:rPr lang="en-US" sz="2800" dirty="0" smtClean="0"/>
              <a:t> means they attended and did the problems	            (+3 points)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294799"/>
            <a:ext cx="10515600" cy="1018434"/>
          </a:xfrm>
        </p:spPr>
        <p:txBody>
          <a:bodyPr/>
          <a:lstStyle/>
          <a:p>
            <a:pPr eaLnBrk="1" hangingPunct="1"/>
            <a:r>
              <a:rPr lang="en-US" dirty="0" smtClean="0"/>
              <a:t>Section input file</a:t>
            </a:r>
          </a:p>
        </p:txBody>
      </p:sp>
      <p:graphicFrame>
        <p:nvGraphicFramePr>
          <p:cNvPr id="1052759" name="Group 87"/>
          <p:cNvGraphicFramePr>
            <a:graphicFrameLocks noGrp="1"/>
          </p:cNvGraphicFramePr>
          <p:nvPr/>
        </p:nvGraphicFramePr>
        <p:xfrm>
          <a:off x="1600200" y="2347914"/>
          <a:ext cx="8705850" cy="1127616"/>
        </p:xfrm>
        <a:graphic>
          <a:graphicData uri="http://schemas.openxmlformats.org/drawingml/2006/table">
            <a:tbl>
              <a:tblPr/>
              <a:tblGrid>
                <a:gridCol w="1663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42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27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</a:txBody>
                  <a:tcPr marT="45648" marB="45648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yynyyynayayynyyyayanyyyaynayyayyanayyyanyayna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ayyanyyyyayanaayyanayyyananayayaynyayayynynya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yyayaynyyayyanynnyyyayyanayaynannnyyayyayayny</a:t>
                      </a:r>
                    </a:p>
                  </a:txBody>
                  <a:tcPr marT="45648" marB="45648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52781" name="Group 10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5083932"/>
              </p:ext>
            </p:extLst>
          </p:nvPr>
        </p:nvGraphicFramePr>
        <p:xfrm>
          <a:off x="1600200" y="1971675"/>
          <a:ext cx="8705850" cy="508000"/>
        </p:xfrm>
        <a:graphic>
          <a:graphicData uri="http://schemas.openxmlformats.org/drawingml/2006/table">
            <a:tbl>
              <a:tblPr/>
              <a:tblGrid>
                <a:gridCol w="1663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42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week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1   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2    3    4    5    6    7    8    9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52780" name="Group 108"/>
          <p:cNvGraphicFramePr>
            <a:graphicFrameLocks noGrp="1"/>
          </p:cNvGraphicFramePr>
          <p:nvPr/>
        </p:nvGraphicFramePr>
        <p:xfrm>
          <a:off x="1600200" y="1541463"/>
          <a:ext cx="8705850" cy="508000"/>
        </p:xfrm>
        <a:graphic>
          <a:graphicData uri="http://schemas.openxmlformats.org/drawingml/2006/table">
            <a:tbl>
              <a:tblPr/>
              <a:tblGrid>
                <a:gridCol w="1663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42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student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123451234512345123451234512345123451234512345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52733" name="Rectangle 15"/>
          <p:cNvSpPr>
            <a:spLocks noChangeArrowheads="1"/>
          </p:cNvSpPr>
          <p:nvPr/>
        </p:nvSpPr>
        <p:spPr bwMode="auto">
          <a:xfrm>
            <a:off x="3352800" y="2403476"/>
            <a:ext cx="6858000" cy="327025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800"/>
          </a:p>
        </p:txBody>
      </p:sp>
      <p:grpSp>
        <p:nvGrpSpPr>
          <p:cNvPr id="2" name="Group 141"/>
          <p:cNvGrpSpPr>
            <a:grpSpLocks/>
          </p:cNvGrpSpPr>
          <p:nvPr/>
        </p:nvGrpSpPr>
        <p:grpSpPr bwMode="auto">
          <a:xfrm>
            <a:off x="3352800" y="2405064"/>
            <a:ext cx="6858000" cy="327025"/>
            <a:chOff x="1200" y="960"/>
            <a:chExt cx="4320" cy="206"/>
          </a:xfrm>
        </p:grpSpPr>
        <p:sp>
          <p:nvSpPr>
            <p:cNvPr id="15386" name="Rectangle 15"/>
            <p:cNvSpPr>
              <a:spLocks noChangeArrowheads="1"/>
            </p:cNvSpPr>
            <p:nvPr/>
          </p:nvSpPr>
          <p:spPr bwMode="auto">
            <a:xfrm>
              <a:off x="1200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87" name="Rectangle 15"/>
            <p:cNvSpPr>
              <a:spLocks noChangeArrowheads="1"/>
            </p:cNvSpPr>
            <p:nvPr/>
          </p:nvSpPr>
          <p:spPr bwMode="auto">
            <a:xfrm>
              <a:off x="1680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88" name="Rectangle 15"/>
            <p:cNvSpPr>
              <a:spLocks noChangeArrowheads="1"/>
            </p:cNvSpPr>
            <p:nvPr/>
          </p:nvSpPr>
          <p:spPr bwMode="auto">
            <a:xfrm>
              <a:off x="2160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89" name="Rectangle 15"/>
            <p:cNvSpPr>
              <a:spLocks noChangeArrowheads="1"/>
            </p:cNvSpPr>
            <p:nvPr/>
          </p:nvSpPr>
          <p:spPr bwMode="auto">
            <a:xfrm>
              <a:off x="2640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90" name="Rectangle 15"/>
            <p:cNvSpPr>
              <a:spLocks noChangeArrowheads="1"/>
            </p:cNvSpPr>
            <p:nvPr/>
          </p:nvSpPr>
          <p:spPr bwMode="auto">
            <a:xfrm>
              <a:off x="3120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91" name="Rectangle 15"/>
            <p:cNvSpPr>
              <a:spLocks noChangeArrowheads="1"/>
            </p:cNvSpPr>
            <p:nvPr/>
          </p:nvSpPr>
          <p:spPr bwMode="auto">
            <a:xfrm>
              <a:off x="3600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92" name="Rectangle 15"/>
            <p:cNvSpPr>
              <a:spLocks noChangeArrowheads="1"/>
            </p:cNvSpPr>
            <p:nvPr/>
          </p:nvSpPr>
          <p:spPr bwMode="auto">
            <a:xfrm>
              <a:off x="4080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93" name="Rectangle 15"/>
            <p:cNvSpPr>
              <a:spLocks noChangeArrowheads="1"/>
            </p:cNvSpPr>
            <p:nvPr/>
          </p:nvSpPr>
          <p:spPr bwMode="auto">
            <a:xfrm>
              <a:off x="4560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94" name="Rectangle 15"/>
            <p:cNvSpPr>
              <a:spLocks noChangeArrowheads="1"/>
            </p:cNvSpPr>
            <p:nvPr/>
          </p:nvSpPr>
          <p:spPr bwMode="auto">
            <a:xfrm>
              <a:off x="5040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95" name="Rectangle 15"/>
            <p:cNvSpPr>
              <a:spLocks noChangeArrowheads="1"/>
            </p:cNvSpPr>
            <p:nvPr/>
          </p:nvSpPr>
          <p:spPr bwMode="auto">
            <a:xfrm>
              <a:off x="4944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96" name="Rectangle 15"/>
            <p:cNvSpPr>
              <a:spLocks noChangeArrowheads="1"/>
            </p:cNvSpPr>
            <p:nvPr/>
          </p:nvSpPr>
          <p:spPr bwMode="auto">
            <a:xfrm>
              <a:off x="4848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97" name="Rectangle 15"/>
            <p:cNvSpPr>
              <a:spLocks noChangeArrowheads="1"/>
            </p:cNvSpPr>
            <p:nvPr/>
          </p:nvSpPr>
          <p:spPr bwMode="auto">
            <a:xfrm>
              <a:off x="4752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98" name="Rectangle 15"/>
            <p:cNvSpPr>
              <a:spLocks noChangeArrowheads="1"/>
            </p:cNvSpPr>
            <p:nvPr/>
          </p:nvSpPr>
          <p:spPr bwMode="auto">
            <a:xfrm>
              <a:off x="4656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99" name="Rectangle 15"/>
            <p:cNvSpPr>
              <a:spLocks noChangeArrowheads="1"/>
            </p:cNvSpPr>
            <p:nvPr/>
          </p:nvSpPr>
          <p:spPr bwMode="auto">
            <a:xfrm>
              <a:off x="3984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400" name="Rectangle 15"/>
            <p:cNvSpPr>
              <a:spLocks noChangeArrowheads="1"/>
            </p:cNvSpPr>
            <p:nvPr/>
          </p:nvSpPr>
          <p:spPr bwMode="auto">
            <a:xfrm>
              <a:off x="3888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401" name="Rectangle 15"/>
            <p:cNvSpPr>
              <a:spLocks noChangeArrowheads="1"/>
            </p:cNvSpPr>
            <p:nvPr/>
          </p:nvSpPr>
          <p:spPr bwMode="auto">
            <a:xfrm>
              <a:off x="3792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402" name="Rectangle 15"/>
            <p:cNvSpPr>
              <a:spLocks noChangeArrowheads="1"/>
            </p:cNvSpPr>
            <p:nvPr/>
          </p:nvSpPr>
          <p:spPr bwMode="auto">
            <a:xfrm>
              <a:off x="3696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403" name="Rectangle 15"/>
            <p:cNvSpPr>
              <a:spLocks noChangeArrowheads="1"/>
            </p:cNvSpPr>
            <p:nvPr/>
          </p:nvSpPr>
          <p:spPr bwMode="auto">
            <a:xfrm>
              <a:off x="3024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404" name="Rectangle 15"/>
            <p:cNvSpPr>
              <a:spLocks noChangeArrowheads="1"/>
            </p:cNvSpPr>
            <p:nvPr/>
          </p:nvSpPr>
          <p:spPr bwMode="auto">
            <a:xfrm>
              <a:off x="2928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405" name="Rectangle 15"/>
            <p:cNvSpPr>
              <a:spLocks noChangeArrowheads="1"/>
            </p:cNvSpPr>
            <p:nvPr/>
          </p:nvSpPr>
          <p:spPr bwMode="auto">
            <a:xfrm>
              <a:off x="2832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406" name="Rectangle 15"/>
            <p:cNvSpPr>
              <a:spLocks noChangeArrowheads="1"/>
            </p:cNvSpPr>
            <p:nvPr/>
          </p:nvSpPr>
          <p:spPr bwMode="auto">
            <a:xfrm>
              <a:off x="2736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407" name="Rectangle 15"/>
            <p:cNvSpPr>
              <a:spLocks noChangeArrowheads="1"/>
            </p:cNvSpPr>
            <p:nvPr/>
          </p:nvSpPr>
          <p:spPr bwMode="auto">
            <a:xfrm>
              <a:off x="2064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408" name="Rectangle 15"/>
            <p:cNvSpPr>
              <a:spLocks noChangeArrowheads="1"/>
            </p:cNvSpPr>
            <p:nvPr/>
          </p:nvSpPr>
          <p:spPr bwMode="auto">
            <a:xfrm>
              <a:off x="1968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409" name="Rectangle 15"/>
            <p:cNvSpPr>
              <a:spLocks noChangeArrowheads="1"/>
            </p:cNvSpPr>
            <p:nvPr/>
          </p:nvSpPr>
          <p:spPr bwMode="auto">
            <a:xfrm>
              <a:off x="1872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410" name="Rectangle 15"/>
            <p:cNvSpPr>
              <a:spLocks noChangeArrowheads="1"/>
            </p:cNvSpPr>
            <p:nvPr/>
          </p:nvSpPr>
          <p:spPr bwMode="auto">
            <a:xfrm>
              <a:off x="1776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411" name="Rectangle 15"/>
            <p:cNvSpPr>
              <a:spLocks noChangeArrowheads="1"/>
            </p:cNvSpPr>
            <p:nvPr/>
          </p:nvSpPr>
          <p:spPr bwMode="auto">
            <a:xfrm>
              <a:off x="1296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412" name="Rectangle 15"/>
            <p:cNvSpPr>
              <a:spLocks noChangeArrowheads="1"/>
            </p:cNvSpPr>
            <p:nvPr/>
          </p:nvSpPr>
          <p:spPr bwMode="auto">
            <a:xfrm>
              <a:off x="1392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413" name="Rectangle 15"/>
            <p:cNvSpPr>
              <a:spLocks noChangeArrowheads="1"/>
            </p:cNvSpPr>
            <p:nvPr/>
          </p:nvSpPr>
          <p:spPr bwMode="auto">
            <a:xfrm>
              <a:off x="1488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414" name="Rectangle 15"/>
            <p:cNvSpPr>
              <a:spLocks noChangeArrowheads="1"/>
            </p:cNvSpPr>
            <p:nvPr/>
          </p:nvSpPr>
          <p:spPr bwMode="auto">
            <a:xfrm>
              <a:off x="1584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</p:grpSp>
      <p:grpSp>
        <p:nvGrpSpPr>
          <p:cNvPr id="3" name="Group 148"/>
          <p:cNvGrpSpPr>
            <a:grpSpLocks/>
          </p:cNvGrpSpPr>
          <p:nvPr/>
        </p:nvGrpSpPr>
        <p:grpSpPr bwMode="auto">
          <a:xfrm>
            <a:off x="4114800" y="2405064"/>
            <a:ext cx="5334000" cy="327025"/>
            <a:chOff x="720" y="864"/>
            <a:chExt cx="3360" cy="206"/>
          </a:xfrm>
        </p:grpSpPr>
        <p:sp>
          <p:nvSpPr>
            <p:cNvPr id="15379" name="Rectangle 15"/>
            <p:cNvSpPr>
              <a:spLocks noChangeArrowheads="1"/>
            </p:cNvSpPr>
            <p:nvPr/>
          </p:nvSpPr>
          <p:spPr bwMode="auto">
            <a:xfrm>
              <a:off x="1200" y="864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80" name="Rectangle 15"/>
            <p:cNvSpPr>
              <a:spLocks noChangeArrowheads="1"/>
            </p:cNvSpPr>
            <p:nvPr/>
          </p:nvSpPr>
          <p:spPr bwMode="auto">
            <a:xfrm>
              <a:off x="1680" y="864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81" name="Rectangle 15"/>
            <p:cNvSpPr>
              <a:spLocks noChangeArrowheads="1"/>
            </p:cNvSpPr>
            <p:nvPr/>
          </p:nvSpPr>
          <p:spPr bwMode="auto">
            <a:xfrm>
              <a:off x="2160" y="864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82" name="Rectangle 15"/>
            <p:cNvSpPr>
              <a:spLocks noChangeArrowheads="1"/>
            </p:cNvSpPr>
            <p:nvPr/>
          </p:nvSpPr>
          <p:spPr bwMode="auto">
            <a:xfrm>
              <a:off x="2640" y="864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83" name="Rectangle 15"/>
            <p:cNvSpPr>
              <a:spLocks noChangeArrowheads="1"/>
            </p:cNvSpPr>
            <p:nvPr/>
          </p:nvSpPr>
          <p:spPr bwMode="auto">
            <a:xfrm>
              <a:off x="3120" y="864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84" name="Rectangle 15"/>
            <p:cNvSpPr>
              <a:spLocks noChangeArrowheads="1"/>
            </p:cNvSpPr>
            <p:nvPr/>
          </p:nvSpPr>
          <p:spPr bwMode="auto">
            <a:xfrm>
              <a:off x="3600" y="864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85" name="Rectangle 15"/>
            <p:cNvSpPr>
              <a:spLocks noChangeArrowheads="1"/>
            </p:cNvSpPr>
            <p:nvPr/>
          </p:nvSpPr>
          <p:spPr bwMode="auto">
            <a:xfrm>
              <a:off x="720" y="864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</p:grpSp>
      <p:graphicFrame>
        <p:nvGraphicFramePr>
          <p:cNvPr id="1052833" name="Group 161"/>
          <p:cNvGraphicFramePr>
            <a:graphicFrameLocks noGrp="1"/>
          </p:cNvGraphicFramePr>
          <p:nvPr/>
        </p:nvGraphicFramePr>
        <p:xfrm>
          <a:off x="1600200" y="2363789"/>
          <a:ext cx="8705850" cy="1127616"/>
        </p:xfrm>
        <a:graphic>
          <a:graphicData uri="http://schemas.openxmlformats.org/drawingml/2006/table">
            <a:tbl>
              <a:tblPr/>
              <a:tblGrid>
                <a:gridCol w="1663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42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27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section 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section 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section 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3</a:t>
                      </a:r>
                    </a:p>
                  </a:txBody>
                  <a:tcPr marT="45648" marB="45648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T="45648" marB="45648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551F-E5E0-4D37-8E26-70AC13A01CD6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5038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52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52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52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52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5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52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52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6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526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6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526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52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273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Section input file (fragment)</a:t>
            </a:r>
          </a:p>
        </p:txBody>
      </p:sp>
      <p:sp>
        <p:nvSpPr>
          <p:cNvPr id="965635" name="Content Placeholder 2"/>
          <p:cNvSpPr>
            <a:spLocks noGrp="1"/>
          </p:cNvSpPr>
          <p:nvPr>
            <p:ph idx="4294967295"/>
          </p:nvPr>
        </p:nvSpPr>
        <p:spPr>
          <a:xfrm>
            <a:off x="903905" y="1296623"/>
            <a:ext cx="10515600" cy="5424851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Look at 2 weeks of one section (one line of the file):</a:t>
            </a:r>
            <a:endParaRPr lang="en-US" sz="1800" dirty="0">
              <a:latin typeface="Courier New" panose="02070309020205020404" pitchFamily="49" charset="0"/>
            </a:endParaRPr>
          </a:p>
          <a:p>
            <a:pPr marL="457200" lvl="1" indent="0" eaLnBrk="1" hangingPunct="1">
              <a:lnSpc>
                <a:spcPct val="70000"/>
              </a:lnSpc>
              <a:buNone/>
            </a:pPr>
            <a:endParaRPr lang="en-US" dirty="0" smtClean="0"/>
          </a:p>
          <a:p>
            <a:pPr marL="457200" lvl="1" indent="0" eaLnBrk="1" hangingPunct="1">
              <a:lnSpc>
                <a:spcPct val="70000"/>
              </a:lnSpc>
              <a:buNone/>
            </a:pPr>
            <a:endParaRPr lang="en-US" dirty="0"/>
          </a:p>
          <a:p>
            <a:pPr marL="457200" lvl="1" indent="0" eaLnBrk="1" hangingPunct="1">
              <a:lnSpc>
                <a:spcPct val="70000"/>
              </a:lnSpc>
              <a:buNone/>
            </a:pPr>
            <a:endParaRPr lang="en-US" dirty="0" smtClean="0"/>
          </a:p>
          <a:p>
            <a:pPr marL="457200" lvl="1" indent="0" eaLnBrk="1" hangingPunct="1">
              <a:lnSpc>
                <a:spcPct val="70000"/>
              </a:lnSpc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For index </a:t>
            </a:r>
            <a:r>
              <a:rPr lang="en-US" dirty="0" err="1" smtClean="0"/>
              <a:t>i</a:t>
            </a:r>
            <a:r>
              <a:rPr lang="en-US" dirty="0" smtClean="0"/>
              <a:t>, a student is </a:t>
            </a:r>
            <a:r>
              <a:rPr lang="en-US" dirty="0" err="1" smtClean="0"/>
              <a:t>i</a:t>
            </a:r>
            <a:r>
              <a:rPr lang="en-US" dirty="0" smtClean="0"/>
              <a:t> % 5.</a:t>
            </a:r>
          </a:p>
          <a:p>
            <a:pPr marL="457200" lvl="1" indent="0" eaLnBrk="1" hangingPunct="1">
              <a:buNone/>
            </a:pPr>
            <a:r>
              <a:rPr lang="en-US" sz="2800" dirty="0" smtClean="0"/>
              <a:t>Student 1     Student 2     Student 3    Student 4    Student 5</a:t>
            </a:r>
          </a:p>
          <a:p>
            <a:pPr marL="457200" lvl="1" indent="0" eaLnBrk="1" hangingPunct="1">
              <a:buNone/>
            </a:pPr>
            <a:r>
              <a:rPr lang="en-US" sz="2800" dirty="0"/>
              <a:t> </a:t>
            </a:r>
            <a:r>
              <a:rPr lang="en-US" sz="2800" dirty="0" smtClean="0"/>
              <a:t>   0 % 5          1 % 5               2 % 5            3 % 5           4 % 5</a:t>
            </a:r>
          </a:p>
          <a:p>
            <a:pPr marL="457200" lvl="1" indent="0" eaLnBrk="1" hangingPunct="1">
              <a:buNone/>
            </a:pPr>
            <a:r>
              <a:rPr lang="en-US" sz="2800" dirty="0"/>
              <a:t> </a:t>
            </a:r>
            <a:r>
              <a:rPr lang="en-US" sz="2800" dirty="0" smtClean="0"/>
              <a:t>   5 % 5          6 % 5               7 % 5            8 % 5           9 % 5 </a:t>
            </a:r>
            <a:endParaRPr lang="en-US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hangingPunct="1">
              <a:buNone/>
            </a:pPr>
            <a:endParaRPr lang="en-US" dirty="0" smtClean="0"/>
          </a:p>
          <a:p>
            <a:pPr marL="0" indent="0" eaLnBrk="1" hangingPunct="1">
              <a:buNone/>
            </a:pPr>
            <a:r>
              <a:rPr lang="en-US" dirty="0" smtClean="0"/>
              <a:t>Need a list of length 5 to calculate the cumulative points for each student</a:t>
            </a:r>
          </a:p>
          <a:p>
            <a:pPr marL="0" indent="0" eaLnBrk="1" hangingPunct="1"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graphicFrame>
        <p:nvGraphicFramePr>
          <p:cNvPr id="4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3997468"/>
              </p:ext>
            </p:extLst>
          </p:nvPr>
        </p:nvGraphicFramePr>
        <p:xfrm>
          <a:off x="1128661" y="1870075"/>
          <a:ext cx="8655966" cy="1452115"/>
        </p:xfrm>
        <a:graphic>
          <a:graphicData uri="http://schemas.openxmlformats.org/drawingml/2006/table">
            <a:tbl>
              <a:tblPr/>
              <a:tblGrid>
                <a:gridCol w="11799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7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73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73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73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95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738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738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738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4738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4738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6901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student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index</a:t>
                      </a:r>
                      <a:endParaRPr kumimoji="0" lang="en-US" sz="2000" b="0" i="1" u="none" strike="noStrike" cap="none" normalizeH="0" baseline="0" dirty="0">
                        <a:ln>
                          <a:noFill/>
                        </a:ln>
                        <a:solidFill>
                          <a:srgbClr val="808080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    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  <a:endParaRPr kumimoji="0" lang="en-US" sz="2000" b="0" i="1" u="none" strike="noStrike" cap="none" normalizeH="0" baseline="0" dirty="0">
                        <a:ln>
                          <a:noFill/>
                        </a:ln>
                        <a:solidFill>
                          <a:srgbClr val="808080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  <a:endParaRPr kumimoji="0" lang="en-US" sz="2000" b="0" i="1" u="none" strike="noStrike" cap="none" normalizeH="0" baseline="0" dirty="0">
                        <a:ln>
                          <a:noFill/>
                        </a:ln>
                        <a:solidFill>
                          <a:srgbClr val="808080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</a:t>
                      </a:r>
                      <a:endParaRPr kumimoji="0" lang="en-US" sz="2000" b="0" i="1" u="none" strike="noStrike" cap="none" normalizeH="0" baseline="0" dirty="0">
                        <a:ln>
                          <a:noFill/>
                        </a:ln>
                        <a:solidFill>
                          <a:srgbClr val="808080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3</a:t>
                      </a:r>
                      <a:endParaRPr kumimoji="0" lang="en-US" sz="2000" b="0" i="1" u="none" strike="noStrike" cap="none" normalizeH="0" baseline="0" dirty="0">
                        <a:ln>
                          <a:noFill/>
                        </a:ln>
                        <a:solidFill>
                          <a:srgbClr val="808080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4</a:t>
                      </a:r>
                      <a:endParaRPr kumimoji="0" lang="en-US" sz="2000" b="0" i="1" u="none" strike="noStrike" cap="none" normalizeH="0" baseline="0" dirty="0">
                        <a:ln>
                          <a:noFill/>
                        </a:ln>
                        <a:solidFill>
                          <a:srgbClr val="808080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5</a:t>
                      </a:r>
                      <a:endParaRPr kumimoji="0" lang="en-US" sz="2000" b="0" i="1" u="none" strike="noStrike" cap="none" normalizeH="0" baseline="0" dirty="0">
                        <a:ln>
                          <a:noFill/>
                        </a:ln>
                        <a:solidFill>
                          <a:srgbClr val="808080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6</a:t>
                      </a:r>
                      <a:endParaRPr kumimoji="0" lang="en-US" sz="2000" b="0" i="1" u="none" strike="noStrike" cap="none" normalizeH="0" baseline="0" dirty="0">
                        <a:ln>
                          <a:noFill/>
                        </a:ln>
                        <a:solidFill>
                          <a:srgbClr val="808080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7</a:t>
                      </a:r>
                      <a:endParaRPr kumimoji="0" lang="en-US" sz="2000" b="0" i="1" u="none" strike="noStrike" cap="none" normalizeH="0" baseline="0" dirty="0">
                        <a:ln>
                          <a:noFill/>
                        </a:ln>
                        <a:solidFill>
                          <a:srgbClr val="808080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8</a:t>
                      </a:r>
                      <a:endParaRPr kumimoji="0" lang="en-US" sz="2000" b="0" i="1" u="none" strike="noStrike" cap="none" normalizeH="0" baseline="0" dirty="0">
                        <a:ln>
                          <a:noFill/>
                        </a:ln>
                        <a:solidFill>
                          <a:srgbClr val="808080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9</a:t>
                      </a:r>
                      <a:endParaRPr kumimoji="0" lang="en-US" sz="2000" b="0" i="1" u="none" strike="noStrike" cap="none" normalizeH="0" baseline="0" dirty="0">
                        <a:ln>
                          <a:noFill/>
                        </a:ln>
                        <a:solidFill>
                          <a:srgbClr val="808080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01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value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y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y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n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y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y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y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n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a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y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a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551F-E5E0-4D37-8E26-70AC13A01CD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303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5635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9736" y="321322"/>
            <a:ext cx="10515600" cy="859518"/>
          </a:xfrm>
        </p:spPr>
        <p:txBody>
          <a:bodyPr/>
          <a:lstStyle/>
          <a:p>
            <a:pPr eaLnBrk="1" hangingPunct="1"/>
            <a:r>
              <a:rPr lang="en-US" dirty="0" smtClean="0"/>
              <a:t>Get the points for each student of a section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51349" y="1147860"/>
            <a:ext cx="12040651" cy="5454739"/>
          </a:xfrm>
        </p:spPr>
        <p:txBody>
          <a:bodyPr>
            <a:normAutofit/>
          </a:bodyPr>
          <a:lstStyle/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22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  </a:t>
            </a:r>
            <a:endParaRPr lang="en-US" sz="22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22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2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Computes </a:t>
            </a:r>
            <a:r>
              <a:rPr lang="en-US" sz="2400" b="1" dirty="0">
                <a:solidFill>
                  <a:srgbClr val="008080"/>
                </a:solidFill>
                <a:latin typeface="Courier New" panose="02070309020205020404" pitchFamily="49" charset="0"/>
              </a:rPr>
              <a:t>points earned for each student </a:t>
            </a:r>
            <a:r>
              <a:rPr lang="en-US" sz="2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in </a:t>
            </a:r>
            <a:r>
              <a:rPr lang="en-US" sz="2400" b="1" dirty="0">
                <a:solidFill>
                  <a:srgbClr val="008080"/>
                </a:solidFill>
                <a:latin typeface="Courier New" panose="02070309020205020404" pitchFamily="49" charset="0"/>
              </a:rPr>
              <a:t>a particular section.</a:t>
            </a: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2400" dirty="0" err="1" smtClean="0">
                <a:latin typeface="Courier New" panose="02070309020205020404" pitchFamily="49" charset="0"/>
              </a:rPr>
              <a:t>def</a:t>
            </a:r>
            <a:r>
              <a:rPr lang="en-US" sz="2400" dirty="0" smtClean="0">
                <a:latin typeface="Courier New" panose="02070309020205020404" pitchFamily="49" charset="0"/>
              </a:rPr>
              <a:t> </a:t>
            </a:r>
            <a:r>
              <a:rPr lang="en-US" sz="2400" dirty="0" err="1" smtClean="0">
                <a:latin typeface="Courier New" panose="02070309020205020404" pitchFamily="49" charset="0"/>
              </a:rPr>
              <a:t>count_points</a:t>
            </a:r>
            <a:r>
              <a:rPr lang="en-US" sz="2400" dirty="0" smtClean="0">
                <a:latin typeface="Courier New" panose="02070309020205020404" pitchFamily="49" charset="0"/>
              </a:rPr>
              <a:t>(line):</a:t>
            </a:r>
            <a:endParaRPr lang="en-US" sz="24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2400" dirty="0" smtClean="0">
                <a:latin typeface="Courier New" panose="02070309020205020404" pitchFamily="49" charset="0"/>
              </a:rPr>
              <a:t>    points </a:t>
            </a:r>
            <a:r>
              <a:rPr lang="en-US" sz="2400" dirty="0">
                <a:latin typeface="Courier New" panose="02070309020205020404" pitchFamily="49" charset="0"/>
              </a:rPr>
              <a:t>= </a:t>
            </a:r>
            <a:r>
              <a:rPr lang="en-US" sz="2400" dirty="0" smtClean="0">
                <a:latin typeface="Courier New" panose="02070309020205020404" pitchFamily="49" charset="0"/>
              </a:rPr>
              <a:t>[0] * 5</a:t>
            </a: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2400" dirty="0" smtClean="0">
                <a:latin typeface="Courier New" panose="02070309020205020404" pitchFamily="49" charset="0"/>
              </a:rPr>
              <a:t>    for </a:t>
            </a:r>
            <a:r>
              <a:rPr lang="en-US" sz="2400" dirty="0" err="1" smtClean="0">
                <a:latin typeface="Courier New" panose="02070309020205020404" pitchFamily="49" charset="0"/>
              </a:rPr>
              <a:t>i</a:t>
            </a:r>
            <a:r>
              <a:rPr lang="en-US" sz="2400" dirty="0" smtClean="0">
                <a:latin typeface="Courier New" panose="02070309020205020404" pitchFamily="49" charset="0"/>
              </a:rPr>
              <a:t> in range(0, </a:t>
            </a:r>
            <a:r>
              <a:rPr lang="en-US" sz="2400" dirty="0" err="1" smtClean="0">
                <a:latin typeface="Courier New" panose="02070309020205020404" pitchFamily="49" charset="0"/>
              </a:rPr>
              <a:t>len</a:t>
            </a:r>
            <a:r>
              <a:rPr lang="en-US" sz="2400" dirty="0" smtClean="0">
                <a:latin typeface="Courier New" panose="02070309020205020404" pitchFamily="49" charset="0"/>
              </a:rPr>
              <a:t>(line)):</a:t>
            </a: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2400" dirty="0" smtClean="0">
                <a:latin typeface="Courier New" panose="02070309020205020404" pitchFamily="49" charset="0"/>
              </a:rPr>
              <a:t>        student </a:t>
            </a:r>
            <a:r>
              <a:rPr lang="en-US" sz="2400" dirty="0">
                <a:latin typeface="Courier New" panose="02070309020205020404" pitchFamily="49" charset="0"/>
              </a:rPr>
              <a:t>= </a:t>
            </a:r>
            <a:r>
              <a:rPr lang="en-US" sz="2400" dirty="0" err="1">
                <a:latin typeface="Courier New" panose="02070309020205020404" pitchFamily="49" charset="0"/>
              </a:rPr>
              <a:t>i</a:t>
            </a:r>
            <a:r>
              <a:rPr lang="en-US" sz="2400" dirty="0">
                <a:latin typeface="Courier New" panose="02070309020205020404" pitchFamily="49" charset="0"/>
              </a:rPr>
              <a:t> </a:t>
            </a:r>
            <a:r>
              <a:rPr lang="en-US" sz="2400" dirty="0" smtClean="0">
                <a:latin typeface="Courier New" panose="02070309020205020404" pitchFamily="49" charset="0"/>
              </a:rPr>
              <a:t>% 5</a:t>
            </a:r>
            <a:endParaRPr lang="en-US" sz="24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2400" dirty="0" smtClean="0">
                <a:latin typeface="Courier New" panose="02070309020205020404" pitchFamily="49" charset="0"/>
              </a:rPr>
              <a:t>        earned = 0</a:t>
            </a:r>
            <a:endParaRPr lang="en-US" sz="24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2400" dirty="0" smtClean="0">
                <a:latin typeface="Courier New" panose="02070309020205020404" pitchFamily="49" charset="0"/>
              </a:rPr>
              <a:t>        </a:t>
            </a:r>
            <a:r>
              <a:rPr lang="en-US" sz="2400" dirty="0">
                <a:latin typeface="Courier New" panose="02070309020205020404" pitchFamily="49" charset="0"/>
              </a:rPr>
              <a:t>if (</a:t>
            </a:r>
            <a:r>
              <a:rPr lang="en-US" sz="2400" dirty="0" smtClean="0">
                <a:latin typeface="Courier New" panose="02070309020205020404" pitchFamily="49" charset="0"/>
              </a:rPr>
              <a:t>line[</a:t>
            </a:r>
            <a:r>
              <a:rPr lang="en-US" sz="2400" dirty="0" err="1" smtClean="0">
                <a:latin typeface="Courier New" panose="02070309020205020404" pitchFamily="49" charset="0"/>
              </a:rPr>
              <a:t>i</a:t>
            </a:r>
            <a:r>
              <a:rPr lang="en-US" sz="2400" dirty="0" smtClean="0">
                <a:latin typeface="Courier New" panose="02070309020205020404" pitchFamily="49" charset="0"/>
              </a:rPr>
              <a:t>] </a:t>
            </a:r>
            <a:r>
              <a:rPr lang="en-US" sz="2400" dirty="0">
                <a:latin typeface="Courier New" panose="02070309020205020404" pitchFamily="49" charset="0"/>
              </a:rPr>
              <a:t>== 'y</a:t>
            </a:r>
            <a:r>
              <a:rPr lang="en-US" sz="2400" dirty="0" smtClean="0">
                <a:latin typeface="Courier New" panose="02070309020205020404" pitchFamily="49" charset="0"/>
              </a:rPr>
              <a:t>'):     </a:t>
            </a:r>
            <a:r>
              <a:rPr lang="en-US" sz="2400" b="1" dirty="0" smtClean="0">
                <a:solidFill>
                  <a:srgbClr val="009999"/>
                </a:solidFill>
                <a:latin typeface="Courier New" panose="02070309020205020404" pitchFamily="49" charset="0"/>
              </a:rPr>
              <a:t># values are </a:t>
            </a:r>
            <a:r>
              <a:rPr lang="en-US" sz="2400" b="1" dirty="0">
                <a:solidFill>
                  <a:srgbClr val="009999"/>
                </a:solidFill>
                <a:latin typeface="Courier New" panose="02070309020205020404" pitchFamily="49" charset="0"/>
              </a:rPr>
              <a:t>'y</a:t>
            </a:r>
            <a:r>
              <a:rPr lang="en-US" sz="2400" b="1" dirty="0" smtClean="0">
                <a:solidFill>
                  <a:srgbClr val="009999"/>
                </a:solidFill>
                <a:latin typeface="Courier New" panose="02070309020205020404" pitchFamily="49" charset="0"/>
              </a:rPr>
              <a:t>', 'n' or 'a'</a:t>
            </a:r>
            <a:endParaRPr lang="en-US" sz="2400" b="1" dirty="0">
              <a:solidFill>
                <a:srgbClr val="009999"/>
              </a:solidFill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2400" dirty="0" smtClean="0">
                <a:latin typeface="Courier New" panose="02070309020205020404" pitchFamily="49" charset="0"/>
              </a:rPr>
              <a:t>            </a:t>
            </a:r>
            <a:r>
              <a:rPr lang="en-US" sz="2400" dirty="0">
                <a:latin typeface="Courier New" panose="02070309020205020404" pitchFamily="49" charset="0"/>
              </a:rPr>
              <a:t>earned = </a:t>
            </a:r>
            <a:r>
              <a:rPr lang="en-US" sz="2400" dirty="0" smtClean="0">
                <a:latin typeface="Courier New" panose="02070309020205020404" pitchFamily="49" charset="0"/>
              </a:rPr>
              <a:t>3</a:t>
            </a:r>
            <a:endParaRPr lang="en-US" sz="24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2400" dirty="0" smtClean="0">
                <a:latin typeface="Courier New" panose="02070309020205020404" pitchFamily="49" charset="0"/>
              </a:rPr>
              <a:t>        </a:t>
            </a:r>
            <a:r>
              <a:rPr lang="en-US" sz="2400" dirty="0" err="1" smtClean="0">
                <a:latin typeface="Courier New" panose="02070309020205020404" pitchFamily="49" charset="0"/>
              </a:rPr>
              <a:t>elif</a:t>
            </a:r>
            <a:r>
              <a:rPr lang="en-US" sz="2400" dirty="0" smtClean="0">
                <a:latin typeface="Courier New" panose="02070309020205020404" pitchFamily="49" charset="0"/>
              </a:rPr>
              <a:t> </a:t>
            </a:r>
            <a:r>
              <a:rPr lang="en-US" sz="2400" dirty="0">
                <a:latin typeface="Courier New" panose="02070309020205020404" pitchFamily="49" charset="0"/>
              </a:rPr>
              <a:t>(</a:t>
            </a:r>
            <a:r>
              <a:rPr lang="en-US" sz="2400" dirty="0" smtClean="0">
                <a:latin typeface="Courier New" panose="02070309020205020404" pitchFamily="49" charset="0"/>
              </a:rPr>
              <a:t>line[</a:t>
            </a:r>
            <a:r>
              <a:rPr lang="en-US" sz="2400" dirty="0" err="1" smtClean="0">
                <a:latin typeface="Courier New" panose="02070309020205020404" pitchFamily="49" charset="0"/>
              </a:rPr>
              <a:t>i</a:t>
            </a:r>
            <a:r>
              <a:rPr lang="en-US" sz="2400" dirty="0" smtClean="0">
                <a:latin typeface="Courier New" panose="02070309020205020404" pitchFamily="49" charset="0"/>
              </a:rPr>
              <a:t>] </a:t>
            </a:r>
            <a:r>
              <a:rPr lang="en-US" sz="2400" dirty="0">
                <a:latin typeface="Courier New" panose="02070309020205020404" pitchFamily="49" charset="0"/>
              </a:rPr>
              <a:t>== 'n</a:t>
            </a:r>
            <a:r>
              <a:rPr lang="en-US" sz="2400" dirty="0" smtClean="0">
                <a:latin typeface="Courier New" panose="02070309020205020404" pitchFamily="49" charset="0"/>
              </a:rPr>
              <a:t>'):</a:t>
            </a:r>
            <a:endParaRPr lang="en-US" sz="24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2400" dirty="0" smtClean="0">
                <a:latin typeface="Courier New" panose="02070309020205020404" pitchFamily="49" charset="0"/>
              </a:rPr>
              <a:t>            </a:t>
            </a:r>
            <a:r>
              <a:rPr lang="en-US" sz="2400" dirty="0">
                <a:latin typeface="Courier New" panose="02070309020205020404" pitchFamily="49" charset="0"/>
              </a:rPr>
              <a:t>earned = </a:t>
            </a:r>
            <a:r>
              <a:rPr lang="en-US" sz="2400" dirty="0" smtClean="0">
                <a:latin typeface="Courier New" panose="02070309020205020404" pitchFamily="49" charset="0"/>
              </a:rPr>
              <a:t>2</a:t>
            </a:r>
            <a:endParaRPr lang="en-US" sz="24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2400" dirty="0">
                <a:latin typeface="Courier New" panose="02070309020205020404" pitchFamily="49" charset="0"/>
              </a:rPr>
              <a:t> </a:t>
            </a:r>
            <a:r>
              <a:rPr lang="en-US" sz="2400" dirty="0" smtClean="0">
                <a:latin typeface="Courier New" panose="02070309020205020404" pitchFamily="49" charset="0"/>
              </a:rPr>
              <a:t>       </a:t>
            </a:r>
            <a:r>
              <a:rPr lang="en-US" sz="2400" dirty="0">
                <a:latin typeface="Courier New" panose="02070309020205020404" pitchFamily="49" charset="0"/>
              </a:rPr>
              <a:t>points[student] = </a:t>
            </a:r>
            <a:r>
              <a:rPr lang="en-US" sz="2400" dirty="0" smtClean="0">
                <a:latin typeface="Courier New" panose="02070309020205020404" pitchFamily="49" charset="0"/>
              </a:rPr>
              <a:t>points[student</a:t>
            </a:r>
            <a:r>
              <a:rPr lang="en-US" sz="2400" dirty="0">
                <a:latin typeface="Courier New" panose="02070309020205020404" pitchFamily="49" charset="0"/>
              </a:rPr>
              <a:t>] + earned</a:t>
            </a:r>
            <a:r>
              <a:rPr lang="en-US" sz="2400" dirty="0" smtClean="0">
                <a:latin typeface="Courier New" panose="02070309020205020404" pitchFamily="49" charset="0"/>
              </a:rPr>
              <a:t>)</a:t>
            </a: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2400" dirty="0" smtClean="0">
                <a:latin typeface="Courier New" panose="02070309020205020404" pitchFamily="49" charset="0"/>
              </a:rPr>
              <a:t>     return points</a:t>
            </a: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endParaRPr lang="en-US" sz="22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2200" dirty="0">
                <a:latin typeface="Courier New" panose="02070309020205020404" pitchFamily="49" charset="0"/>
              </a:rPr>
              <a:t> </a:t>
            </a:r>
            <a:endParaRPr lang="en-US" sz="2200" dirty="0" smtClean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endParaRPr lang="en-US" sz="2200" b="1" dirty="0">
              <a:latin typeface="Courier New" panose="02070309020205020404" pitchFamily="49" charset="0"/>
              <a:cs typeface="Calibri" panose="020F0502020204030204" pitchFamily="34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Note: fix the code to cap the points earned</a:t>
            </a: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endParaRPr lang="en-US" sz="22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2200" dirty="0">
                <a:latin typeface="Courier New" panose="02070309020205020404" pitchFamily="49" charset="0"/>
              </a:rPr>
              <a:t>    </a:t>
            </a: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endParaRPr lang="en-US" sz="22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endParaRPr lang="en-US" sz="2200" dirty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551F-E5E0-4D37-8E26-70AC13A01CD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2950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451756"/>
            <a:ext cx="10515600" cy="63681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Section Attendance - Answer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38200" y="1230086"/>
            <a:ext cx="10515600" cy="5442857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3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This program reads a file representing which students attended</a:t>
            </a: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3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which discussion sections and produces output of the students'</a:t>
            </a: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3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section attendance and scores.</a:t>
            </a: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endParaRPr lang="en-US" sz="3300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endParaRPr lang="en-US" sz="3300" dirty="0" smtClean="0">
              <a:latin typeface="Courier New" panose="02070309020205020404" pitchFamily="49" charset="0"/>
            </a:endParaRPr>
          </a:p>
          <a:p>
            <a:pPr>
              <a:lnSpc>
                <a:spcPct val="110000"/>
              </a:lnSpc>
              <a:spcBef>
                <a:spcPts val="200"/>
              </a:spcBef>
              <a:buNone/>
            </a:pPr>
            <a:r>
              <a:rPr lang="en-US" sz="3300" dirty="0" err="1" smtClean="0">
                <a:latin typeface="Courier New" panose="02070309020205020404" pitchFamily="49" charset="0"/>
              </a:rPr>
              <a:t>def</a:t>
            </a:r>
            <a:r>
              <a:rPr lang="en-US" sz="3300" dirty="0" smtClean="0">
                <a:latin typeface="Courier New" panose="02070309020205020404" pitchFamily="49" charset="0"/>
              </a:rPr>
              <a:t> main():</a:t>
            </a:r>
          </a:p>
          <a:p>
            <a:pPr>
              <a:lnSpc>
                <a:spcPct val="110000"/>
              </a:lnSpc>
              <a:spcBef>
                <a:spcPts val="200"/>
              </a:spcBef>
              <a:buNone/>
            </a:pPr>
            <a:r>
              <a:rPr lang="en-US" sz="3300" dirty="0" smtClean="0">
                <a:latin typeface="Courier New" panose="02070309020205020404" pitchFamily="49" charset="0"/>
              </a:rPr>
              <a:t>    file = open("sections.txt")</a:t>
            </a:r>
          </a:p>
          <a:p>
            <a:pPr>
              <a:lnSpc>
                <a:spcPct val="110000"/>
              </a:lnSpc>
              <a:spcBef>
                <a:spcPts val="200"/>
              </a:spcBef>
              <a:buNone/>
            </a:pPr>
            <a:r>
              <a:rPr lang="en-US" sz="3300" dirty="0" smtClean="0">
                <a:latin typeface="Courier New" panose="02070309020205020404" pitchFamily="49" charset="0"/>
              </a:rPr>
              <a:t>    lines = </a:t>
            </a:r>
            <a:r>
              <a:rPr lang="en-US" sz="3300" dirty="0" err="1" smtClean="0">
                <a:latin typeface="Courier New" panose="02070309020205020404" pitchFamily="49" charset="0"/>
              </a:rPr>
              <a:t>file.readlines</a:t>
            </a:r>
            <a:r>
              <a:rPr lang="en-US" sz="3300" dirty="0" smtClean="0">
                <a:latin typeface="Courier New" panose="02070309020205020404" pitchFamily="49" charset="0"/>
              </a:rPr>
              <a:t>()</a:t>
            </a:r>
          </a:p>
          <a:p>
            <a:pPr>
              <a:lnSpc>
                <a:spcPct val="110000"/>
              </a:lnSpc>
              <a:spcBef>
                <a:spcPts val="200"/>
              </a:spcBef>
              <a:buNone/>
            </a:pPr>
            <a:r>
              <a:rPr lang="en-US" sz="3300" dirty="0" smtClean="0">
                <a:latin typeface="Courier New" panose="02070309020205020404" pitchFamily="49" charset="0"/>
              </a:rPr>
              <a:t>    section = 1</a:t>
            </a:r>
          </a:p>
          <a:p>
            <a:pPr>
              <a:lnSpc>
                <a:spcPct val="110000"/>
              </a:lnSpc>
              <a:spcBef>
                <a:spcPts val="200"/>
              </a:spcBef>
              <a:buNone/>
            </a:pPr>
            <a:r>
              <a:rPr lang="en-US" sz="3300" dirty="0" smtClean="0">
                <a:latin typeface="Courier New" panose="02070309020205020404" pitchFamily="49" charset="0"/>
              </a:rPr>
              <a:t>    for line in lines:</a:t>
            </a:r>
          </a:p>
          <a:p>
            <a:pPr>
              <a:lnSpc>
                <a:spcPct val="110000"/>
              </a:lnSpc>
              <a:spcBef>
                <a:spcPts val="200"/>
              </a:spcBef>
              <a:buNone/>
            </a:pPr>
            <a:r>
              <a:rPr lang="en-US" sz="3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       # process one section</a:t>
            </a:r>
          </a:p>
          <a:p>
            <a:pPr>
              <a:lnSpc>
                <a:spcPct val="110000"/>
              </a:lnSpc>
              <a:spcBef>
                <a:spcPts val="200"/>
              </a:spcBef>
              <a:buNone/>
            </a:pPr>
            <a:r>
              <a:rPr lang="en-US" sz="3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       </a:t>
            </a:r>
            <a:r>
              <a:rPr lang="en-US" sz="3300" dirty="0" smtClean="0">
                <a:latin typeface="Courier New" panose="02070309020205020404" pitchFamily="49" charset="0"/>
              </a:rPr>
              <a:t>points = </a:t>
            </a:r>
            <a:r>
              <a:rPr lang="en-US" sz="3300" dirty="0" err="1" smtClean="0">
                <a:latin typeface="Courier New" panose="02070309020205020404" pitchFamily="49" charset="0"/>
              </a:rPr>
              <a:t>count_points</a:t>
            </a:r>
            <a:r>
              <a:rPr lang="en-US" sz="3300" dirty="0" smtClean="0">
                <a:latin typeface="Courier New" panose="02070309020205020404" pitchFamily="49" charset="0"/>
              </a:rPr>
              <a:t>(line)</a:t>
            </a:r>
          </a:p>
          <a:p>
            <a:pPr>
              <a:lnSpc>
                <a:spcPct val="110000"/>
              </a:lnSpc>
              <a:spcBef>
                <a:spcPts val="200"/>
              </a:spcBef>
              <a:buNone/>
            </a:pPr>
            <a:r>
              <a:rPr lang="en-US" sz="3300" dirty="0" smtClean="0">
                <a:latin typeface="Courier New" panose="02070309020205020404" pitchFamily="49" charset="0"/>
              </a:rPr>
              <a:t>        grades = </a:t>
            </a:r>
            <a:r>
              <a:rPr lang="en-US" sz="3300" dirty="0" err="1" smtClean="0">
                <a:latin typeface="Courier New" panose="02070309020205020404" pitchFamily="49" charset="0"/>
              </a:rPr>
              <a:t>compute_grades</a:t>
            </a:r>
            <a:r>
              <a:rPr lang="en-US" sz="3300" dirty="0" smtClean="0">
                <a:latin typeface="Courier New" panose="02070309020205020404" pitchFamily="49" charset="0"/>
              </a:rPr>
              <a:t>(points)</a:t>
            </a:r>
          </a:p>
          <a:p>
            <a:pPr>
              <a:lnSpc>
                <a:spcPct val="110000"/>
              </a:lnSpc>
              <a:spcBef>
                <a:spcPts val="200"/>
              </a:spcBef>
              <a:buNone/>
            </a:pPr>
            <a:r>
              <a:rPr lang="en-US" sz="3300" dirty="0" smtClean="0">
                <a:latin typeface="Courier New" panose="02070309020205020404" pitchFamily="49" charset="0"/>
              </a:rPr>
              <a:t>        results(section, points, grades)</a:t>
            </a:r>
          </a:p>
          <a:p>
            <a:pPr>
              <a:lnSpc>
                <a:spcPct val="110000"/>
              </a:lnSpc>
              <a:spcBef>
                <a:spcPts val="200"/>
              </a:spcBef>
              <a:buNone/>
            </a:pPr>
            <a:r>
              <a:rPr lang="en-US" sz="3300" dirty="0" smtClean="0">
                <a:latin typeface="Courier New" panose="02070309020205020404" pitchFamily="49" charset="0"/>
              </a:rPr>
              <a:t>        section += 1</a:t>
            </a:r>
          </a:p>
          <a:p>
            <a:pPr>
              <a:lnSpc>
                <a:spcPct val="110000"/>
              </a:lnSpc>
              <a:spcBef>
                <a:spcPts val="200"/>
              </a:spcBef>
              <a:buNone/>
            </a:pPr>
            <a:r>
              <a:rPr lang="en-US" sz="3300" dirty="0" smtClean="0">
                <a:latin typeface="Courier New" panose="02070309020205020404" pitchFamily="49" charset="0"/>
              </a:rPr>
              <a:t>        </a:t>
            </a:r>
          </a:p>
          <a:p>
            <a:pPr>
              <a:lnSpc>
                <a:spcPct val="110000"/>
              </a:lnSpc>
              <a:spcBef>
                <a:spcPts val="200"/>
              </a:spcBef>
              <a:buNone/>
            </a:pPr>
            <a:r>
              <a:rPr lang="en-US" sz="3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Produces all output about a particular section.</a:t>
            </a:r>
          </a:p>
          <a:p>
            <a:pPr>
              <a:lnSpc>
                <a:spcPct val="110000"/>
              </a:lnSpc>
              <a:spcBef>
                <a:spcPts val="200"/>
              </a:spcBef>
              <a:buNone/>
            </a:pPr>
            <a:r>
              <a:rPr lang="en-US" sz="3300" dirty="0" err="1" smtClean="0">
                <a:latin typeface="Courier New" panose="02070309020205020404" pitchFamily="49" charset="0"/>
              </a:rPr>
              <a:t>def</a:t>
            </a:r>
            <a:r>
              <a:rPr lang="en-US" sz="3300" dirty="0" smtClean="0">
                <a:latin typeface="Courier New" panose="02070309020205020404" pitchFamily="49" charset="0"/>
              </a:rPr>
              <a:t> results(section, points, grades):</a:t>
            </a:r>
          </a:p>
          <a:p>
            <a:pPr>
              <a:lnSpc>
                <a:spcPct val="110000"/>
              </a:lnSpc>
              <a:spcBef>
                <a:spcPts val="200"/>
              </a:spcBef>
              <a:buNone/>
            </a:pPr>
            <a:r>
              <a:rPr lang="en-US" sz="3300" dirty="0" smtClean="0">
                <a:latin typeface="Courier New" panose="02070309020205020404" pitchFamily="49" charset="0"/>
              </a:rPr>
              <a:t>    print("Section " + </a:t>
            </a:r>
            <a:r>
              <a:rPr lang="en-US" sz="3300" dirty="0" err="1" smtClean="0">
                <a:latin typeface="Courier New" panose="02070309020205020404" pitchFamily="49" charset="0"/>
              </a:rPr>
              <a:t>str</a:t>
            </a:r>
            <a:r>
              <a:rPr lang="en-US" sz="3300" dirty="0" smtClean="0">
                <a:latin typeface="Courier New" panose="02070309020205020404" pitchFamily="49" charset="0"/>
              </a:rPr>
              <a:t>(section))</a:t>
            </a:r>
          </a:p>
          <a:p>
            <a:pPr>
              <a:lnSpc>
                <a:spcPct val="110000"/>
              </a:lnSpc>
              <a:spcBef>
                <a:spcPts val="200"/>
              </a:spcBef>
              <a:buNone/>
            </a:pPr>
            <a:r>
              <a:rPr lang="en-US" sz="3300" dirty="0" smtClean="0">
                <a:latin typeface="Courier New" panose="02070309020205020404" pitchFamily="49" charset="0"/>
              </a:rPr>
              <a:t>    print("Student scores: " + </a:t>
            </a:r>
            <a:r>
              <a:rPr lang="en-US" sz="3300" dirty="0" err="1" smtClean="0">
                <a:latin typeface="Courier New" panose="02070309020205020404" pitchFamily="49" charset="0"/>
              </a:rPr>
              <a:t>str</a:t>
            </a:r>
            <a:r>
              <a:rPr lang="en-US" sz="3300" dirty="0" smtClean="0">
                <a:latin typeface="Courier New" panose="02070309020205020404" pitchFamily="49" charset="0"/>
              </a:rPr>
              <a:t>(points))</a:t>
            </a:r>
          </a:p>
          <a:p>
            <a:pPr>
              <a:lnSpc>
                <a:spcPct val="110000"/>
              </a:lnSpc>
              <a:spcBef>
                <a:spcPts val="200"/>
              </a:spcBef>
              <a:buNone/>
            </a:pPr>
            <a:r>
              <a:rPr lang="en-US" sz="3300" dirty="0" smtClean="0">
                <a:latin typeface="Courier New" panose="02070309020205020404" pitchFamily="49" charset="0"/>
              </a:rPr>
              <a:t>    print("Student grades: " + </a:t>
            </a:r>
            <a:r>
              <a:rPr lang="en-US" sz="3300" dirty="0" err="1" smtClean="0">
                <a:latin typeface="Courier New" panose="02070309020205020404" pitchFamily="49" charset="0"/>
              </a:rPr>
              <a:t>str</a:t>
            </a:r>
            <a:r>
              <a:rPr lang="en-US" sz="3300" dirty="0" smtClean="0">
                <a:latin typeface="Courier New" panose="02070309020205020404" pitchFamily="49" charset="0"/>
              </a:rPr>
              <a:t>(grades))</a:t>
            </a:r>
          </a:p>
          <a:p>
            <a:pPr>
              <a:lnSpc>
                <a:spcPct val="110000"/>
              </a:lnSpc>
              <a:spcBef>
                <a:spcPts val="200"/>
              </a:spcBef>
              <a:buNone/>
            </a:pPr>
            <a:r>
              <a:rPr lang="en-US" sz="3300" dirty="0" smtClean="0">
                <a:latin typeface="Courier New" panose="02070309020205020404" pitchFamily="49" charset="0"/>
              </a:rPr>
              <a:t>    print()</a:t>
            </a:r>
          </a:p>
          <a:p>
            <a:pPr>
              <a:lnSpc>
                <a:spcPct val="110000"/>
              </a:lnSpc>
              <a:spcBef>
                <a:spcPts val="200"/>
              </a:spcBef>
              <a:buNone/>
            </a:pPr>
            <a:endParaRPr lang="en-US" sz="1400" dirty="0">
              <a:latin typeface="Courier New" panose="02070309020205020404" pitchFamily="49" charset="0"/>
            </a:endParaRPr>
          </a:p>
          <a:p>
            <a:pPr>
              <a:lnSpc>
                <a:spcPct val="110000"/>
              </a:lnSpc>
              <a:spcBef>
                <a:spcPts val="200"/>
              </a:spcBef>
              <a:buNone/>
            </a:pPr>
            <a:r>
              <a:rPr lang="en-US" sz="1400" dirty="0">
                <a:latin typeface="Courier New" panose="02070309020205020404" pitchFamily="49" charset="0"/>
              </a:rPr>
              <a:t>    ...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551F-E5E0-4D37-8E26-70AC13A01CD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705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365126"/>
            <a:ext cx="10515600" cy="859518"/>
          </a:xfrm>
        </p:spPr>
        <p:txBody>
          <a:bodyPr/>
          <a:lstStyle/>
          <a:p>
            <a:pPr eaLnBrk="1" hangingPunct="1"/>
            <a:r>
              <a:rPr lang="en-US" dirty="0" smtClean="0"/>
              <a:t>Section Attendance - answer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38200" y="1224644"/>
            <a:ext cx="11201400" cy="5241470"/>
          </a:xfrm>
        </p:spPr>
        <p:txBody>
          <a:bodyPr>
            <a:normAutofit fontScale="92500"/>
          </a:bodyPr>
          <a:lstStyle/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400" dirty="0">
                <a:latin typeface="Courier New" panose="02070309020205020404" pitchFamily="49" charset="0"/>
              </a:rPr>
              <a:t>    ...</a:t>
            </a: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800" dirty="0">
                <a:latin typeface="Courier New" panose="02070309020205020404" pitchFamily="49" charset="0"/>
              </a:rPr>
              <a:t>            </a:t>
            </a: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22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2200" b="1" dirty="0">
                <a:solidFill>
                  <a:srgbClr val="008080"/>
                </a:solidFill>
                <a:latin typeface="Courier New" panose="02070309020205020404" pitchFamily="49" charset="0"/>
              </a:rPr>
              <a:t>Computes the points earned for each student for a particular section.</a:t>
            </a: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2200" dirty="0" err="1" smtClean="0">
                <a:latin typeface="Courier New" panose="02070309020205020404" pitchFamily="49" charset="0"/>
              </a:rPr>
              <a:t>def</a:t>
            </a:r>
            <a:r>
              <a:rPr lang="en-US" sz="2200" dirty="0" smtClean="0">
                <a:latin typeface="Courier New" panose="02070309020205020404" pitchFamily="49" charset="0"/>
              </a:rPr>
              <a:t> </a:t>
            </a:r>
            <a:r>
              <a:rPr lang="en-US" sz="2200" dirty="0" err="1" smtClean="0">
                <a:latin typeface="Courier New" panose="02070309020205020404" pitchFamily="49" charset="0"/>
              </a:rPr>
              <a:t>count_points</a:t>
            </a:r>
            <a:r>
              <a:rPr lang="en-US" sz="2200" dirty="0" smtClean="0">
                <a:latin typeface="Courier New" panose="02070309020205020404" pitchFamily="49" charset="0"/>
              </a:rPr>
              <a:t>(line):</a:t>
            </a:r>
            <a:endParaRPr lang="en-US" sz="22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2200" dirty="0" smtClean="0">
                <a:latin typeface="Courier New" panose="02070309020205020404" pitchFamily="49" charset="0"/>
              </a:rPr>
              <a:t>    points </a:t>
            </a:r>
            <a:r>
              <a:rPr lang="en-US" sz="2200" dirty="0">
                <a:latin typeface="Courier New" panose="02070309020205020404" pitchFamily="49" charset="0"/>
              </a:rPr>
              <a:t>= </a:t>
            </a:r>
            <a:r>
              <a:rPr lang="en-US" sz="2200" dirty="0" smtClean="0">
                <a:latin typeface="Courier New" panose="02070309020205020404" pitchFamily="49" charset="0"/>
              </a:rPr>
              <a:t>[0] * 5</a:t>
            </a: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2200" dirty="0" smtClean="0">
                <a:latin typeface="Courier New" panose="02070309020205020404" pitchFamily="49" charset="0"/>
              </a:rPr>
              <a:t>    for </a:t>
            </a:r>
            <a:r>
              <a:rPr lang="en-US" sz="2200" dirty="0" err="1" smtClean="0">
                <a:latin typeface="Courier New" panose="02070309020205020404" pitchFamily="49" charset="0"/>
              </a:rPr>
              <a:t>i</a:t>
            </a:r>
            <a:r>
              <a:rPr lang="en-US" sz="2200" dirty="0" smtClean="0">
                <a:latin typeface="Courier New" panose="02070309020205020404" pitchFamily="49" charset="0"/>
              </a:rPr>
              <a:t> in range(0, </a:t>
            </a:r>
            <a:r>
              <a:rPr lang="en-US" sz="2200" dirty="0" err="1" smtClean="0">
                <a:latin typeface="Courier New" panose="02070309020205020404" pitchFamily="49" charset="0"/>
              </a:rPr>
              <a:t>len</a:t>
            </a:r>
            <a:r>
              <a:rPr lang="en-US" sz="2200" dirty="0" smtClean="0">
                <a:latin typeface="Courier New" panose="02070309020205020404" pitchFamily="49" charset="0"/>
              </a:rPr>
              <a:t>(line)):</a:t>
            </a: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2200" dirty="0" smtClean="0">
                <a:latin typeface="Courier New" panose="02070309020205020404" pitchFamily="49" charset="0"/>
              </a:rPr>
              <a:t>        student </a:t>
            </a:r>
            <a:r>
              <a:rPr lang="en-US" sz="2200" dirty="0">
                <a:latin typeface="Courier New" panose="02070309020205020404" pitchFamily="49" charset="0"/>
              </a:rPr>
              <a:t>= </a:t>
            </a:r>
            <a:r>
              <a:rPr lang="en-US" sz="2200" dirty="0" err="1">
                <a:latin typeface="Courier New" panose="02070309020205020404" pitchFamily="49" charset="0"/>
              </a:rPr>
              <a:t>i</a:t>
            </a:r>
            <a:r>
              <a:rPr lang="en-US" sz="2200" dirty="0">
                <a:latin typeface="Courier New" panose="02070309020205020404" pitchFamily="49" charset="0"/>
              </a:rPr>
              <a:t> </a:t>
            </a:r>
            <a:r>
              <a:rPr lang="en-US" sz="2200" dirty="0" smtClean="0">
                <a:latin typeface="Courier New" panose="02070309020205020404" pitchFamily="49" charset="0"/>
              </a:rPr>
              <a:t>% 5</a:t>
            </a:r>
            <a:endParaRPr lang="en-US" sz="22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2200" dirty="0" smtClean="0">
                <a:latin typeface="Courier New" panose="02070309020205020404" pitchFamily="49" charset="0"/>
              </a:rPr>
              <a:t>        earned </a:t>
            </a:r>
            <a:r>
              <a:rPr lang="en-US" sz="2200" dirty="0">
                <a:latin typeface="Courier New" panose="02070309020205020404" pitchFamily="49" charset="0"/>
              </a:rPr>
              <a:t>= </a:t>
            </a:r>
            <a:r>
              <a:rPr lang="en-US" sz="2200" dirty="0" smtClean="0">
                <a:latin typeface="Courier New" panose="02070309020205020404" pitchFamily="49" charset="0"/>
              </a:rPr>
              <a:t>0</a:t>
            </a:r>
            <a:endParaRPr lang="en-US" sz="22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2200" dirty="0" smtClean="0">
                <a:latin typeface="Courier New" panose="02070309020205020404" pitchFamily="49" charset="0"/>
              </a:rPr>
              <a:t>        </a:t>
            </a:r>
            <a:r>
              <a:rPr lang="en-US" sz="2200" dirty="0">
                <a:latin typeface="Courier New" panose="02070309020205020404" pitchFamily="49" charset="0"/>
              </a:rPr>
              <a:t>if (</a:t>
            </a:r>
            <a:r>
              <a:rPr lang="en-US" sz="2200" dirty="0" smtClean="0">
                <a:latin typeface="Courier New" panose="02070309020205020404" pitchFamily="49" charset="0"/>
              </a:rPr>
              <a:t>line[</a:t>
            </a:r>
            <a:r>
              <a:rPr lang="en-US" sz="2200" dirty="0" err="1" smtClean="0">
                <a:latin typeface="Courier New" panose="02070309020205020404" pitchFamily="49" charset="0"/>
              </a:rPr>
              <a:t>i</a:t>
            </a:r>
            <a:r>
              <a:rPr lang="en-US" sz="2200" dirty="0" smtClean="0">
                <a:latin typeface="Courier New" panose="02070309020205020404" pitchFamily="49" charset="0"/>
              </a:rPr>
              <a:t>] </a:t>
            </a:r>
            <a:r>
              <a:rPr lang="en-US" sz="2200" dirty="0">
                <a:latin typeface="Courier New" panose="02070309020205020404" pitchFamily="49" charset="0"/>
              </a:rPr>
              <a:t>== 'y</a:t>
            </a:r>
            <a:r>
              <a:rPr lang="en-US" sz="2200" dirty="0" smtClean="0">
                <a:latin typeface="Courier New" panose="02070309020205020404" pitchFamily="49" charset="0"/>
              </a:rPr>
              <a:t>'):     </a:t>
            </a:r>
            <a:r>
              <a:rPr lang="en-US" sz="2200" b="1" dirty="0">
                <a:solidFill>
                  <a:srgbClr val="009999"/>
                </a:solidFill>
                <a:latin typeface="Courier New" panose="02070309020205020404" pitchFamily="49" charset="0"/>
              </a:rPr>
              <a:t>#values are 'y', 'n' or 'a</a:t>
            </a:r>
            <a:r>
              <a:rPr lang="en-US" sz="2200" b="1" dirty="0" smtClean="0">
                <a:solidFill>
                  <a:srgbClr val="009999"/>
                </a:solidFill>
                <a:latin typeface="Courier New" panose="02070309020205020404" pitchFamily="49" charset="0"/>
              </a:rPr>
              <a:t>'</a:t>
            </a:r>
            <a:endParaRPr lang="en-US" sz="2200" b="1" dirty="0">
              <a:solidFill>
                <a:srgbClr val="009999"/>
              </a:solidFill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2200" dirty="0" smtClean="0">
                <a:latin typeface="Courier New" panose="02070309020205020404" pitchFamily="49" charset="0"/>
              </a:rPr>
              <a:t>            </a:t>
            </a:r>
            <a:r>
              <a:rPr lang="en-US" sz="2200" dirty="0">
                <a:latin typeface="Courier New" panose="02070309020205020404" pitchFamily="49" charset="0"/>
              </a:rPr>
              <a:t>earned = </a:t>
            </a:r>
            <a:r>
              <a:rPr lang="en-US" sz="2200" dirty="0" smtClean="0">
                <a:latin typeface="Courier New" panose="02070309020205020404" pitchFamily="49" charset="0"/>
              </a:rPr>
              <a:t>3</a:t>
            </a:r>
            <a:endParaRPr lang="en-US" sz="22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2200" dirty="0" smtClean="0">
                <a:latin typeface="Courier New" panose="02070309020205020404" pitchFamily="49" charset="0"/>
              </a:rPr>
              <a:t>        </a:t>
            </a:r>
            <a:r>
              <a:rPr lang="en-US" sz="2200" dirty="0" err="1" smtClean="0">
                <a:latin typeface="Courier New" panose="02070309020205020404" pitchFamily="49" charset="0"/>
              </a:rPr>
              <a:t>elif</a:t>
            </a:r>
            <a:r>
              <a:rPr lang="en-US" sz="2200" dirty="0" smtClean="0">
                <a:latin typeface="Courier New" panose="02070309020205020404" pitchFamily="49" charset="0"/>
              </a:rPr>
              <a:t> </a:t>
            </a:r>
            <a:r>
              <a:rPr lang="en-US" sz="2200" dirty="0">
                <a:latin typeface="Courier New" panose="02070309020205020404" pitchFamily="49" charset="0"/>
              </a:rPr>
              <a:t>(</a:t>
            </a:r>
            <a:r>
              <a:rPr lang="en-US" sz="2200" dirty="0" smtClean="0">
                <a:latin typeface="Courier New" panose="02070309020205020404" pitchFamily="49" charset="0"/>
              </a:rPr>
              <a:t>line[</a:t>
            </a:r>
            <a:r>
              <a:rPr lang="en-US" sz="2200" dirty="0" err="1" smtClean="0">
                <a:latin typeface="Courier New" panose="02070309020205020404" pitchFamily="49" charset="0"/>
              </a:rPr>
              <a:t>i</a:t>
            </a:r>
            <a:r>
              <a:rPr lang="en-US" sz="2200" dirty="0" smtClean="0">
                <a:latin typeface="Courier New" panose="02070309020205020404" pitchFamily="49" charset="0"/>
              </a:rPr>
              <a:t>] </a:t>
            </a:r>
            <a:r>
              <a:rPr lang="en-US" sz="2200" dirty="0">
                <a:latin typeface="Courier New" panose="02070309020205020404" pitchFamily="49" charset="0"/>
              </a:rPr>
              <a:t>== 'n</a:t>
            </a:r>
            <a:r>
              <a:rPr lang="en-US" sz="2200" dirty="0" smtClean="0">
                <a:latin typeface="Courier New" panose="02070309020205020404" pitchFamily="49" charset="0"/>
              </a:rPr>
              <a:t>'):</a:t>
            </a:r>
            <a:endParaRPr lang="en-US" sz="22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2200" dirty="0" smtClean="0">
                <a:latin typeface="Courier New" panose="02070309020205020404" pitchFamily="49" charset="0"/>
              </a:rPr>
              <a:t>            </a:t>
            </a:r>
            <a:r>
              <a:rPr lang="en-US" sz="2200" dirty="0">
                <a:latin typeface="Courier New" panose="02070309020205020404" pitchFamily="49" charset="0"/>
              </a:rPr>
              <a:t>earned = </a:t>
            </a:r>
            <a:r>
              <a:rPr lang="en-US" sz="2200" dirty="0" smtClean="0">
                <a:latin typeface="Courier New" panose="02070309020205020404" pitchFamily="49" charset="0"/>
              </a:rPr>
              <a:t>2</a:t>
            </a:r>
            <a:endParaRPr lang="en-US" sz="22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2200" dirty="0">
                <a:latin typeface="Courier New" panose="02070309020205020404" pitchFamily="49" charset="0"/>
              </a:rPr>
              <a:t> </a:t>
            </a:r>
            <a:r>
              <a:rPr lang="en-US" sz="2200" dirty="0" smtClean="0">
                <a:latin typeface="Courier New" panose="02070309020205020404" pitchFamily="49" charset="0"/>
              </a:rPr>
              <a:t>       </a:t>
            </a:r>
            <a:r>
              <a:rPr lang="en-US" sz="2200" dirty="0">
                <a:latin typeface="Courier New" panose="02070309020205020404" pitchFamily="49" charset="0"/>
              </a:rPr>
              <a:t>points[student] = </a:t>
            </a:r>
            <a:r>
              <a:rPr lang="en-US" sz="2200" dirty="0" smtClean="0">
                <a:latin typeface="Courier New" panose="02070309020205020404" pitchFamily="49" charset="0"/>
              </a:rPr>
              <a:t>min(20</a:t>
            </a:r>
            <a:r>
              <a:rPr lang="en-US" sz="2200" dirty="0">
                <a:latin typeface="Courier New" panose="02070309020205020404" pitchFamily="49" charset="0"/>
              </a:rPr>
              <a:t>, points[student] + earned</a:t>
            </a:r>
            <a:r>
              <a:rPr lang="en-US" sz="2200" dirty="0" smtClean="0">
                <a:latin typeface="Courier New" panose="02070309020205020404" pitchFamily="49" charset="0"/>
              </a:rPr>
              <a:t>)</a:t>
            </a:r>
            <a:endParaRPr lang="en-US" sz="22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2200" dirty="0">
                <a:latin typeface="Courier New" panose="02070309020205020404" pitchFamily="49" charset="0"/>
              </a:rPr>
              <a:t> </a:t>
            </a:r>
            <a:r>
              <a:rPr lang="en-US" sz="2200" dirty="0" smtClean="0">
                <a:latin typeface="Courier New" panose="02070309020205020404" pitchFamily="49" charset="0"/>
              </a:rPr>
              <a:t>   </a:t>
            </a:r>
            <a:r>
              <a:rPr lang="en-US" sz="2200" dirty="0">
                <a:latin typeface="Courier New" panose="02070309020205020404" pitchFamily="49" charset="0"/>
              </a:rPr>
              <a:t>return </a:t>
            </a:r>
            <a:r>
              <a:rPr lang="en-US" sz="2200" dirty="0" smtClean="0">
                <a:latin typeface="Courier New" panose="02070309020205020404" pitchFamily="49" charset="0"/>
              </a:rPr>
              <a:t>points</a:t>
            </a:r>
            <a:endParaRPr lang="en-US" sz="22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2200" dirty="0">
                <a:latin typeface="Courier New" panose="02070309020205020404" pitchFamily="49" charset="0"/>
              </a:rPr>
              <a:t> </a:t>
            </a: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2200" dirty="0">
                <a:latin typeface="Courier New" panose="02070309020205020404" pitchFamily="49" charset="0"/>
              </a:rPr>
              <a:t>    </a:t>
            </a: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22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2200" b="1" dirty="0">
                <a:solidFill>
                  <a:srgbClr val="008080"/>
                </a:solidFill>
                <a:latin typeface="Courier New" panose="02070309020205020404" pitchFamily="49" charset="0"/>
              </a:rPr>
              <a:t>Computes the percentage for each student for a particular section.</a:t>
            </a: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2200" dirty="0" err="1" smtClean="0">
                <a:latin typeface="Courier New" panose="02070309020205020404" pitchFamily="49" charset="0"/>
              </a:rPr>
              <a:t>def</a:t>
            </a:r>
            <a:r>
              <a:rPr lang="en-US" sz="2200" dirty="0" smtClean="0">
                <a:latin typeface="Courier New" panose="02070309020205020404" pitchFamily="49" charset="0"/>
              </a:rPr>
              <a:t> </a:t>
            </a:r>
            <a:r>
              <a:rPr lang="en-US" sz="2200" dirty="0" err="1" smtClean="0">
                <a:latin typeface="Courier New" panose="02070309020205020404" pitchFamily="49" charset="0"/>
              </a:rPr>
              <a:t>compute_grades</a:t>
            </a:r>
            <a:r>
              <a:rPr lang="en-US" sz="2200" dirty="0" smtClean="0">
                <a:latin typeface="Courier New" panose="02070309020205020404" pitchFamily="49" charset="0"/>
              </a:rPr>
              <a:t>(points):</a:t>
            </a:r>
            <a:endParaRPr lang="en-US" sz="22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2200" dirty="0" smtClean="0">
                <a:latin typeface="Courier New" panose="02070309020205020404" pitchFamily="49" charset="0"/>
              </a:rPr>
              <a:t>    grades </a:t>
            </a:r>
            <a:r>
              <a:rPr lang="en-US" sz="2200" dirty="0">
                <a:latin typeface="Courier New" panose="02070309020205020404" pitchFamily="49" charset="0"/>
              </a:rPr>
              <a:t>= </a:t>
            </a:r>
            <a:r>
              <a:rPr lang="en-US" sz="2200" dirty="0" smtClean="0">
                <a:latin typeface="Courier New" panose="02070309020205020404" pitchFamily="49" charset="0"/>
              </a:rPr>
              <a:t>[0] * 5</a:t>
            </a:r>
            <a:endParaRPr lang="en-US" sz="22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2200" dirty="0" smtClean="0">
                <a:latin typeface="Courier New" panose="02070309020205020404" pitchFamily="49" charset="0"/>
              </a:rPr>
              <a:t>    </a:t>
            </a:r>
            <a:r>
              <a:rPr lang="en-US" sz="2200" dirty="0">
                <a:latin typeface="Courier New" panose="02070309020205020404" pitchFamily="49" charset="0"/>
              </a:rPr>
              <a:t>for </a:t>
            </a:r>
            <a:r>
              <a:rPr lang="en-US" sz="2200" dirty="0" err="1" smtClean="0">
                <a:latin typeface="Courier New" panose="02070309020205020404" pitchFamily="49" charset="0"/>
              </a:rPr>
              <a:t>i</a:t>
            </a:r>
            <a:r>
              <a:rPr lang="en-US" sz="2200" dirty="0" smtClean="0">
                <a:latin typeface="Courier New" panose="02070309020205020404" pitchFamily="49" charset="0"/>
              </a:rPr>
              <a:t> in range(0, </a:t>
            </a:r>
            <a:r>
              <a:rPr lang="en-US" sz="2200" dirty="0" err="1" smtClean="0">
                <a:latin typeface="Courier New" panose="02070309020205020404" pitchFamily="49" charset="0"/>
              </a:rPr>
              <a:t>len</a:t>
            </a:r>
            <a:r>
              <a:rPr lang="en-US" sz="2200" dirty="0" smtClean="0">
                <a:latin typeface="Courier New" panose="02070309020205020404" pitchFamily="49" charset="0"/>
              </a:rPr>
              <a:t>(points)):</a:t>
            </a:r>
            <a:endParaRPr lang="en-US" sz="22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2200" dirty="0" smtClean="0">
                <a:latin typeface="Courier New" panose="02070309020205020404" pitchFamily="49" charset="0"/>
              </a:rPr>
              <a:t>        </a:t>
            </a:r>
            <a:r>
              <a:rPr lang="en-US" sz="2200" dirty="0">
                <a:latin typeface="Courier New" panose="02070309020205020404" pitchFamily="49" charset="0"/>
              </a:rPr>
              <a:t>grades[</a:t>
            </a:r>
            <a:r>
              <a:rPr lang="en-US" sz="2200" dirty="0" err="1">
                <a:latin typeface="Courier New" panose="02070309020205020404" pitchFamily="49" charset="0"/>
              </a:rPr>
              <a:t>i</a:t>
            </a:r>
            <a:r>
              <a:rPr lang="en-US" sz="2200" dirty="0">
                <a:latin typeface="Courier New" panose="02070309020205020404" pitchFamily="49" charset="0"/>
              </a:rPr>
              <a:t>] = 100.0 * points[</a:t>
            </a:r>
            <a:r>
              <a:rPr lang="en-US" sz="2200" dirty="0" err="1">
                <a:latin typeface="Courier New" panose="02070309020205020404" pitchFamily="49" charset="0"/>
              </a:rPr>
              <a:t>i</a:t>
            </a:r>
            <a:r>
              <a:rPr lang="en-US" sz="2200" dirty="0">
                <a:latin typeface="Courier New" panose="02070309020205020404" pitchFamily="49" charset="0"/>
              </a:rPr>
              <a:t>] / </a:t>
            </a:r>
            <a:r>
              <a:rPr lang="en-US" sz="2200" dirty="0" smtClean="0">
                <a:latin typeface="Courier New" panose="02070309020205020404" pitchFamily="49" charset="0"/>
              </a:rPr>
              <a:t>20</a:t>
            </a:r>
            <a:endParaRPr lang="en-US" sz="22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2200" dirty="0" smtClean="0">
                <a:latin typeface="Courier New" panose="02070309020205020404" pitchFamily="49" charset="0"/>
              </a:rPr>
              <a:t>    </a:t>
            </a:r>
            <a:r>
              <a:rPr lang="en-US" sz="2200" dirty="0">
                <a:latin typeface="Courier New" panose="02070309020205020404" pitchFamily="49" charset="0"/>
              </a:rPr>
              <a:t>return </a:t>
            </a:r>
            <a:r>
              <a:rPr lang="en-US" sz="2200" dirty="0" smtClean="0">
                <a:latin typeface="Courier New" panose="02070309020205020404" pitchFamily="49" charset="0"/>
              </a:rPr>
              <a:t>grades</a:t>
            </a:r>
            <a:endParaRPr lang="en-US" sz="22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endParaRPr lang="en-US" sz="2200" dirty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551F-E5E0-4D37-8E26-70AC13A01CD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3705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Value/Reference Semantics - Review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517301"/>
            <a:ext cx="10515600" cy="5204174"/>
          </a:xfrm>
        </p:spPr>
        <p:txBody>
          <a:bodyPr>
            <a:normAutofit fontScale="85000" lnSpcReduction="20000"/>
          </a:bodyPr>
          <a:lstStyle/>
          <a:p>
            <a:pPr>
              <a:buFont typeface="Wingdings 2" charset="0"/>
              <a:buChar char=""/>
              <a:defRPr/>
            </a:pPr>
            <a:r>
              <a:rPr lang="en-US" dirty="0" smtClean="0">
                <a:ea typeface="ＭＳ Ｐゴシック" charset="-128"/>
              </a:rPr>
              <a:t>Variables of type </a:t>
            </a:r>
            <a:r>
              <a:rPr lang="en-US" dirty="0" err="1" smtClean="0">
                <a:ea typeface="ＭＳ Ｐゴシック" charset="-128"/>
              </a:rPr>
              <a:t>int</a:t>
            </a:r>
            <a:r>
              <a:rPr lang="en-US" dirty="0" smtClean="0">
                <a:ea typeface="ＭＳ Ｐゴシック" charset="-128"/>
              </a:rPr>
              <a:t>, float, </a:t>
            </a:r>
            <a:r>
              <a:rPr lang="en-US" dirty="0" err="1" smtClean="0">
                <a:ea typeface="ＭＳ Ｐゴシック" charset="-128"/>
              </a:rPr>
              <a:t>boolean</a:t>
            </a:r>
            <a:r>
              <a:rPr lang="en-US" dirty="0" smtClean="0">
                <a:ea typeface="ＭＳ Ｐゴシック" charset="-128"/>
              </a:rPr>
              <a:t>, store values directly:</a:t>
            </a:r>
          </a:p>
          <a:p>
            <a:pPr>
              <a:buFont typeface="Wingdings 2" charset="0"/>
              <a:buChar char=""/>
              <a:defRPr/>
            </a:pPr>
            <a:endParaRPr lang="en-US" dirty="0">
              <a:ea typeface="ＭＳ Ｐゴシック" charset="-128"/>
            </a:endParaRPr>
          </a:p>
          <a:p>
            <a:pPr>
              <a:buFont typeface="Wingdings 2" charset="0"/>
              <a:buChar char=""/>
              <a:defRPr/>
            </a:pPr>
            <a:endParaRPr lang="en-US" dirty="0" smtClean="0">
              <a:ea typeface="ＭＳ Ｐゴシック" charset="-128"/>
            </a:endParaRPr>
          </a:p>
          <a:p>
            <a:pPr>
              <a:buFont typeface="Wingdings 2" charset="0"/>
              <a:buChar char=""/>
              <a:defRPr/>
            </a:pPr>
            <a:r>
              <a:rPr lang="en-US" dirty="0" smtClean="0">
                <a:ea typeface="ＭＳ Ｐゴシック" charset="-128"/>
              </a:rPr>
              <a:t>Values are copied from one variable to another:</a:t>
            </a:r>
          </a:p>
          <a:p>
            <a:pPr marL="0" indent="0">
              <a:buNone/>
              <a:defRPr/>
            </a:pPr>
            <a:r>
              <a:rPr lang="en-US" sz="2000" dirty="0">
                <a:latin typeface="Courier New" charset="0"/>
                <a:ea typeface="ＭＳ Ｐゴシック" charset="0"/>
              </a:rPr>
              <a:t>	</a:t>
            </a:r>
            <a:r>
              <a:rPr lang="en-US" sz="2400" b="1" dirty="0">
                <a:latin typeface="Courier New" charset="0"/>
                <a:ea typeface="ＭＳ Ｐゴシック" charset="0"/>
              </a:rPr>
              <a:t>cats = </a:t>
            </a:r>
            <a:r>
              <a:rPr lang="en-US" sz="2400" b="1" dirty="0" smtClean="0">
                <a:latin typeface="Courier New" charset="0"/>
                <a:ea typeface="ＭＳ Ｐゴシック" charset="0"/>
              </a:rPr>
              <a:t>age</a:t>
            </a:r>
            <a:endParaRPr lang="en-US" sz="2400" b="1" dirty="0">
              <a:latin typeface="Courier New" charset="0"/>
              <a:ea typeface="ＭＳ Ｐゴシック" charset="0"/>
            </a:endParaRPr>
          </a:p>
          <a:p>
            <a:pPr marL="0" indent="0">
              <a:buNone/>
              <a:defRPr/>
            </a:pPr>
            <a:endParaRPr lang="en-US" dirty="0">
              <a:ea typeface="ＭＳ Ｐゴシック" charset="-128"/>
            </a:endParaRPr>
          </a:p>
          <a:p>
            <a:pPr>
              <a:buFont typeface="Wingdings 2" charset="0"/>
              <a:buChar char=""/>
              <a:defRPr/>
            </a:pPr>
            <a:r>
              <a:rPr lang="en-US" dirty="0" smtClean="0">
                <a:ea typeface="ＭＳ Ｐゴシック" charset="-128"/>
              </a:rPr>
              <a:t>Variables of </a:t>
            </a:r>
            <a:r>
              <a:rPr lang="en-US" dirty="0" smtClean="0">
                <a:ea typeface="ＭＳ Ｐゴシック" charset="-128"/>
              </a:rPr>
              <a:t>other types (like lists) st</a:t>
            </a:r>
            <a:r>
              <a:rPr lang="en-US" dirty="0" smtClean="0">
                <a:ea typeface="ＭＳ Ｐゴシック" charset="-128"/>
              </a:rPr>
              <a:t>ore </a:t>
            </a:r>
            <a:r>
              <a:rPr lang="en-US" dirty="0" smtClean="0">
                <a:ea typeface="ＭＳ Ｐゴシック" charset="-128"/>
              </a:rPr>
              <a:t>references to memory:</a:t>
            </a:r>
          </a:p>
          <a:p>
            <a:pPr>
              <a:buFont typeface="Wingdings 2" charset="0"/>
              <a:buChar char=""/>
              <a:defRPr/>
            </a:pPr>
            <a:endParaRPr lang="en-US" dirty="0">
              <a:ea typeface="ＭＳ Ｐゴシック" charset="-128"/>
            </a:endParaRPr>
          </a:p>
          <a:p>
            <a:pPr marL="0" indent="0">
              <a:buNone/>
              <a:defRPr/>
            </a:pPr>
            <a:endParaRPr lang="en-US" dirty="0" smtClean="0">
              <a:ea typeface="ＭＳ Ｐゴシック" charset="-128"/>
            </a:endParaRPr>
          </a:p>
          <a:p>
            <a:pPr>
              <a:buFont typeface="Wingdings 2" charset="0"/>
              <a:buChar char=""/>
              <a:defRPr/>
            </a:pPr>
            <a:endParaRPr lang="en-US" dirty="0">
              <a:ea typeface="ＭＳ Ｐゴシック" charset="-128"/>
            </a:endParaRPr>
          </a:p>
          <a:p>
            <a:pPr>
              <a:buFont typeface="Wingdings 2" charset="0"/>
              <a:buChar char=""/>
              <a:defRPr/>
            </a:pPr>
            <a:endParaRPr lang="en-US" dirty="0" smtClean="0">
              <a:ea typeface="ＭＳ Ｐゴシック" charset="-128"/>
            </a:endParaRPr>
          </a:p>
          <a:p>
            <a:pPr>
              <a:buFont typeface="Wingdings 2" charset="0"/>
              <a:buChar char=""/>
              <a:defRPr/>
            </a:pPr>
            <a:r>
              <a:rPr lang="en-US" dirty="0" smtClean="0">
                <a:ea typeface="ＭＳ Ｐゴシック" charset="-128"/>
              </a:rPr>
              <a:t>References are copied from one variable to another:</a:t>
            </a:r>
          </a:p>
          <a:p>
            <a:pPr marL="0" indent="0">
              <a:buNone/>
              <a:defRPr/>
            </a:pPr>
            <a:r>
              <a:rPr lang="en-US" sz="2000" dirty="0">
                <a:latin typeface="Courier New" charset="0"/>
                <a:ea typeface="ＭＳ Ｐゴシック" charset="0"/>
              </a:rPr>
              <a:t>	</a:t>
            </a:r>
            <a:r>
              <a:rPr lang="en-US" sz="2400" b="1" dirty="0">
                <a:latin typeface="Courier New" charset="0"/>
                <a:ea typeface="ＭＳ Ｐゴシック" charset="0"/>
              </a:rPr>
              <a:t>scores = </a:t>
            </a:r>
            <a:r>
              <a:rPr lang="en-US" sz="2400" b="1" dirty="0" smtClean="0">
                <a:latin typeface="Courier New" charset="0"/>
                <a:ea typeface="ＭＳ Ｐゴシック" charset="0"/>
              </a:rPr>
              <a:t>grades</a:t>
            </a:r>
            <a:endParaRPr lang="en-US" sz="2400" b="1" dirty="0">
              <a:latin typeface="Courier New" charset="0"/>
              <a:ea typeface="ＭＳ Ｐゴシック" charset="0"/>
            </a:endParaRPr>
          </a:p>
          <a:p>
            <a:pPr>
              <a:buFont typeface="Wingdings 2" charset="0"/>
              <a:buChar char=""/>
              <a:defRPr/>
            </a:pPr>
            <a:endParaRPr lang="en-US" dirty="0">
              <a:ea typeface="ＭＳ Ｐゴシック" charset="-128"/>
            </a:endParaRPr>
          </a:p>
        </p:txBody>
      </p:sp>
      <p:graphicFrame>
        <p:nvGraphicFramePr>
          <p:cNvPr id="8" name="Group 49"/>
          <p:cNvGraphicFramePr>
            <a:graphicFrameLocks noGrp="1"/>
          </p:cNvGraphicFramePr>
          <p:nvPr/>
        </p:nvGraphicFramePr>
        <p:xfrm>
          <a:off x="5791200" y="4419600"/>
          <a:ext cx="3429000" cy="1041400"/>
        </p:xfrm>
        <a:graphic>
          <a:graphicData uri="http://schemas.openxmlformats.org/drawingml/2006/table">
            <a:tbl>
              <a:tblPr/>
              <a:tblGrid>
                <a:gridCol w="1182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9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77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9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index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value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89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78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93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743200" y="1905000"/>
          <a:ext cx="1931988" cy="520700"/>
        </p:xfrm>
        <a:graphic>
          <a:graphicData uri="http://schemas.openxmlformats.org/drawingml/2006/table">
            <a:tbl>
              <a:tblPr/>
              <a:tblGrid>
                <a:gridCol w="1182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9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age</a:t>
                      </a:r>
                      <a:endParaRPr kumimoji="0" lang="en-US" sz="20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6019800" y="1905000"/>
          <a:ext cx="1931988" cy="520700"/>
        </p:xfrm>
        <a:graphic>
          <a:graphicData uri="http://schemas.openxmlformats.org/drawingml/2006/table">
            <a:tbl>
              <a:tblPr/>
              <a:tblGrid>
                <a:gridCol w="1182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9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cats</a:t>
                      </a:r>
                      <a:endParaRPr kumimoji="0" lang="en-US" sz="20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4724400" y="3048000"/>
          <a:ext cx="1931988" cy="520700"/>
        </p:xfrm>
        <a:graphic>
          <a:graphicData uri="http://schemas.openxmlformats.org/drawingml/2006/table">
            <a:tbl>
              <a:tblPr/>
              <a:tblGrid>
                <a:gridCol w="1182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9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age</a:t>
                      </a:r>
                      <a:endParaRPr kumimoji="0" lang="en-US" sz="20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8001000" y="3048000"/>
          <a:ext cx="1931988" cy="520700"/>
        </p:xfrm>
        <a:graphic>
          <a:graphicData uri="http://schemas.openxmlformats.org/drawingml/2006/table">
            <a:tbl>
              <a:tblPr/>
              <a:tblGrid>
                <a:gridCol w="1182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9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cats</a:t>
                      </a:r>
                      <a:endParaRPr kumimoji="0" lang="en-US" sz="20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2971800" y="4724400"/>
          <a:ext cx="1931988" cy="520700"/>
        </p:xfrm>
        <a:graphic>
          <a:graphicData uri="http://schemas.openxmlformats.org/drawingml/2006/table">
            <a:tbl>
              <a:tblPr/>
              <a:tblGrid>
                <a:gridCol w="1182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9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grades</a:t>
                      </a:r>
                      <a:endParaRPr kumimoji="0" lang="en-US" sz="20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4" name="Rectangle 13"/>
          <p:cNvSpPr>
            <a:spLocks noChangeArrowheads="1"/>
          </p:cNvSpPr>
          <p:nvPr/>
        </p:nvSpPr>
        <p:spPr bwMode="auto">
          <a:xfrm flipH="1" flipV="1">
            <a:off x="4495800" y="4953000"/>
            <a:ext cx="762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7150" dist="38100" dir="5400000" algn="ctr" rotWithShape="0">
              <a:srgbClr val="06333E">
                <a:alpha val="48000"/>
              </a:srgbClr>
            </a:outerShdw>
          </a:effectLst>
        </p:spPr>
        <p:txBody>
          <a:bodyPr anchor="ctr"/>
          <a:lstStyle/>
          <a:p>
            <a:pPr algn="ctr">
              <a:spcBef>
                <a:spcPts val="500"/>
              </a:spcBef>
              <a:buClr>
                <a:srgbClr val="800080"/>
              </a:buClr>
              <a:buSzPct val="55000"/>
              <a:buFont typeface="Wingdings" charset="0"/>
              <a:buChar char="n"/>
              <a:defRPr/>
            </a:pPr>
            <a:endParaRPr lang="en-US">
              <a:solidFill>
                <a:schemeClr val="lt1"/>
              </a:solidFill>
            </a:endParaRPr>
          </a:p>
        </p:txBody>
      </p:sp>
      <p:cxnSp>
        <p:nvCxnSpPr>
          <p:cNvPr id="16" name="Curved Connector 15"/>
          <p:cNvCxnSpPr>
            <a:cxnSpLocks noChangeShapeType="1"/>
            <a:stCxn id="14" idx="0"/>
          </p:cNvCxnSpPr>
          <p:nvPr/>
        </p:nvCxnSpPr>
        <p:spPr bwMode="auto">
          <a:xfrm rot="5400000" flipH="1" flipV="1">
            <a:off x="5200650" y="4210050"/>
            <a:ext cx="152400" cy="1485900"/>
          </a:xfrm>
          <a:prstGeom prst="curvedConnector4">
            <a:avLst>
              <a:gd name="adj1" fmla="val -150000"/>
              <a:gd name="adj2" fmla="val 51282"/>
            </a:avLst>
          </a:prstGeom>
          <a:noFill/>
          <a:ln w="25400">
            <a:solidFill>
              <a:srgbClr val="000000"/>
            </a:solidFill>
            <a:round/>
            <a:headEnd/>
            <a:tailEnd type="arrow" w="med" len="med"/>
          </a:ln>
          <a:effectLst>
            <a:outerShdw blurRad="57150" dist="38100" dir="5400000" algn="ctr" rotWithShape="0">
              <a:srgbClr val="06333E">
                <a:alpha val="48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5562600" y="6172200"/>
          <a:ext cx="1931988" cy="520700"/>
        </p:xfrm>
        <a:graphic>
          <a:graphicData uri="http://schemas.openxmlformats.org/drawingml/2006/table">
            <a:tbl>
              <a:tblPr/>
              <a:tblGrid>
                <a:gridCol w="1182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9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scores</a:t>
                      </a:r>
                      <a:endParaRPr kumimoji="0" lang="en-US" sz="20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9" name="Rectangle 18"/>
          <p:cNvSpPr>
            <a:spLocks noChangeArrowheads="1"/>
          </p:cNvSpPr>
          <p:nvPr/>
        </p:nvSpPr>
        <p:spPr bwMode="auto">
          <a:xfrm flipH="1" flipV="1">
            <a:off x="7086600" y="6400800"/>
            <a:ext cx="762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7150" dist="38100" dir="5400000" algn="ctr" rotWithShape="0">
              <a:srgbClr val="06333E">
                <a:alpha val="48000"/>
              </a:srgbClr>
            </a:outerShdw>
          </a:effectLst>
        </p:spPr>
        <p:txBody>
          <a:bodyPr anchor="ctr"/>
          <a:lstStyle/>
          <a:p>
            <a:pPr algn="ctr">
              <a:spcBef>
                <a:spcPts val="500"/>
              </a:spcBef>
              <a:buClr>
                <a:srgbClr val="800080"/>
              </a:buClr>
              <a:buSzPct val="55000"/>
              <a:buFont typeface="Wingdings" charset="0"/>
              <a:buChar char="n"/>
              <a:defRPr/>
            </a:pPr>
            <a:endParaRPr lang="en-US">
              <a:solidFill>
                <a:schemeClr val="lt1"/>
              </a:solidFill>
            </a:endParaRPr>
          </a:p>
        </p:txBody>
      </p:sp>
      <p:cxnSp>
        <p:nvCxnSpPr>
          <p:cNvPr id="20" name="Curved Connector 19"/>
          <p:cNvCxnSpPr>
            <a:cxnSpLocks noChangeShapeType="1"/>
            <a:stCxn id="19" idx="0"/>
          </p:cNvCxnSpPr>
          <p:nvPr/>
        </p:nvCxnSpPr>
        <p:spPr bwMode="auto">
          <a:xfrm rot="5400000" flipH="1" flipV="1">
            <a:off x="7404100" y="4660900"/>
            <a:ext cx="1536700" cy="2095500"/>
          </a:xfrm>
          <a:prstGeom prst="curvedConnector4">
            <a:avLst>
              <a:gd name="adj1" fmla="val -14875"/>
              <a:gd name="adj2" fmla="val 110907"/>
            </a:avLst>
          </a:prstGeom>
          <a:noFill/>
          <a:ln w="25400">
            <a:solidFill>
              <a:srgbClr val="000000"/>
            </a:solidFill>
            <a:round/>
            <a:headEnd/>
            <a:tailEnd type="arrow" w="med" len="med"/>
          </a:ln>
          <a:effectLst>
            <a:outerShdw blurRad="57150" dist="38100" dir="5400000" algn="ctr" rotWithShape="0">
              <a:srgbClr val="06333E">
                <a:alpha val="48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551F-E5E0-4D37-8E26-70AC13A01CD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347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Lists for Tallying</a:t>
            </a:r>
          </a:p>
        </p:txBody>
      </p:sp>
      <p:sp>
        <p:nvSpPr>
          <p:cNvPr id="8195" name="Rectang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endParaRPr lang="en-US" b="1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551F-E5E0-4D37-8E26-70AC13A01CD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820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1674"/>
          </a:xfrm>
        </p:spPr>
        <p:txBody>
          <a:bodyPr/>
          <a:lstStyle/>
          <a:p>
            <a:pPr eaLnBrk="1" hangingPunct="1"/>
            <a:r>
              <a:rPr lang="en-US" dirty="0" smtClean="0"/>
              <a:t>Extracting digits</a:t>
            </a:r>
          </a:p>
        </p:txBody>
      </p:sp>
      <p:sp>
        <p:nvSpPr>
          <p:cNvPr id="9221" name="Rectangle 5"/>
          <p:cNvSpPr>
            <a:spLocks noGrp="1"/>
          </p:cNvSpPr>
          <p:nvPr>
            <p:ph type="body" idx="1"/>
          </p:nvPr>
        </p:nvSpPr>
        <p:spPr>
          <a:xfrm>
            <a:off x="838200" y="979715"/>
            <a:ext cx="10515600" cy="5785756"/>
          </a:xfrm>
        </p:spPr>
        <p:txBody>
          <a:bodyPr>
            <a:normAutofit fontScale="32500" lnSpcReduction="20000"/>
          </a:bodyPr>
          <a:lstStyle/>
          <a:p>
            <a:r>
              <a:rPr lang="en-US" sz="6000" dirty="0" smtClean="0"/>
              <a:t>Given a number, how do we extract the digits one at a time?</a:t>
            </a:r>
            <a:r>
              <a:rPr lang="en-US" sz="6000" dirty="0"/>
              <a:t> </a:t>
            </a:r>
            <a:r>
              <a:rPr lang="en-US" sz="6000" dirty="0" smtClean="0"/>
              <a:t>Ex</a:t>
            </a:r>
            <a:r>
              <a:rPr lang="en-US" sz="7400" dirty="0" smtClean="0"/>
              <a:t>: </a:t>
            </a:r>
            <a:r>
              <a:rPr lang="pt-BR" sz="7400" dirty="0">
                <a:latin typeface="Courier New" panose="02070309020205020404" pitchFamily="49" charset="0"/>
              </a:rPr>
              <a:t>590823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eaLnBrk="1" hangingPunct="1"/>
            <a:r>
              <a:rPr lang="en-US" sz="5200" dirty="0" smtClean="0"/>
              <a:t>Hint: use % and //</a:t>
            </a:r>
          </a:p>
          <a:p>
            <a:pPr marL="0" indent="0">
              <a:buNone/>
            </a:pPr>
            <a:r>
              <a:rPr lang="en-US" sz="6000" dirty="0" smtClean="0">
                <a:latin typeface="Courier New" panose="02070309020205020404" pitchFamily="49" charset="0"/>
              </a:rPr>
              <a:t>    </a:t>
            </a:r>
            <a:r>
              <a:rPr lang="pt-BR" sz="6000" dirty="0" smtClean="0">
                <a:latin typeface="Courier New" panose="02070309020205020404" pitchFamily="49" charset="0"/>
              </a:rPr>
              <a:t>&gt;&gt;&gt; </a:t>
            </a:r>
            <a:r>
              <a:rPr lang="pt-BR" sz="6000" dirty="0">
                <a:latin typeface="Courier New" panose="02070309020205020404" pitchFamily="49" charset="0"/>
              </a:rPr>
              <a:t>n = 590823</a:t>
            </a:r>
          </a:p>
          <a:p>
            <a:pPr marL="0" indent="0">
              <a:buNone/>
            </a:pPr>
            <a:r>
              <a:rPr lang="pt-BR" sz="6000" dirty="0" smtClean="0">
                <a:latin typeface="Courier New" panose="02070309020205020404" pitchFamily="49" charset="0"/>
              </a:rPr>
              <a:t>    &gt;&gt;&gt; </a:t>
            </a:r>
            <a:r>
              <a:rPr lang="pt-BR" sz="6000" dirty="0">
                <a:latin typeface="Courier New" panose="02070309020205020404" pitchFamily="49" charset="0"/>
              </a:rPr>
              <a:t>n % 10</a:t>
            </a:r>
          </a:p>
          <a:p>
            <a:pPr marL="0" indent="0">
              <a:buNone/>
            </a:pPr>
            <a:r>
              <a:rPr lang="pt-BR" sz="6000" dirty="0" smtClean="0">
                <a:latin typeface="Courier New" panose="02070309020205020404" pitchFamily="49" charset="0"/>
              </a:rPr>
              <a:t>    3</a:t>
            </a:r>
            <a:endParaRPr lang="pt-BR" sz="6000" dirty="0"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6000" dirty="0" smtClean="0">
                <a:latin typeface="Courier New" panose="02070309020205020404" pitchFamily="49" charset="0"/>
              </a:rPr>
              <a:t>    &gt;&gt;&gt; </a:t>
            </a:r>
            <a:r>
              <a:rPr lang="pt-BR" sz="6000" dirty="0">
                <a:latin typeface="Courier New" panose="02070309020205020404" pitchFamily="49" charset="0"/>
              </a:rPr>
              <a:t>n = n // 10</a:t>
            </a:r>
          </a:p>
          <a:p>
            <a:pPr marL="0" indent="0">
              <a:buNone/>
            </a:pPr>
            <a:r>
              <a:rPr lang="pt-BR" sz="6000" dirty="0" smtClean="0">
                <a:latin typeface="Courier New" panose="02070309020205020404" pitchFamily="49" charset="0"/>
              </a:rPr>
              <a:t>    &gt;&gt;&gt; </a:t>
            </a:r>
            <a:r>
              <a:rPr lang="pt-BR" sz="6000" dirty="0">
                <a:latin typeface="Courier New" panose="02070309020205020404" pitchFamily="49" charset="0"/>
              </a:rPr>
              <a:t>n</a:t>
            </a:r>
          </a:p>
          <a:p>
            <a:pPr marL="0" indent="0">
              <a:buNone/>
            </a:pPr>
            <a:r>
              <a:rPr lang="pt-BR" sz="6000" dirty="0" smtClean="0">
                <a:latin typeface="Courier New" panose="02070309020205020404" pitchFamily="49" charset="0"/>
              </a:rPr>
              <a:t>    59082</a:t>
            </a:r>
            <a:endParaRPr lang="pt-BR" sz="6000" dirty="0"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6000" dirty="0" smtClean="0">
                <a:latin typeface="Courier New" panose="02070309020205020404" pitchFamily="49" charset="0"/>
              </a:rPr>
              <a:t>    &gt;&gt;&gt; </a:t>
            </a:r>
            <a:r>
              <a:rPr lang="pt-BR" sz="6000" dirty="0">
                <a:latin typeface="Courier New" panose="02070309020205020404" pitchFamily="49" charset="0"/>
              </a:rPr>
              <a:t>n % 10</a:t>
            </a:r>
          </a:p>
          <a:p>
            <a:pPr marL="0" indent="0">
              <a:buNone/>
            </a:pPr>
            <a:r>
              <a:rPr lang="pt-BR" sz="6000" dirty="0" smtClean="0">
                <a:latin typeface="Courier New" panose="02070309020205020404" pitchFamily="49" charset="0"/>
              </a:rPr>
              <a:t>    2</a:t>
            </a:r>
            <a:endParaRPr lang="pt-BR" sz="6000" dirty="0"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6000" dirty="0" smtClean="0">
                <a:latin typeface="Courier New" panose="02070309020205020404" pitchFamily="49" charset="0"/>
              </a:rPr>
              <a:t>    &gt;&gt;&gt; </a:t>
            </a:r>
            <a:r>
              <a:rPr lang="pt-BR" sz="6000" dirty="0">
                <a:latin typeface="Courier New" panose="02070309020205020404" pitchFamily="49" charset="0"/>
              </a:rPr>
              <a:t>n = n // 10</a:t>
            </a:r>
          </a:p>
          <a:p>
            <a:pPr marL="0" indent="0">
              <a:buNone/>
            </a:pPr>
            <a:r>
              <a:rPr lang="pt-BR" sz="6000" dirty="0" smtClean="0">
                <a:latin typeface="Courier New" panose="02070309020205020404" pitchFamily="49" charset="0"/>
              </a:rPr>
              <a:t>    &gt;&gt;&gt; </a:t>
            </a:r>
            <a:r>
              <a:rPr lang="pt-BR" sz="6000" dirty="0">
                <a:latin typeface="Courier New" panose="02070309020205020404" pitchFamily="49" charset="0"/>
              </a:rPr>
              <a:t>n</a:t>
            </a:r>
          </a:p>
          <a:p>
            <a:pPr marL="0" indent="0">
              <a:buNone/>
            </a:pPr>
            <a:r>
              <a:rPr lang="pt-BR" sz="6000" dirty="0" smtClean="0">
                <a:latin typeface="Courier New" panose="02070309020205020404" pitchFamily="49" charset="0"/>
              </a:rPr>
              <a:t>    5908</a:t>
            </a:r>
            <a:endParaRPr lang="pt-BR" sz="6000" dirty="0"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6000" dirty="0" smtClean="0">
                <a:latin typeface="Courier New" panose="02070309020205020404" pitchFamily="49" charset="0"/>
              </a:rPr>
              <a:t>    &gt;&gt;&gt; </a:t>
            </a:r>
            <a:r>
              <a:rPr lang="pt-BR" sz="6000" dirty="0">
                <a:latin typeface="Courier New" panose="02070309020205020404" pitchFamily="49" charset="0"/>
              </a:rPr>
              <a:t>n % 10</a:t>
            </a:r>
          </a:p>
          <a:p>
            <a:pPr marL="0" indent="0">
              <a:buNone/>
            </a:pPr>
            <a:r>
              <a:rPr lang="pt-BR" sz="6000" dirty="0" smtClean="0">
                <a:latin typeface="Courier New" panose="02070309020205020404" pitchFamily="49" charset="0"/>
              </a:rPr>
              <a:t>    8</a:t>
            </a:r>
            <a:endParaRPr lang="pt-BR" sz="6000" dirty="0"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6000" dirty="0" smtClean="0">
                <a:latin typeface="Courier New" panose="02070309020205020404" pitchFamily="49" charset="0"/>
              </a:rPr>
              <a:t>    &gt;&gt;&gt; </a:t>
            </a:r>
            <a:endParaRPr lang="en-US" sz="60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60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6000" b="1" dirty="0">
              <a:solidFill>
                <a:srgbClr val="00808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551F-E5E0-4D37-8E26-70AC13A01CD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776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tallying problem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Problem: Write a function </a:t>
            </a:r>
            <a:r>
              <a:rPr lang="en-US" dirty="0" err="1" smtClean="0">
                <a:latin typeface="Courier New" panose="02070309020205020404" pitchFamily="49" charset="0"/>
              </a:rPr>
              <a:t>most_frequent_digit</a:t>
            </a:r>
            <a:r>
              <a:rPr lang="en-US" dirty="0" smtClean="0">
                <a:latin typeface="Courier New" panose="02070309020205020404" pitchFamily="49" charset="0"/>
              </a:rPr>
              <a:t>(n)</a:t>
            </a:r>
            <a:r>
              <a:rPr lang="en-US" dirty="0" smtClean="0"/>
              <a:t> that returns the digit of a number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 smtClean="0"/>
              <a:t> that occurs most frequently.</a:t>
            </a:r>
            <a:endParaRPr lang="en-US" sz="900" dirty="0"/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Example: the number  669260267 contains:</a:t>
            </a:r>
            <a:br>
              <a:rPr lang="en-US" dirty="0" smtClean="0"/>
            </a:br>
            <a:r>
              <a:rPr lang="en-US" dirty="0" smtClean="0"/>
              <a:t>		 one 0, two 2s, four 6s, one 7, and one 9.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</a:rPr>
              <a:t>most_frequent_digit</a:t>
            </a:r>
            <a:r>
              <a:rPr lang="en-US" dirty="0" smtClean="0">
                <a:latin typeface="Courier New" panose="02070309020205020404" pitchFamily="49" charset="0"/>
              </a:rPr>
              <a:t>(</a:t>
            </a:r>
            <a:r>
              <a:rPr lang="en-US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66</a:t>
            </a:r>
            <a:r>
              <a:rPr lang="en-US" dirty="0" smtClean="0">
                <a:latin typeface="Courier New" panose="02070309020205020404" pitchFamily="49" charset="0"/>
              </a:rPr>
              <a:t>92</a:t>
            </a:r>
            <a:r>
              <a:rPr lang="en-US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6</a:t>
            </a:r>
            <a:r>
              <a:rPr lang="en-US" dirty="0" smtClean="0">
                <a:latin typeface="Courier New" panose="02070309020205020404" pitchFamily="49" charset="0"/>
              </a:rPr>
              <a:t>02</a:t>
            </a:r>
            <a:r>
              <a:rPr lang="en-US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6</a:t>
            </a:r>
            <a:r>
              <a:rPr lang="en-US" dirty="0" smtClean="0">
                <a:latin typeface="Courier New" panose="02070309020205020404" pitchFamily="49" charset="0"/>
              </a:rPr>
              <a:t>7)</a:t>
            </a:r>
            <a:r>
              <a:rPr lang="en-US" dirty="0" smtClean="0"/>
              <a:t> returns 6.</a:t>
            </a:r>
          </a:p>
          <a:p>
            <a:pPr lvl="1" eaLnBrk="1" hangingPunct="1"/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dirty="0" smtClean="0"/>
              <a:t>If there is a tie, return the digit with the lower value.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</a:rPr>
              <a:t>most_frequent_digit</a:t>
            </a:r>
            <a:r>
              <a:rPr lang="en-US" dirty="0" smtClean="0">
                <a:latin typeface="Courier New" panose="02070309020205020404" pitchFamily="49" charset="0"/>
              </a:rPr>
              <a:t>(571</a:t>
            </a:r>
            <a:r>
              <a:rPr lang="en-US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3</a:t>
            </a:r>
            <a:r>
              <a:rPr lang="en-US" dirty="0" smtClean="0">
                <a:latin typeface="Courier New" panose="02070309020205020404" pitchFamily="49" charset="0"/>
              </a:rPr>
              <a:t>520</a:t>
            </a:r>
            <a:r>
              <a:rPr lang="en-US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3</a:t>
            </a:r>
            <a:r>
              <a:rPr lang="en-US" dirty="0" smtClean="0">
                <a:latin typeface="Courier New" panose="02070309020205020404" pitchFamily="49" charset="0"/>
              </a:rPr>
              <a:t>)</a:t>
            </a:r>
            <a:r>
              <a:rPr lang="en-US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 </a:t>
            </a:r>
            <a:r>
              <a:rPr lang="en-US" dirty="0" smtClean="0"/>
              <a:t> returns 3.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551F-E5E0-4D37-8E26-70AC13A01CD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394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tallying problem</a:t>
            </a:r>
          </a:p>
        </p:txBody>
      </p:sp>
      <p:sp>
        <p:nvSpPr>
          <p:cNvPr id="965635" name="Content Placeholder 2"/>
          <p:cNvSpPr>
            <a:spLocks noGrp="1"/>
          </p:cNvSpPr>
          <p:nvPr>
            <p:ph idx="4294967295"/>
          </p:nvPr>
        </p:nvSpPr>
        <p:spPr>
          <a:xfrm>
            <a:off x="838200" y="1488265"/>
            <a:ext cx="10515600" cy="4688698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This is well-suited for a list.</a:t>
            </a:r>
            <a:endParaRPr lang="en-US" sz="1800" dirty="0">
              <a:latin typeface="Courier New" panose="02070309020205020404" pitchFamily="49" charset="0"/>
            </a:endParaRPr>
          </a:p>
          <a:p>
            <a:pPr marL="457200" lvl="1" indent="0" eaLnBrk="1" hangingPunct="1">
              <a:lnSpc>
                <a:spcPct val="70000"/>
              </a:lnSpc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Note that there are 10 digits. Consider a list of 10 elements.</a:t>
            </a:r>
          </a:p>
          <a:p>
            <a:pPr lvl="1" eaLnBrk="1" hangingPunct="1"/>
            <a:r>
              <a:rPr lang="en-US" sz="2800" dirty="0" smtClean="0"/>
              <a:t>The value at index 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dirty="0" smtClean="0"/>
              <a:t> holds the number of occurrences of digit 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endParaRPr lang="en-US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eaLnBrk="1" hangingPunct="1"/>
            <a:r>
              <a:rPr lang="en-US" sz="2800" dirty="0" smtClean="0"/>
              <a:t>Example for 669260267: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graphicFrame>
        <p:nvGraphicFramePr>
          <p:cNvPr id="4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5393205"/>
              </p:ext>
            </p:extLst>
          </p:nvPr>
        </p:nvGraphicFramePr>
        <p:xfrm>
          <a:off x="2125192" y="4111646"/>
          <a:ext cx="8462929" cy="1879250"/>
        </p:xfrm>
        <a:graphic>
          <a:graphicData uri="http://schemas.openxmlformats.org/drawingml/2006/table">
            <a:tbl>
              <a:tblPr/>
              <a:tblGrid>
                <a:gridCol w="11536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07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07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07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07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28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071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071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071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3071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3071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939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index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9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value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551F-E5E0-4D37-8E26-70AC13A01CD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783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65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65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365126"/>
            <a:ext cx="10515600" cy="983840"/>
          </a:xfrm>
        </p:spPr>
        <p:txBody>
          <a:bodyPr/>
          <a:lstStyle/>
          <a:p>
            <a:pPr eaLnBrk="1" hangingPunct="1"/>
            <a:r>
              <a:rPr lang="en-US" dirty="0" smtClean="0"/>
              <a:t>Creating a list of tallies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48293" y="1400366"/>
            <a:ext cx="10515600" cy="5323115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	</a:t>
            </a:r>
            <a:r>
              <a:rPr lang="en-US" sz="2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2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assume n = 669260267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600" b="1" dirty="0" smtClean="0">
                <a:latin typeface="Courier New" panose="02070309020205020404" pitchFamily="49" charset="0"/>
              </a:rPr>
              <a:t>	counts = [0] * 10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600" dirty="0" smtClean="0">
                <a:latin typeface="Courier New" panose="02070309020205020404" pitchFamily="49" charset="0"/>
              </a:rPr>
              <a:t>	while (n &gt; 0):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	    </a:t>
            </a:r>
            <a:r>
              <a:rPr lang="en-US" sz="2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2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pluck off a digit and add to its counter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600" dirty="0" smtClean="0">
                <a:latin typeface="Courier New" panose="02070309020205020404" pitchFamily="49" charset="0"/>
              </a:rPr>
              <a:t>	    digit = n % 10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600" b="1" dirty="0" smtClean="0">
                <a:latin typeface="Courier New" panose="02070309020205020404" pitchFamily="49" charset="0"/>
              </a:rPr>
              <a:t>	    counts[digit] = counts[digit] + 1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600" dirty="0" smtClean="0">
                <a:latin typeface="Courier New" panose="02070309020205020404" pitchFamily="49" charset="0"/>
              </a:rPr>
              <a:t>	    n = n // 10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2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2600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</a:p>
        </p:txBody>
      </p:sp>
      <p:graphicFrame>
        <p:nvGraphicFramePr>
          <p:cNvPr id="1841156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9604340"/>
              </p:ext>
            </p:extLst>
          </p:nvPr>
        </p:nvGraphicFramePr>
        <p:xfrm>
          <a:off x="3160583" y="5021378"/>
          <a:ext cx="7176375" cy="1517534"/>
        </p:xfrm>
        <a:graphic>
          <a:graphicData uri="http://schemas.openxmlformats.org/drawingml/2006/table">
            <a:tbl>
              <a:tblPr/>
              <a:tblGrid>
                <a:gridCol w="978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96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96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96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96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14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196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963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196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1963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1963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7587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index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87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value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551F-E5E0-4D37-8E26-70AC13A01CD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2156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3818"/>
          </a:xfrm>
        </p:spPr>
        <p:txBody>
          <a:bodyPr/>
          <a:lstStyle/>
          <a:p>
            <a:pPr eaLnBrk="1" hangingPunct="1"/>
            <a:r>
              <a:rPr lang="en-US" dirty="0" smtClean="0"/>
              <a:t>Tally solution</a:t>
            </a:r>
          </a:p>
        </p:txBody>
      </p:sp>
      <p:sp>
        <p:nvSpPr>
          <p:cNvPr id="13315" name="Rectangle 3"/>
          <p:cNvSpPr>
            <a:spLocks noGrp="1"/>
          </p:cNvSpPr>
          <p:nvPr>
            <p:ph type="body" idx="1"/>
          </p:nvPr>
        </p:nvSpPr>
        <p:spPr>
          <a:xfrm>
            <a:off x="838200" y="1338943"/>
            <a:ext cx="10515600" cy="5382531"/>
          </a:xfrm>
        </p:spPr>
        <p:txBody>
          <a:bodyPr>
            <a:noAutofit/>
          </a:bodyPr>
          <a:lstStyle/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Returns the digit value that occurs most frequently in n</a:t>
            </a:r>
            <a:r>
              <a:rPr lang="en-US" sz="20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.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Breaks ties by choosing the smaller value.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000" dirty="0" err="1" smtClean="0">
                <a:latin typeface="Courier New" panose="02070309020205020404" pitchFamily="49" charset="0"/>
              </a:rPr>
              <a:t>def</a:t>
            </a:r>
            <a:r>
              <a:rPr lang="en-US" sz="2000" dirty="0" smtClean="0">
                <a:latin typeface="Courier New" panose="02070309020205020404" pitchFamily="49" charset="0"/>
              </a:rPr>
              <a:t> </a:t>
            </a:r>
            <a:r>
              <a:rPr lang="en-US" sz="2000" dirty="0" err="1" smtClean="0">
                <a:latin typeface="Courier New" panose="02070309020205020404" pitchFamily="49" charset="0"/>
              </a:rPr>
              <a:t>most_frequent_digit</a:t>
            </a:r>
            <a:r>
              <a:rPr lang="en-US" sz="2000" dirty="0" smtClean="0">
                <a:latin typeface="Courier New" panose="02070309020205020404" pitchFamily="49" charset="0"/>
              </a:rPr>
              <a:t>(n):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    </a:t>
            </a:r>
            <a:r>
              <a:rPr lang="en-US" sz="2000" dirty="0" smtClean="0">
                <a:latin typeface="Courier New" panose="02070309020205020404" pitchFamily="49" charset="0"/>
              </a:rPr>
              <a:t>counts </a:t>
            </a:r>
            <a:r>
              <a:rPr lang="en-US" sz="2000" dirty="0">
                <a:latin typeface="Courier New" panose="02070309020205020404" pitchFamily="49" charset="0"/>
              </a:rPr>
              <a:t>= </a:t>
            </a:r>
            <a:r>
              <a:rPr lang="en-US" sz="2000" dirty="0" smtClean="0">
                <a:latin typeface="Courier New" panose="02070309020205020404" pitchFamily="49" charset="0"/>
              </a:rPr>
              <a:t>[0] * 10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    while (n &gt; 0</a:t>
            </a:r>
            <a:r>
              <a:rPr lang="en-US" sz="2000" dirty="0" smtClean="0">
                <a:latin typeface="Courier New" panose="02070309020205020404" pitchFamily="49" charset="0"/>
              </a:rPr>
              <a:t>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</a:t>
            </a:r>
            <a:r>
              <a:rPr lang="en-US" sz="2000" dirty="0" smtClean="0">
                <a:latin typeface="Courier New" panose="02070309020205020404" pitchFamily="49" charset="0"/>
              </a:rPr>
              <a:t>digit </a:t>
            </a:r>
            <a:r>
              <a:rPr lang="en-US" sz="2000" dirty="0">
                <a:latin typeface="Courier New" panose="02070309020205020404" pitchFamily="49" charset="0"/>
              </a:rPr>
              <a:t>= n % </a:t>
            </a:r>
            <a:r>
              <a:rPr lang="en-US" sz="2000" dirty="0" smtClean="0">
                <a:latin typeface="Courier New" panose="02070309020205020404" pitchFamily="49" charset="0"/>
              </a:rPr>
              <a:t>10  </a:t>
            </a:r>
            <a:r>
              <a:rPr 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# </a:t>
            </a:r>
            <a:r>
              <a:rPr 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pluck off a digit and tally it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counts[digit</a:t>
            </a:r>
            <a:r>
              <a:rPr lang="en-US" sz="2000" dirty="0" smtClean="0">
                <a:latin typeface="Courier New" panose="02070309020205020404" pitchFamily="49" charset="0"/>
              </a:rPr>
              <a:t>] = count[digit] + 1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n = n </a:t>
            </a:r>
            <a:r>
              <a:rPr lang="en-US" sz="2000" dirty="0" smtClean="0">
                <a:latin typeface="Courier New" panose="02070309020205020404" pitchFamily="49" charset="0"/>
              </a:rPr>
              <a:t>// 10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    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    #</a:t>
            </a:r>
            <a:r>
              <a:rPr lang="en-US" sz="20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find the most frequently occurring digit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    </a:t>
            </a:r>
            <a:r>
              <a:rPr lang="en-US" sz="2000" dirty="0" err="1" smtClean="0">
                <a:latin typeface="Courier New" panose="02070309020205020404" pitchFamily="49" charset="0"/>
              </a:rPr>
              <a:t>best_index</a:t>
            </a:r>
            <a:r>
              <a:rPr lang="en-US" sz="2000" dirty="0" smtClean="0">
                <a:latin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</a:rPr>
              <a:t>= </a:t>
            </a:r>
            <a:r>
              <a:rPr lang="en-US" sz="2000" dirty="0" smtClean="0">
                <a:latin typeface="Courier New" panose="02070309020205020404" pitchFamily="49" charset="0"/>
              </a:rPr>
              <a:t>0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    for </a:t>
            </a:r>
            <a:r>
              <a:rPr lang="en-US" sz="2000" dirty="0" err="1" smtClean="0">
                <a:latin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</a:rPr>
              <a:t> in range(1, </a:t>
            </a:r>
            <a:r>
              <a:rPr lang="en-US" sz="2000" dirty="0" err="1" smtClean="0">
                <a:latin typeface="Courier New" panose="02070309020205020404" pitchFamily="49" charset="0"/>
              </a:rPr>
              <a:t>len</a:t>
            </a:r>
            <a:r>
              <a:rPr lang="en-US" sz="2000" dirty="0" smtClean="0">
                <a:latin typeface="Courier New" panose="02070309020205020404" pitchFamily="49" charset="0"/>
              </a:rPr>
              <a:t>(counts)): 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if (counts[</a:t>
            </a:r>
            <a:r>
              <a:rPr lang="en-US" sz="2000" dirty="0" err="1">
                <a:latin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</a:rPr>
              <a:t>] &gt; </a:t>
            </a:r>
            <a:r>
              <a:rPr lang="en-US" sz="2000" dirty="0" smtClean="0">
                <a:latin typeface="Courier New" panose="02070309020205020404" pitchFamily="49" charset="0"/>
              </a:rPr>
              <a:t>counts[</a:t>
            </a:r>
            <a:r>
              <a:rPr lang="en-US" sz="2000" dirty="0" err="1" smtClean="0">
                <a:latin typeface="Courier New" panose="02070309020205020404" pitchFamily="49" charset="0"/>
              </a:rPr>
              <a:t>best_index</a:t>
            </a:r>
            <a:r>
              <a:rPr lang="en-US" sz="2000" dirty="0" smtClean="0">
                <a:latin typeface="Courier New" panose="02070309020205020404" pitchFamily="49" charset="0"/>
              </a:rPr>
              <a:t>]):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    </a:t>
            </a:r>
            <a:r>
              <a:rPr lang="en-US" sz="2000" dirty="0" err="1" smtClean="0">
                <a:latin typeface="Courier New" panose="02070309020205020404" pitchFamily="49" charset="0"/>
              </a:rPr>
              <a:t>best_index</a:t>
            </a:r>
            <a:r>
              <a:rPr lang="en-US" sz="2000" dirty="0" smtClean="0">
                <a:latin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</a:rPr>
              <a:t>= </a:t>
            </a:r>
            <a:r>
              <a:rPr lang="en-US" sz="2000" dirty="0" err="1" smtClean="0">
                <a:latin typeface="Courier New" panose="02070309020205020404" pitchFamily="49" charset="0"/>
              </a:rPr>
              <a:t>i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000" dirty="0" smtClean="0">
                <a:latin typeface="Courier New" panose="02070309020205020404" pitchFamily="49" charset="0"/>
              </a:rPr>
              <a:t>    return </a:t>
            </a:r>
            <a:r>
              <a:rPr lang="en-US" sz="2000" dirty="0" err="1" smtClean="0">
                <a:latin typeface="Courier New" panose="02070309020205020404" pitchFamily="49" charset="0"/>
              </a:rPr>
              <a:t>best_index</a:t>
            </a:r>
            <a:endParaRPr lang="en-US" sz="2000" dirty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551F-E5E0-4D37-8E26-70AC13A01CD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57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 transformations</a:t>
            </a:r>
          </a:p>
        </p:txBody>
      </p:sp>
      <p:sp>
        <p:nvSpPr>
          <p:cNvPr id="102707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00164" y="1847850"/>
            <a:ext cx="10515600" cy="4351338"/>
          </a:xfrm>
        </p:spPr>
        <p:txBody>
          <a:bodyPr>
            <a:normAutofit/>
          </a:bodyPr>
          <a:lstStyle/>
          <a:p>
            <a:pPr>
              <a:tabLst>
                <a:tab pos="2916238" algn="l"/>
              </a:tabLst>
            </a:pPr>
            <a:r>
              <a:rPr lang="en-US" dirty="0" smtClean="0"/>
              <a:t>In many problems we transform data between forms.</a:t>
            </a:r>
          </a:p>
          <a:p>
            <a:pPr lvl="1">
              <a:tabLst>
                <a:tab pos="2916238" algn="l"/>
              </a:tabLst>
            </a:pPr>
            <a:r>
              <a:rPr lang="en-US" dirty="0" smtClean="0"/>
              <a:t>Example:  digits  </a:t>
            </a:r>
            <a:r>
              <a:rPr lang="en-US" dirty="0" smtClean="0">
                <a:sym typeface="Symbol" panose="05050102010706020507" pitchFamily="18" charset="2"/>
              </a:rPr>
              <a:t></a:t>
            </a:r>
            <a:r>
              <a:rPr lang="en-US" dirty="0" smtClean="0"/>
              <a:t> count of each digit  </a:t>
            </a:r>
            <a:r>
              <a:rPr lang="en-US" dirty="0" smtClean="0">
                <a:sym typeface="Symbol" panose="05050102010706020507" pitchFamily="18" charset="2"/>
              </a:rPr>
              <a:t></a:t>
            </a:r>
            <a:r>
              <a:rPr lang="en-US" dirty="0" smtClean="0"/>
              <a:t> most frequent digit</a:t>
            </a:r>
          </a:p>
          <a:p>
            <a:pPr lvl="1">
              <a:tabLst>
                <a:tab pos="2916238" algn="l"/>
              </a:tabLst>
            </a:pPr>
            <a:r>
              <a:rPr lang="en-US" dirty="0" smtClean="0"/>
              <a:t>A transformation is computed/stored as a list.</a:t>
            </a:r>
          </a:p>
          <a:p>
            <a:pPr marL="0" indent="0">
              <a:buNone/>
              <a:tabLst>
                <a:tab pos="2916238" algn="l"/>
              </a:tabLst>
            </a:pPr>
            <a:endParaRPr lang="en-US" dirty="0" smtClean="0"/>
          </a:p>
          <a:p>
            <a:pPr>
              <a:tabLst>
                <a:tab pos="2916238" algn="l"/>
              </a:tabLst>
            </a:pPr>
            <a:r>
              <a:rPr lang="en-US" dirty="0" smtClean="0"/>
              <a:t>Sometimes we map between data and list indexes.</a:t>
            </a:r>
          </a:p>
          <a:p>
            <a:pPr lvl="1">
              <a:tabLst>
                <a:tab pos="2916238" algn="l"/>
              </a:tabLst>
            </a:pPr>
            <a:r>
              <a:rPr lang="en-US" dirty="0"/>
              <a:t>tally	(if digit is </a:t>
            </a:r>
            <a:r>
              <a:rPr lang="en-US" i="1" dirty="0" err="1"/>
              <a:t>i</a:t>
            </a:r>
            <a:r>
              <a:rPr lang="en-US" dirty="0"/>
              <a:t>, store its count at index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dirty="0"/>
              <a:t>)</a:t>
            </a:r>
          </a:p>
          <a:p>
            <a:pPr marL="0" indent="0">
              <a:buNone/>
              <a:tabLst>
                <a:tab pos="2916238" algn="l"/>
              </a:tabLst>
            </a:pPr>
            <a:endParaRPr lang="en-US" dirty="0"/>
          </a:p>
          <a:p>
            <a:pPr>
              <a:tabLst>
                <a:tab pos="2916238" algn="l"/>
              </a:tabLst>
            </a:pPr>
            <a:r>
              <a:rPr lang="en-US" dirty="0" smtClean="0"/>
              <a:t>The problem structure affects the mapping</a:t>
            </a:r>
          </a:p>
          <a:p>
            <a:pPr>
              <a:tabLst>
                <a:tab pos="2916238" algn="l"/>
              </a:tabLst>
            </a:pPr>
            <a:endParaRPr lang="en-US" dirty="0"/>
          </a:p>
          <a:p>
            <a:pPr marL="0" indent="0">
              <a:buNone/>
              <a:tabLst>
                <a:tab pos="2916238" algn="l"/>
              </a:tabLst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551F-E5E0-4D37-8E26-70AC13A01CD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6396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680</TotalTime>
  <Words>1114</Words>
  <Application>Microsoft Office PowerPoint</Application>
  <PresentationFormat>Widescreen</PresentationFormat>
  <Paragraphs>316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7" baseType="lpstr">
      <vt:lpstr>MS PGothic</vt:lpstr>
      <vt:lpstr>MS PGothic</vt:lpstr>
      <vt:lpstr>Arial</vt:lpstr>
      <vt:lpstr>Calibri</vt:lpstr>
      <vt:lpstr>Calibri Light</vt:lpstr>
      <vt:lpstr>Courier New</vt:lpstr>
      <vt:lpstr>Symbol</vt:lpstr>
      <vt:lpstr>Times New Roman</vt:lpstr>
      <vt:lpstr>Verdana</vt:lpstr>
      <vt:lpstr>Wingdings</vt:lpstr>
      <vt:lpstr>Wingdings 2</vt:lpstr>
      <vt:lpstr>Office Theme</vt:lpstr>
      <vt:lpstr>CSc 110, Spring 2017</vt:lpstr>
      <vt:lpstr>Value/Reference Semantics - Review</vt:lpstr>
      <vt:lpstr>Lists for Tallying</vt:lpstr>
      <vt:lpstr>Extracting digits</vt:lpstr>
      <vt:lpstr>A tallying problem</vt:lpstr>
      <vt:lpstr>A tallying problem</vt:lpstr>
      <vt:lpstr>Creating a list of tallies</vt:lpstr>
      <vt:lpstr>Tally solution</vt:lpstr>
      <vt:lpstr>Data transformations</vt:lpstr>
      <vt:lpstr>Section attendance question</vt:lpstr>
      <vt:lpstr>Section input file</vt:lpstr>
      <vt:lpstr>Section input file (fragment)</vt:lpstr>
      <vt:lpstr>Get the points for each student of a section </vt:lpstr>
      <vt:lpstr>Section Attendance - Answer</vt:lpstr>
      <vt:lpstr>Section Attendance - answer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110, Autumn 2016</dc:title>
  <dc:creator>allison</dc:creator>
  <cp:lastModifiedBy>jobagy</cp:lastModifiedBy>
  <cp:revision>70</cp:revision>
  <cp:lastPrinted>2017-03-01T07:31:57Z</cp:lastPrinted>
  <dcterms:created xsi:type="dcterms:W3CDTF">2016-09-27T20:44:11Z</dcterms:created>
  <dcterms:modified xsi:type="dcterms:W3CDTF">2017-03-01T16:10:16Z</dcterms:modified>
</cp:coreProperties>
</file>