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3" r:id="rId3"/>
    <p:sldId id="270" r:id="rId4"/>
    <p:sldId id="271" r:id="rId5"/>
    <p:sldId id="272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7" r:id="rId16"/>
    <p:sldId id="276" r:id="rId17"/>
    <p:sldId id="279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69" autoAdjust="0"/>
  </p:normalViewPr>
  <p:slideViewPr>
    <p:cSldViewPr snapToGrid="0">
      <p:cViewPr>
        <p:scale>
          <a:sx n="76" d="100"/>
          <a:sy n="76" d="100"/>
        </p:scale>
        <p:origin x="171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C9515-5F14-4A4C-BC08-E3E4F7CFA657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2722A-F057-2D4F-8B1C-8018F8AA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03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94D0-CF8C-43BB-AFB1-88DC45F2716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8C9A-7BE8-4615-B0D3-0A9B02AF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64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9B0B0F0-73B0-4FA1-9CB8-F694601716A7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7.2.1. Augmented assignment statements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docs.python.org</a:t>
            </a:r>
            <a:r>
              <a:rPr lang="en-US" dirty="0" smtClean="0"/>
              <a:t>/3/reference/simple_stmts.html#index-14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Sometimes, always, sometimes, never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2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Always,</a:t>
            </a:r>
            <a:r>
              <a:rPr lang="en-US" baseline="0" dirty="0" smtClean="0"/>
              <a:t> Sometimes, Never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0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Always, never, sometimes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Observation: You can base your knowledge of variable B on variable A if B's value is related to A's.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In this slide, we know things about next, so we also know things about </a:t>
            </a:r>
            <a:r>
              <a:rPr lang="en-US" dirty="0" err="1" smtClean="0">
                <a:latin typeface="Arial" panose="020B0604020202020204" pitchFamily="34" charset="0"/>
              </a:rPr>
              <a:t>prev</a:t>
            </a:r>
            <a:r>
              <a:rPr lang="en-US" dirty="0" smtClean="0">
                <a:latin typeface="Arial" panose="020B0604020202020204" pitchFamily="34" charset="0"/>
              </a:rPr>
              <a:t> at certain points. </a:t>
            </a:r>
          </a:p>
        </p:txBody>
      </p:sp>
    </p:spTree>
    <p:extLst>
      <p:ext uri="{BB962C8B-B14F-4D97-AF65-F5344CB8AC3E}">
        <p14:creationId xmlns:p14="http://schemas.microsoft.com/office/powerpoint/2010/main" val="2642672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Always, never, sometimes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1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613F-A4FF-E24D-A366-34E267573E09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44DB-121B-CD42-9E3A-1AB5D54E94BE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F9ED-4BF0-AC4D-9E81-EF3BB8F35876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83-CBD9-884F-8494-8FCD88275020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E10-1999-304C-8553-6F7188D2DFF2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C4D1-5DFF-8345-81D2-E4D189667367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AEB-DFDA-564E-9FA5-6B06F808FB79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E8A-CA01-B445-95DB-FC8A18C8AA29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9791-3E0C-C740-816D-0054317C49E8}" type="datetime1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2A65-2EB1-264C-BED8-8FDD334C9D95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CB50-3646-694F-BA0D-5B0C0619B3E3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98D5-231B-834E-A7D5-7F02D51367F0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mbc-comics.com/index.php?db=comics&amp;id=2362#comi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15536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2017</a:t>
            </a:r>
            <a:endParaRPr lang="en-US" sz="48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122974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21: Reasoning about code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2" descr="Screen shot 2011-10-30 at 8.54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358" y="2086080"/>
            <a:ext cx="3298092" cy="428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367" y="6334780"/>
            <a:ext cx="99679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400"/>
              <a:t>Punchline to a longer comic:  </a:t>
            </a:r>
            <a:r>
              <a:rPr lang="en-US" sz="1400">
                <a:hlinkClick r:id="rId4"/>
              </a:rPr>
              <a:t>http://www.smbc-comics.com/index.php?db=comics&amp;id=2362#comic</a:t>
            </a:r>
            <a:r>
              <a:rPr lang="en-US" sz="140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39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Reasoning about loops</a:t>
            </a:r>
          </a:p>
        </p:txBody>
      </p:sp>
      <p:sp>
        <p:nvSpPr>
          <p:cNvPr id="871427" name="Rectangle 3"/>
          <p:cNvSpPr>
            <a:spLocks noGrp="1"/>
          </p:cNvSpPr>
          <p:nvPr>
            <p:ph type="body" idx="1"/>
          </p:nvPr>
        </p:nvSpPr>
        <p:spPr>
          <a:xfrm>
            <a:off x="838200" y="1615285"/>
            <a:ext cx="10515600" cy="506865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5000"/>
              </a:lnSpc>
            </a:pPr>
            <a:r>
              <a:rPr lang="en-US" dirty="0" smtClean="0"/>
              <a:t>At the start of a loop's body, the loop's test must be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(y &lt; 10):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After a loop, the loop's test must be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(y &lt; 10):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Inside a loop's body, the loop's test may become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(y &lt; 10):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y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+= 1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"Sometimes"</a:t>
            </a:r>
          </a:p>
        </p:txBody>
      </p:sp>
      <p:sp>
        <p:nvSpPr>
          <p:cNvPr id="8704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Things that cause a variable's value to be unknown</a:t>
            </a:r>
            <a:br>
              <a:rPr lang="en-US" dirty="0" smtClean="0"/>
            </a:br>
            <a:r>
              <a:rPr lang="en-US" dirty="0" smtClean="0"/>
              <a:t>(often leads to “Sometimes" answers):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/>
              <a:t>r</a:t>
            </a:r>
            <a:r>
              <a:rPr lang="en-US" dirty="0" smtClean="0"/>
              <a:t>eading a value with </a:t>
            </a:r>
            <a:r>
              <a:rPr lang="en-US" dirty="0" smtClean="0">
                <a:latin typeface="Courier New" panose="02070309020205020404" pitchFamily="49" charset="0"/>
              </a:rPr>
              <a:t>input()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enerating  a number with </a:t>
            </a:r>
            <a:r>
              <a:rPr lang="en-US" dirty="0" smtClean="0">
                <a:latin typeface="Courier New" panose="02070309020205020404" pitchFamily="49" charset="0"/>
              </a:rPr>
              <a:t>random()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 smtClean="0"/>
          </a:p>
          <a:p>
            <a:pPr lvl="1" eaLnBrk="1" hangingPunct="1"/>
            <a:r>
              <a:rPr lang="en-US" dirty="0" smtClean="0"/>
              <a:t>parameter initialization due to a function call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can reach a point in the program with the answer sometimes being "yes" and sometimes being "no", then the correct answer </a:t>
            </a:r>
            <a:r>
              <a:rPr lang="en-US" u="sng" dirty="0" smtClean="0"/>
              <a:t>is</a:t>
            </a:r>
            <a:r>
              <a:rPr lang="en-US" dirty="0" smtClean="0"/>
              <a:t> "sometimes."</a:t>
            </a:r>
          </a:p>
          <a:p>
            <a:pPr lvl="1" eaLnBrk="1" hangingPunct="1"/>
            <a:endParaRPr lang="en-US" sz="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915963"/>
          </a:xfrm>
        </p:spPr>
        <p:txBody>
          <a:bodyPr/>
          <a:lstStyle/>
          <a:p>
            <a:pPr algn="r" eaLnBrk="1" hangingPunct="1"/>
            <a:r>
              <a:rPr lang="en-US" dirty="0" smtClean="0"/>
              <a:t>Practice example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169689"/>
            <a:ext cx="10515600" cy="5258032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mystery(x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y):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z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(x &gt;= y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x = x - </a:t>
            </a:r>
            <a:r>
              <a:rPr lang="en-US" sz="2000" dirty="0" smtClean="0">
                <a:latin typeface="Courier New" panose="02070309020205020404" pitchFamily="49" charset="0"/>
              </a:rPr>
              <a:t>y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z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(x != y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z = z * </a:t>
            </a:r>
            <a:r>
              <a:rPr lang="en-US" sz="2000" dirty="0" smtClean="0">
                <a:latin typeface="Courier New" panose="02070309020205020404" pitchFamily="49" charset="0"/>
              </a:rPr>
              <a:t>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print(z)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  <p:graphicFrame>
        <p:nvGraphicFramePr>
          <p:cNvPr id="82" name="Group 4"/>
          <p:cNvGraphicFramePr>
            <a:graphicFrameLocks noGrp="1"/>
          </p:cNvGraphicFramePr>
          <p:nvPr/>
        </p:nvGraphicFramePr>
        <p:xfrm>
          <a:off x="6002338" y="3810000"/>
          <a:ext cx="4665662" cy="2287602"/>
        </p:xfrm>
        <a:graphic>
          <a:graphicData uri="http://schemas.openxmlformats.org/drawingml/2006/table">
            <a:tbl>
              <a:tblPr/>
              <a:tblGrid>
                <a:gridCol w="922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 &lt; 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 == 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z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384401"/>
              </p:ext>
            </p:extLst>
          </p:nvPr>
        </p:nvGraphicFramePr>
        <p:xfrm>
          <a:off x="5997576" y="3810000"/>
          <a:ext cx="4665663" cy="2292350"/>
        </p:xfrm>
        <a:graphic>
          <a:graphicData uri="http://schemas.openxmlformats.org/drawingml/2006/table">
            <a:tbl>
              <a:tblPr/>
              <a:tblGrid>
                <a:gridCol w="92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414" name="Text Box 41"/>
          <p:cNvSpPr txBox="1">
            <a:spLocks noChangeArrowheads="1"/>
          </p:cNvSpPr>
          <p:nvPr/>
        </p:nvSpPr>
        <p:spPr bwMode="auto">
          <a:xfrm>
            <a:off x="5638800" y="25908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When are </a:t>
            </a:r>
            <a:r>
              <a:rPr lang="en-US" sz="1800" dirty="0"/>
              <a:t>the following </a:t>
            </a:r>
            <a:r>
              <a:rPr lang="en-US" sz="1800" dirty="0" smtClean="0"/>
              <a:t>conditions true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at the indicated point</a:t>
            </a:r>
            <a:r>
              <a:rPr lang="en-US" sz="1800" dirty="0"/>
              <a:t>s</a:t>
            </a:r>
            <a:r>
              <a:rPr lang="en-US" sz="1800" dirty="0" smtClean="0"/>
              <a:t> </a:t>
            </a:r>
            <a:r>
              <a:rPr lang="en-US" sz="1800" dirty="0"/>
              <a:t>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Choose ALWAYS, NEVER, or SOMETIMES.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23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8018" y="589851"/>
            <a:ext cx="10515600" cy="704304"/>
          </a:xfrm>
        </p:spPr>
        <p:txBody>
          <a:bodyPr/>
          <a:lstStyle/>
          <a:p>
            <a:pPr algn="r" eaLnBrk="1" hangingPunct="1"/>
            <a:r>
              <a:rPr lang="en-US" dirty="0" smtClean="0"/>
              <a:t>Practice example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701814"/>
            <a:ext cx="10515600" cy="6037825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mystery():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prev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count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next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</a:rPr>
              <a:t>(input())</a:t>
            </a:r>
            <a:endParaRPr lang="en-US" sz="20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(next != 0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(next == </a:t>
            </a:r>
            <a:r>
              <a:rPr lang="en-US" sz="2000" dirty="0" err="1">
                <a:latin typeface="Courier New" panose="02070309020205020404" pitchFamily="49" charset="0"/>
              </a:rPr>
              <a:t>prev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C</a:t>
            </a:r>
            <a:endParaRPr lang="en-US" sz="1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count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prev</a:t>
            </a:r>
            <a:r>
              <a:rPr lang="en-US" sz="2000" dirty="0">
                <a:latin typeface="Courier New" panose="02070309020205020404" pitchFamily="49" charset="0"/>
              </a:rPr>
              <a:t> = </a:t>
            </a:r>
            <a:r>
              <a:rPr lang="en-US" sz="2000" dirty="0" smtClean="0">
                <a:latin typeface="Courier New" panose="02070309020205020404" pitchFamily="49" charset="0"/>
              </a:rPr>
              <a:t>next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next = </a:t>
            </a:r>
            <a:r>
              <a:rPr lang="en-US" sz="2000" dirty="0" err="1" smtClean="0">
                <a:latin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</a:rPr>
              <a:t>(input())</a:t>
            </a:r>
            <a:endParaRPr lang="en-US" sz="10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</a:t>
            </a:r>
            <a:endParaRPr lang="en-US" sz="10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E</a:t>
            </a:r>
            <a:endParaRPr lang="en-US" sz="1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count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  <p:graphicFrame>
        <p:nvGraphicFramePr>
          <p:cNvPr id="1729540" name="Group 4"/>
          <p:cNvGraphicFramePr>
            <a:graphicFrameLocks noGrp="1"/>
          </p:cNvGraphicFramePr>
          <p:nvPr/>
        </p:nvGraphicFramePr>
        <p:xfrm>
          <a:off x="6002338" y="3810000"/>
          <a:ext cx="4665662" cy="2287602"/>
        </p:xfrm>
        <a:graphic>
          <a:graphicData uri="http://schemas.openxmlformats.org/drawingml/2006/table">
            <a:tbl>
              <a:tblPr/>
              <a:tblGrid>
                <a:gridCol w="922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next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prev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next == prev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0583"/>
              </p:ext>
            </p:extLst>
          </p:nvPr>
        </p:nvGraphicFramePr>
        <p:xfrm>
          <a:off x="5997576" y="3810000"/>
          <a:ext cx="4665663" cy="2292350"/>
        </p:xfrm>
        <a:graphic>
          <a:graphicData uri="http://schemas.openxmlformats.org/drawingml/2006/table">
            <a:tbl>
              <a:tblPr/>
              <a:tblGrid>
                <a:gridCol w="92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38" name="Text Box 41"/>
          <p:cNvSpPr txBox="1">
            <a:spLocks noChangeArrowheads="1"/>
          </p:cNvSpPr>
          <p:nvPr/>
        </p:nvSpPr>
        <p:spPr bwMode="auto">
          <a:xfrm>
            <a:off x="5638800" y="2590800"/>
            <a:ext cx="5105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1800" dirty="0"/>
              <a:t>When are the following </a:t>
            </a:r>
            <a:r>
              <a:rPr lang="en-US" sz="1800" dirty="0" smtClean="0"/>
              <a:t>conditions true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at </a:t>
            </a:r>
            <a:r>
              <a:rPr lang="en-US" sz="1800" dirty="0"/>
              <a:t>the indicated points in the code?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1800" dirty="0"/>
              <a:t>Choose ALWAYS, NEVER, or SOMETIMES.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4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960523"/>
          </a:xfrm>
        </p:spPr>
        <p:txBody>
          <a:bodyPr/>
          <a:lstStyle/>
          <a:p>
            <a:pPr algn="r" eaLnBrk="1" hangingPunct="1"/>
            <a:r>
              <a:rPr lang="en-US" dirty="0" smtClean="0"/>
              <a:t>Practice example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225389"/>
            <a:ext cx="10515600" cy="548083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Assumes y &gt;= 0, and returns </a:t>
            </a:r>
            <a:r>
              <a:rPr lang="en-US" sz="20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x^y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pow(x, </a:t>
            </a:r>
            <a:r>
              <a:rPr lang="en-US" sz="2000" dirty="0">
                <a:latin typeface="Courier New" panose="02070309020205020404" pitchFamily="49" charset="0"/>
              </a:rPr>
              <a:t>y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prod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(y &gt; 0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(y % 2 == 0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x = x * </a:t>
            </a:r>
            <a:r>
              <a:rPr lang="en-US" sz="2000" dirty="0" smtClean="0">
                <a:latin typeface="Courier New" panose="02070309020205020404" pitchFamily="49" charset="0"/>
              </a:rPr>
              <a:t>x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y = y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D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prod = prod * </a:t>
            </a:r>
            <a:r>
              <a:rPr lang="en-US" sz="2000" dirty="0" smtClean="0">
                <a:latin typeface="Courier New" panose="02070309020205020404" pitchFamily="49" charset="0"/>
              </a:rPr>
              <a:t>x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y -= 1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G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prod</a:t>
            </a:r>
          </a:p>
        </p:txBody>
      </p:sp>
      <p:graphicFrame>
        <p:nvGraphicFramePr>
          <p:cNvPr id="859228" name="Group 92"/>
          <p:cNvGraphicFramePr>
            <a:graphicFrameLocks noGrp="1"/>
          </p:cNvGraphicFramePr>
          <p:nvPr/>
        </p:nvGraphicFramePr>
        <p:xfrm>
          <a:off x="6781800" y="3124200"/>
          <a:ext cx="3352800" cy="3081338"/>
        </p:xfrm>
        <a:graphic>
          <a:graphicData uri="http://schemas.openxmlformats.org/drawingml/2006/table">
            <a:tbl>
              <a:tblPr/>
              <a:tblGrid>
                <a:gridCol w="92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50" name="Text Box 41"/>
          <p:cNvSpPr txBox="1">
            <a:spLocks noChangeArrowheads="1"/>
          </p:cNvSpPr>
          <p:nvPr/>
        </p:nvSpPr>
        <p:spPr bwMode="auto">
          <a:xfrm>
            <a:off x="5638800" y="20574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1800" dirty="0"/>
              <a:t>When are the following conditions </a:t>
            </a:r>
            <a:r>
              <a:rPr lang="en-US" sz="1800" dirty="0" smtClean="0"/>
              <a:t>true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at </a:t>
            </a:r>
            <a:r>
              <a:rPr lang="en-US" sz="1800" dirty="0"/>
              <a:t>the indicated points in the code?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1800" dirty="0"/>
              <a:t>Choose ALWAYS, NEVER, or SOMETIMES.</a:t>
            </a:r>
          </a:p>
        </p:txBody>
      </p:sp>
      <p:graphicFrame>
        <p:nvGraphicFramePr>
          <p:cNvPr id="859229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71597"/>
              </p:ext>
            </p:extLst>
          </p:nvPr>
        </p:nvGraphicFramePr>
        <p:xfrm>
          <a:off x="6781800" y="3124201"/>
          <a:ext cx="3352800" cy="3076577"/>
        </p:xfrm>
        <a:graphic>
          <a:graphicData uri="http://schemas.openxmlformats.org/drawingml/2006/table">
            <a:tbl>
              <a:tblPr/>
              <a:tblGrid>
                <a:gridCol w="92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80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Lists, indexes, and mappings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Count Vowels</a:t>
            </a:r>
            <a:endParaRPr lang="en-US" dirty="0" smtClean="0"/>
          </a:p>
        </p:txBody>
      </p:sp>
      <p:sp>
        <p:nvSpPr>
          <p:cNvPr id="871427" name="Rectangle 3"/>
          <p:cNvSpPr>
            <a:spLocks noGrp="1"/>
          </p:cNvSpPr>
          <p:nvPr>
            <p:ph type="body" idx="1"/>
          </p:nvPr>
        </p:nvSpPr>
        <p:spPr>
          <a:xfrm>
            <a:off x="781444" y="1387065"/>
            <a:ext cx="10515600" cy="533441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vowel_count</a:t>
            </a:r>
            <a:r>
              <a:rPr lang="en-US" dirty="0" smtClean="0">
                <a:latin typeface="Courier New" panose="02070309020205020404" pitchFamily="49" charset="0"/>
              </a:rPr>
              <a:t>(s)</a:t>
            </a:r>
            <a:r>
              <a:rPr lang="en-US" dirty="0" smtClean="0"/>
              <a:t>that accepts a string </a:t>
            </a:r>
            <a:r>
              <a:rPr lang="en-US" dirty="0" smtClean="0">
                <a:latin typeface="Courier New" panose="02070309020205020404" pitchFamily="49" charset="0"/>
              </a:rPr>
              <a:t>s</a:t>
            </a:r>
            <a:r>
              <a:rPr lang="en-US" dirty="0"/>
              <a:t> </a:t>
            </a:r>
            <a:r>
              <a:rPr lang="en-US" dirty="0" smtClean="0"/>
              <a:t>as a parameter and returns a list of integers representing the counts of each vowel of string </a:t>
            </a:r>
            <a:r>
              <a:rPr lang="en-US" dirty="0" smtClean="0">
                <a:latin typeface="Courier New" panose="02070309020205020404" pitchFamily="49" charset="0"/>
              </a:rPr>
              <a:t>s.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There are five vowels</a:t>
            </a:r>
            <a:r>
              <a:rPr lang="en-US" dirty="0" smtClean="0"/>
              <a:t>: a, e, </a:t>
            </a:r>
            <a:r>
              <a:rPr lang="en-US" dirty="0" err="1" smtClean="0"/>
              <a:t>i</a:t>
            </a:r>
            <a:r>
              <a:rPr lang="en-US" dirty="0" smtClean="0"/>
              <a:t>, o, u</a:t>
            </a:r>
            <a:endParaRPr lang="en-US" dirty="0" smtClean="0"/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What data mapping would help to count the vowels?</a:t>
            </a:r>
          </a:p>
          <a:p>
            <a:pPr eaLnBrk="1" hangingPunct="1">
              <a:lnSpc>
                <a:spcPct val="75000"/>
              </a:lnSpc>
            </a:pPr>
            <a:endParaRPr lang="en-US" dirty="0" smtClean="0"/>
          </a:p>
          <a:p>
            <a:pPr eaLnBrk="1" hangingPunct="1">
              <a:lnSpc>
                <a:spcPct val="75000"/>
              </a:lnSpc>
            </a:pPr>
            <a:endParaRPr lang="en-US" dirty="0" smtClean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dirty="0"/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Write a helper function that returns a number representing the index of a vowel in the above mapping.</a:t>
            </a:r>
            <a:endParaRPr lang="en-US" dirty="0" smtClean="0"/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eaLnBrk="1" hangingPunct="1"/>
            <a:r>
              <a:rPr lang="en-US" dirty="0" smtClean="0"/>
              <a:t>Vowel helper function</a:t>
            </a:r>
            <a:endParaRPr lang="en-US" dirty="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348012" y="1338944"/>
            <a:ext cx="11778824" cy="5378414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Maps the characters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a,e,i,o,u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to th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e numbers 0,1,2,3,4,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respectively. If the parameter c is not a vowel, returns -1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</a:rPr>
              <a:t>is_vowel</a:t>
            </a:r>
            <a:r>
              <a:rPr lang="en-US" sz="2400" dirty="0">
                <a:latin typeface="Courier New" panose="02070309020205020404" pitchFamily="49" charset="0"/>
              </a:rPr>
              <a:t>(c</a:t>
            </a:r>
            <a:r>
              <a:rPr lang="en-US" sz="2400" dirty="0" smtClean="0">
                <a:latin typeface="Courier New" panose="02070309020205020404" pitchFamily="49" charset="0"/>
              </a:rPr>
              <a:t>):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if (c == "a"):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0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"e"):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1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2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"o"):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3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"u"):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4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return -</a:t>
            </a:r>
            <a:r>
              <a:rPr lang="en-US" sz="2400" dirty="0" smtClean="0">
                <a:latin typeface="Courier New" panose="02070309020205020404" pitchFamily="49" charset="0"/>
              </a:rPr>
              <a:t>1      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parameter c is not a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vowel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endParaRPr lang="en-US" sz="2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-82506" y="352513"/>
            <a:ext cx="10515600" cy="6627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Count vowels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120988" y="1015299"/>
            <a:ext cx="11778824" cy="570617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</a:rPr>
              <a:t>main():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vlist</a:t>
            </a:r>
            <a:r>
              <a:rPr lang="en-US" sz="2400" dirty="0">
                <a:latin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</a:rPr>
              <a:t>vowel_count</a:t>
            </a:r>
            <a:r>
              <a:rPr lang="en-US" sz="2400" dirty="0">
                <a:latin typeface="Courier New" panose="02070309020205020404" pitchFamily="49" charset="0"/>
              </a:rPr>
              <a:t>("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think, therefore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am")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print("</a:t>
            </a:r>
            <a:r>
              <a:rPr lang="en-US" sz="2400" dirty="0" err="1">
                <a:latin typeface="Courier New" panose="02070309020205020404" pitchFamily="49" charset="0"/>
              </a:rPr>
              <a:t>vlist</a:t>
            </a:r>
            <a:r>
              <a:rPr lang="en-US" sz="2400" dirty="0">
                <a:latin typeface="Courier New" panose="02070309020205020404" pitchFamily="49" charset="0"/>
              </a:rPr>
              <a:t> = ", </a:t>
            </a:r>
            <a:r>
              <a:rPr lang="en-US" sz="2400" dirty="0" err="1">
                <a:latin typeface="Courier New" panose="02070309020205020404" pitchFamily="49" charset="0"/>
              </a:rPr>
              <a:t>vlist</a:t>
            </a:r>
            <a:r>
              <a:rPr lang="en-US" sz="2400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Return a list containing the counts of the number of vowels</a:t>
            </a:r>
          </a:p>
          <a:p>
            <a:pPr>
              <a:lnSpc>
                <a:spcPct val="70000"/>
              </a:lnSpc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in string s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 err="1">
                <a:latin typeface="Courier New" panose="02070309020205020404" pitchFamily="49" charset="0"/>
              </a:rPr>
              <a:t>def</a:t>
            </a:r>
            <a:r>
              <a:rPr lang="en-US" sz="2400" dirty="0"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</a:rPr>
              <a:t>vowel_count</a:t>
            </a:r>
            <a:r>
              <a:rPr lang="en-US" sz="2400" dirty="0">
                <a:latin typeface="Courier New" panose="02070309020205020404" pitchFamily="49" charset="0"/>
              </a:rPr>
              <a:t>(s):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# indices of list vowels map to a, e,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, o, u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vowels = [0] * </a:t>
            </a:r>
            <a:r>
              <a:rPr lang="en-US" sz="2400" dirty="0" smtClean="0">
                <a:latin typeface="Courier New" panose="02070309020205020404" pitchFamily="49" charset="0"/>
              </a:rPr>
              <a:t>5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s = </a:t>
            </a:r>
            <a:r>
              <a:rPr lang="en-US" sz="2400" dirty="0" err="1">
                <a:latin typeface="Courier New" panose="02070309020205020404" pitchFamily="49" charset="0"/>
              </a:rPr>
              <a:t>s.lower</a:t>
            </a:r>
            <a:r>
              <a:rPr lang="en-US" sz="2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for c in s: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</a:rPr>
              <a:t>is_vowel</a:t>
            </a:r>
            <a:r>
              <a:rPr lang="en-US" sz="2400" dirty="0">
                <a:latin typeface="Courier New" panose="02070309020205020404" pitchFamily="49" charset="0"/>
              </a:rPr>
              <a:t>(c)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if (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&gt;= 0):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    vowels[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] += </a:t>
            </a:r>
            <a:r>
              <a:rPr lang="en-US" sz="2400" dirty="0" smtClean="0">
                <a:latin typeface="Courier New" panose="02070309020205020404" pitchFamily="49" charset="0"/>
              </a:rPr>
              <a:t>1    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return vowels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Catch-up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8243"/>
          </a:xfrm>
        </p:spPr>
        <p:txBody>
          <a:bodyPr/>
          <a:lstStyle/>
          <a:p>
            <a:pPr eaLnBrk="1" hangingPunct="1"/>
            <a:r>
              <a:rPr lang="en-US" dirty="0" smtClean="0"/>
              <a:t>Augmented assignment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15387" y="991452"/>
            <a:ext cx="10515600" cy="5491970"/>
          </a:xfrm>
        </p:spPr>
        <p:txBody>
          <a:bodyPr>
            <a:normAutofit lnSpcReduction="10000"/>
          </a:bodyPr>
          <a:lstStyle/>
          <a:p>
            <a:pPr marL="742950" lvl="1" indent="-285750">
              <a:buNone/>
              <a:tabLst>
                <a:tab pos="4113213" algn="l"/>
              </a:tabLst>
            </a:pPr>
            <a:endParaRPr lang="en-US" sz="1600" b="1" i="1" dirty="0"/>
          </a:p>
          <a:p>
            <a:pPr marL="288925" lvl="1" indent="0">
              <a:buNone/>
              <a:tabLst>
                <a:tab pos="912813" algn="l"/>
                <a:tab pos="4113213" algn="l"/>
              </a:tabLst>
            </a:pPr>
            <a:r>
              <a:rPr lang="en-US" sz="2800" i="1" dirty="0"/>
              <a:t>Augmented assignment </a:t>
            </a:r>
            <a:r>
              <a:rPr lang="en-US" sz="2800" dirty="0"/>
              <a:t>is the combination, in a single statement, of a binary operation and an assignment </a:t>
            </a:r>
            <a:r>
              <a:rPr lang="en-US" sz="2800" dirty="0" smtClean="0"/>
              <a:t>statement. </a:t>
            </a:r>
            <a:r>
              <a:rPr lang="en-US" sz="2800" dirty="0"/>
              <a:t>-- </a:t>
            </a:r>
            <a:r>
              <a:rPr lang="en-US" sz="2800" dirty="0" err="1" smtClean="0"/>
              <a:t>docs.python.org</a:t>
            </a:r>
            <a:endParaRPr lang="en-US" sz="2800" dirty="0" smtClean="0"/>
          </a:p>
          <a:p>
            <a:pPr marL="288925" lvl="1" indent="0">
              <a:buNone/>
              <a:tabLst>
                <a:tab pos="912813" algn="l"/>
                <a:tab pos="4113213" algn="l"/>
              </a:tabLst>
            </a:pPr>
            <a:endParaRPr lang="en-US" u="sng" dirty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u="sng" dirty="0" smtClean="0"/>
              <a:t>Augmented</a:t>
            </a:r>
            <a:r>
              <a:rPr lang="en-US" b="1" i="1" dirty="0" smtClean="0"/>
              <a:t>	</a:t>
            </a:r>
            <a:r>
              <a:rPr lang="en-US" u="sng" dirty="0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x += 3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x + 3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</a:rPr>
              <a:t> -= 0.5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- 0.5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number *= 2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number = number * 2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314930" y="237476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72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eaLnBrk="1" hangingPunct="1"/>
            <a:r>
              <a:rPr lang="en-US" dirty="0" smtClean="0"/>
              <a:t>Tally solution 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348012" y="1570726"/>
            <a:ext cx="11037686" cy="5146632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Can we modify this to use augmented assignment?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2400" dirty="0" smtClean="0">
                <a:latin typeface="Courier New" panose="02070309020205020404" pitchFamily="49" charset="0"/>
              </a:rPr>
              <a:t>(n):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smtClean="0">
                <a:latin typeface="Courier New" panose="02070309020205020404" pitchFamily="49" charset="0"/>
              </a:rPr>
              <a:t>counts </a:t>
            </a:r>
            <a:r>
              <a:rPr lang="en-US" sz="2400" dirty="0">
                <a:latin typeface="Courier New" panose="02070309020205020404" pitchFamily="49" charset="0"/>
              </a:rPr>
              <a:t>= </a:t>
            </a:r>
            <a:r>
              <a:rPr lang="en-US" sz="2400" dirty="0" smtClean="0">
                <a:latin typeface="Courier New" panose="02070309020205020404" pitchFamily="49" charset="0"/>
              </a:rPr>
              <a:t>[0] * 10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while (n &gt; 0</a:t>
            </a:r>
            <a:r>
              <a:rPr lang="en-US" sz="2400" dirty="0" smtClean="0">
                <a:latin typeface="Courier New" panose="02070309020205020404" pitchFamily="49" charset="0"/>
              </a:rPr>
              <a:t>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digit </a:t>
            </a:r>
            <a:r>
              <a:rPr lang="en-US" sz="2400" dirty="0">
                <a:latin typeface="Courier New" panose="02070309020205020404" pitchFamily="49" charset="0"/>
              </a:rPr>
              <a:t>= n % </a:t>
            </a:r>
            <a:r>
              <a:rPr lang="en-US" sz="2400" dirty="0" smtClean="0">
                <a:latin typeface="Courier New" panose="02070309020205020404" pitchFamily="49" charset="0"/>
              </a:rPr>
              <a:t>10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counts[digit</a:t>
            </a:r>
            <a:r>
              <a:rPr lang="en-US" sz="2400" dirty="0" smtClean="0">
                <a:latin typeface="Courier New" panose="02070309020205020404" pitchFamily="49" charset="0"/>
              </a:rPr>
              <a:t>] = counts[digit] + 1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n = n </a:t>
            </a:r>
            <a:r>
              <a:rPr lang="en-US" sz="2400" dirty="0" smtClean="0">
                <a:latin typeface="Courier New" panose="02070309020205020404" pitchFamily="49" charset="0"/>
              </a:rPr>
              <a:t>// 10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...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eaLnBrk="1" hangingPunct="1"/>
            <a:r>
              <a:rPr lang="en-US" dirty="0" smtClean="0"/>
              <a:t>Tally solution with augmented assignment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381434" y="1305523"/>
            <a:ext cx="11037686" cy="5382531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2400" dirty="0" smtClean="0">
                <a:latin typeface="Courier New" panose="02070309020205020404" pitchFamily="49" charset="0"/>
              </a:rPr>
              <a:t>(n):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smtClean="0">
                <a:latin typeface="Courier New" panose="02070309020205020404" pitchFamily="49" charset="0"/>
              </a:rPr>
              <a:t>counts </a:t>
            </a:r>
            <a:r>
              <a:rPr lang="en-US" sz="2400" dirty="0">
                <a:latin typeface="Courier New" panose="02070309020205020404" pitchFamily="49" charset="0"/>
              </a:rPr>
              <a:t>= </a:t>
            </a:r>
            <a:r>
              <a:rPr lang="en-US" sz="2400" dirty="0" smtClean="0">
                <a:latin typeface="Courier New" panose="02070309020205020404" pitchFamily="49" charset="0"/>
              </a:rPr>
              <a:t>[0] * 10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while (n &gt; 0</a:t>
            </a:r>
            <a:r>
              <a:rPr lang="en-US" sz="2400" dirty="0" smtClean="0">
                <a:latin typeface="Courier New" panose="02070309020205020404" pitchFamily="49" charset="0"/>
              </a:rPr>
              <a:t>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smtClean="0">
                <a:latin typeface="Courier New" panose="02070309020205020404" pitchFamily="49" charset="0"/>
              </a:rPr>
              <a:t>digit </a:t>
            </a:r>
            <a:r>
              <a:rPr lang="en-US" sz="2400" dirty="0">
                <a:latin typeface="Courier New" panose="02070309020205020404" pitchFamily="49" charset="0"/>
              </a:rPr>
              <a:t>= n % </a:t>
            </a:r>
            <a:r>
              <a:rPr lang="en-US" sz="2400" dirty="0" smtClean="0">
                <a:latin typeface="Courier New" panose="02070309020205020404" pitchFamily="49" charset="0"/>
              </a:rPr>
              <a:t>10 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counts[digit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] += 1</a:t>
            </a: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n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//= 10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...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965485"/>
          </a:xfrm>
        </p:spPr>
        <p:txBody>
          <a:bodyPr/>
          <a:lstStyle/>
          <a:p>
            <a:pPr eaLnBrk="1" hangingPunct="1"/>
            <a:r>
              <a:rPr lang="en-US" dirty="0" smtClean="0"/>
              <a:t>Reasoning about code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8187"/>
            <a:ext cx="10515600" cy="5273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can ask when a certain condition holds at a particular point </a:t>
            </a:r>
            <a:r>
              <a:rPr lang="en-US" dirty="0" smtClean="0"/>
              <a:t>in </a:t>
            </a:r>
            <a:r>
              <a:rPr lang="en-US" dirty="0"/>
              <a:t>code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Consider this code: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(x &gt;= 3):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--- Point A ---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 -=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--- Point B ---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 +=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--- Point C ---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--- Point D ---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What do we know about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's value at each of the four points?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When is  </a:t>
            </a:r>
            <a:r>
              <a:rPr lang="en-US" dirty="0" smtClean="0">
                <a:latin typeface="Courier New" panose="02070309020205020404" pitchFamily="49" charset="0"/>
              </a:rPr>
              <a:t>x &gt; 3</a:t>
            </a:r>
            <a:r>
              <a:rPr lang="en-US" dirty="0" smtClean="0"/>
              <a:t>?  Always?  Sometimes?  Never?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reasoning about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2812" y="1581866"/>
            <a:ext cx="11530527" cy="50575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Consider the following condition at each point:    when </a:t>
            </a: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number &lt; 0</a:t>
            </a:r>
            <a:r>
              <a:rPr lang="en-US" dirty="0"/>
              <a:t>?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dirty="0" smtClean="0"/>
              <a:t>(</a:t>
            </a:r>
            <a:r>
              <a:rPr lang="en-US" dirty="0"/>
              <a:t>Always?  Sometimes?  Never</a:t>
            </a:r>
            <a:r>
              <a:rPr lang="en-US" dirty="0" smtClean="0"/>
              <a:t>?)</a:t>
            </a:r>
            <a:endParaRPr lang="en-US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(input("Type a nonnegative number: "))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A: is number &lt; 0 here?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(number &lt; 0):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B: is number &lt; 0 here?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(input("Negative; try again: "))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C: is number &lt; 0 here?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D: is number &lt; 0 here?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08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Reasoning about code</a:t>
            </a:r>
          </a:p>
        </p:txBody>
      </p:sp>
      <p:sp>
        <p:nvSpPr>
          <p:cNvPr id="8724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Right after a variable is initialized, its value is known: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x &gt; 0?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In general we know nothing about parameters' values: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mystery(a,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is a == 10?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But inside an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, etc., we may know something: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mystery(a,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if (a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a == 10?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981</Words>
  <Application>Microsoft Office PowerPoint</Application>
  <PresentationFormat>Widescreen</PresentationFormat>
  <Paragraphs>312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2017</vt:lpstr>
      <vt:lpstr>Catch-up</vt:lpstr>
      <vt:lpstr>Augmented assignment</vt:lpstr>
      <vt:lpstr>Tally solution </vt:lpstr>
      <vt:lpstr>Tally solution with augmented assignment</vt:lpstr>
      <vt:lpstr>Reasoning about code</vt:lpstr>
      <vt:lpstr>Reasoning about code</vt:lpstr>
      <vt:lpstr>More reasoning about code</vt:lpstr>
      <vt:lpstr>Reasoning about code</vt:lpstr>
      <vt:lpstr>Reasoning about loops</vt:lpstr>
      <vt:lpstr>"Sometimes"</vt:lpstr>
      <vt:lpstr>Practice example 1</vt:lpstr>
      <vt:lpstr>Practice example 2</vt:lpstr>
      <vt:lpstr>Practice example 3</vt:lpstr>
      <vt:lpstr>Lists, indexes, and mappings</vt:lpstr>
      <vt:lpstr>Count Vowels</vt:lpstr>
      <vt:lpstr>Vowel helper function</vt:lpstr>
      <vt:lpstr>Count vowels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56</cp:revision>
  <cp:lastPrinted>2017-03-03T06:40:04Z</cp:lastPrinted>
  <dcterms:created xsi:type="dcterms:W3CDTF">2016-08-16T03:32:21Z</dcterms:created>
  <dcterms:modified xsi:type="dcterms:W3CDTF">2017-03-03T06:40:16Z</dcterms:modified>
</cp:coreProperties>
</file>