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84" r:id="rId4"/>
    <p:sldId id="285" r:id="rId5"/>
    <p:sldId id="286" r:id="rId6"/>
    <p:sldId id="257" r:id="rId7"/>
    <p:sldId id="259" r:id="rId8"/>
    <p:sldId id="260" r:id="rId9"/>
    <p:sldId id="261" r:id="rId10"/>
    <p:sldId id="258" r:id="rId11"/>
    <p:sldId id="262" r:id="rId12"/>
    <p:sldId id="274" r:id="rId13"/>
    <p:sldId id="273" r:id="rId14"/>
    <p:sldId id="281" r:id="rId15"/>
    <p:sldId id="267" r:id="rId16"/>
    <p:sldId id="282" r:id="rId17"/>
    <p:sldId id="276" r:id="rId18"/>
    <p:sldId id="277" r:id="rId19"/>
    <p:sldId id="263" r:id="rId20"/>
    <p:sldId id="269" r:id="rId21"/>
    <p:sldId id="268" r:id="rId22"/>
    <p:sldId id="270" r:id="rId23"/>
    <p:sldId id="265" r:id="rId24"/>
    <p:sldId id="26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bagy" initials="j" lastIdx="0" clrIdx="0">
    <p:extLst>
      <p:ext uri="{19B8F6BF-5375-455C-9EA6-DF929625EA0E}">
        <p15:presenceInfo xmlns:p15="http://schemas.microsoft.com/office/powerpoint/2012/main" userId="jobag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88" d="100"/>
          <a:sy n="88" d="100"/>
        </p:scale>
        <p:origin x="7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50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23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BFE09-822C-4443-9DE3-DE045424679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83C80-05D5-2E4C-B769-D64B104D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72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B829C-C035-E04E-9855-2E5CB476555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875A4-DAF9-094D-ADE0-2614558A8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8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Always, never, sometimes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1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Always, never, sometimes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08C9A-7BE8-4615-B0D3-0A9B02AF09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ADC5-77C0-3E48-A5DD-F62B230B2013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FAD1-78D4-524A-AB55-F364D5994487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9666-B0E5-9242-B8EB-2A68432C18BD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B2CD-F279-6147-8595-A2003DFF5718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0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62B8-70DA-724E-B82E-CF299DB42686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C4D-9606-A04D-97FF-396B7CE43EBB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6FF6-EB56-944D-A262-18D84E691B6B}" type="datetime1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4F23-0B10-824D-913C-7719FD16A3EB}" type="datetime1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B906-7AB8-B743-84C0-D3FE46AB51D9}" type="datetime1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41FE-6534-8F48-80C9-3A7EE1DE7A78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59D-8D9E-6446-950B-ECB453776278}" type="datetime1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7E77-D965-F54D-8D13-0FBC73C058B0}" type="datetime1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98DD-2A45-44E7-98CB-6035A179C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633" y="1022647"/>
            <a:ext cx="9144000" cy="65619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550" y="1873721"/>
            <a:ext cx="9144000" cy="799140"/>
          </a:xfrm>
        </p:spPr>
        <p:txBody>
          <a:bodyPr>
            <a:normAutofit/>
          </a:bodyPr>
          <a:lstStyle/>
          <a:p>
            <a:r>
              <a:rPr lang="en-US" dirty="0" smtClean="0"/>
              <a:t>Lecture 22: Testing</a:t>
            </a:r>
          </a:p>
          <a:p>
            <a:r>
              <a:rPr lang="en-US" sz="1800" dirty="0" smtClean="0"/>
              <a:t>Thanks to </a:t>
            </a:r>
            <a:r>
              <a:rPr lang="en-US" sz="1800" dirty="0" err="1" smtClean="0"/>
              <a:t>Atif</a:t>
            </a:r>
            <a:r>
              <a:rPr lang="en-US" sz="1800" dirty="0"/>
              <a:t> </a:t>
            </a:r>
            <a:r>
              <a:rPr lang="en-US" sz="1800" dirty="0" err="1" smtClean="0"/>
              <a:t>Memon</a:t>
            </a:r>
            <a:r>
              <a:rPr lang="en-US" sz="1800" dirty="0" smtClean="0"/>
              <a:t> from UMD for disaster examples</a:t>
            </a:r>
            <a:endParaRPr lang="en-US" sz="1800" dirty="0"/>
          </a:p>
        </p:txBody>
      </p:sp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43" y="3414307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rogramming disaster com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13" y="2867740"/>
            <a:ext cx="2706147" cy="308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the automobile industry had developed like the software industry, we would all be driving $25 cars that get 1,000 miles to the gallon.” </a:t>
            </a:r>
          </a:p>
          <a:p>
            <a:r>
              <a:rPr lang="en-US" dirty="0" smtClean="0"/>
              <a:t>“Yeah, and if cars were like software, they would crash twice a day for no reason, and when you called for service, they’d tell you to reinstall the engine.”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 million lines of code is like a machine with </a:t>
            </a:r>
            <a:r>
              <a:rPr lang="en-US" dirty="0"/>
              <a:t>a</a:t>
            </a:r>
            <a:r>
              <a:rPr lang="en-US" dirty="0" smtClean="0"/>
              <a:t> million moving parts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5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testing: Black box </a:t>
            </a:r>
            <a:r>
              <a:rPr lang="en-US" dirty="0"/>
              <a:t>t</a:t>
            </a:r>
            <a:r>
              <a:rPr lang="en-US" dirty="0" smtClean="0"/>
              <a:t>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that verifies the code does what the specification requires</a:t>
            </a:r>
          </a:p>
          <a:p>
            <a:r>
              <a:rPr lang="en-US" dirty="0" smtClean="0"/>
              <a:t>The testing is not dependent on the internal structure of the code</a:t>
            </a:r>
          </a:p>
          <a:p>
            <a:r>
              <a:rPr lang="en-US" dirty="0" smtClean="0"/>
              <a:t>Recall testing your code for </a:t>
            </a:r>
            <a:r>
              <a:rPr lang="en-US" dirty="0" err="1" smtClean="0"/>
              <a:t>Gradanator</a:t>
            </a:r>
            <a:endParaRPr lang="en-US" dirty="0"/>
          </a:p>
          <a:p>
            <a:pPr lvl="1"/>
            <a:r>
              <a:rPr lang="en-US" dirty="0" smtClean="0"/>
              <a:t>The specification gave values to enter and the responses to expect</a:t>
            </a:r>
          </a:p>
          <a:p>
            <a:pPr lvl="1"/>
            <a:r>
              <a:rPr lang="en-US" dirty="0" smtClean="0"/>
              <a:t>This was a very repetitious task (as you know!)</a:t>
            </a:r>
          </a:p>
          <a:p>
            <a:pPr lvl="1"/>
            <a:r>
              <a:rPr lang="en-US" dirty="0" smtClean="0"/>
              <a:t>Could we automate this task?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639" y="320567"/>
            <a:ext cx="10515600" cy="726583"/>
          </a:xfrm>
        </p:spPr>
        <p:txBody>
          <a:bodyPr/>
          <a:lstStyle/>
          <a:p>
            <a:pPr eaLnBrk="1" hangingPunct="1"/>
            <a:r>
              <a:rPr lang="en-US" dirty="0" smtClean="0"/>
              <a:t> Black box testing example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9390" y="1024872"/>
            <a:ext cx="11164410" cy="606010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/>
              <a:t>Function</a:t>
            </a:r>
            <a:r>
              <a:rPr lang="en-US" dirty="0" smtClean="0">
                <a:latin typeface="Courier New" panose="02070309020205020404" pitchFamily="49" charset="0"/>
              </a:rPr>
              <a:t>: </a:t>
            </a:r>
            <a:r>
              <a:rPr lang="en-US" dirty="0" err="1" smtClean="0">
                <a:latin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plist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/>
              <a:t> -  accepts a list of integers and removes any adjacent pair of integers in the list if the left element of the pair is larger that the right element of the pair.</a:t>
            </a:r>
          </a:p>
          <a:p>
            <a:pPr marL="457200" lvl="1" indent="0">
              <a:buNone/>
            </a:pPr>
            <a:r>
              <a:rPr lang="en-US" dirty="0" smtClean="0"/>
              <a:t>Consider passing in the following list: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[3, 7, 9, 2, 5, 5, 8, 5, 6, 3, 4, 7, 3, 1]</a:t>
            </a:r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Think of the list as being paired as follows.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r>
              <a:rPr lang="en-US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, 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9, 2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5, 5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8, 5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6, 3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4, 7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The pairs below are "bad</a:t>
            </a:r>
            <a:r>
              <a:rPr lang="en-US" dirty="0"/>
              <a:t>"</a:t>
            </a:r>
            <a:r>
              <a:rPr lang="en-US" dirty="0" smtClean="0"/>
              <a:t> because the left of the pair is greater than the right: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8, 5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6, </a:t>
            </a:r>
            <a:r>
              <a:rPr lang="en-US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dirty="0"/>
              <a:t>function would modify the list as follows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3, 7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5, 5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9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567"/>
            <a:ext cx="10515600" cy="1038502"/>
          </a:xfrm>
        </p:spPr>
        <p:txBody>
          <a:bodyPr/>
          <a:lstStyle/>
          <a:p>
            <a:pPr eaLnBrk="1" hangingPunct="1"/>
            <a:r>
              <a:rPr lang="en-US" dirty="0" smtClean="0"/>
              <a:t>Black box te</a:t>
            </a:r>
            <a:r>
              <a:rPr lang="en-US" dirty="0"/>
              <a:t>s</a:t>
            </a:r>
            <a:r>
              <a:rPr lang="en-US" dirty="0" smtClean="0"/>
              <a:t>ting example –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953" y="1303368"/>
            <a:ext cx="11119847" cy="530259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/>
              <a:t>Function: </a:t>
            </a:r>
            <a:r>
              <a:rPr lang="en-US" dirty="0" err="1" smtClean="0">
                <a:latin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plist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0" indent="0" eaLnBrk="1" hangingPunct="1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 eaLnBrk="1" hangingPunct="1">
              <a:buNone/>
            </a:pPr>
            <a:r>
              <a:rPr lang="en-US" dirty="0" smtClean="0"/>
              <a:t>If the list has an odd length, the last element is not part of a pair and is also considered "bad". It would be removed. The list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[10, 20, 2, 5, 4]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would be modified to become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10, 20, 2,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5]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If an empty list is passed in, the list should still be empty after the call. 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38" y="100259"/>
            <a:ext cx="10515600" cy="1459327"/>
          </a:xfrm>
        </p:spPr>
        <p:txBody>
          <a:bodyPr/>
          <a:lstStyle/>
          <a:p>
            <a:r>
              <a:rPr lang="en-US" dirty="0" smtClean="0"/>
              <a:t>What should we test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148" y="1648706"/>
            <a:ext cx="11511597" cy="50909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Removing one pair:  </a:t>
            </a:r>
            <a:r>
              <a:rPr lang="en-US" dirty="0" smtClean="0">
                <a:latin typeface="Courier New"/>
                <a:cs typeface="Courier New"/>
              </a:rPr>
              <a:t>[9, 2]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/>
              <a:t>Removing multiple pairs in a row: </a:t>
            </a:r>
            <a:r>
              <a:rPr lang="en-US" dirty="0" smtClean="0">
                <a:latin typeface="Courier New"/>
                <a:cs typeface="Courier New"/>
              </a:rPr>
              <a:t>[5, 3, </a:t>
            </a:r>
            <a:r>
              <a:rPr lang="en-US" dirty="0">
                <a:latin typeface="Courier New"/>
                <a:cs typeface="Courier New"/>
              </a:rPr>
              <a:t>8, 1, 7, 0]</a:t>
            </a:r>
            <a:r>
              <a:rPr lang="en-US" dirty="0">
                <a:sym typeface="Wingdings"/>
              </a:rPr>
              <a:t></a:t>
            </a:r>
            <a:r>
              <a:rPr lang="en-US" dirty="0">
                <a:latin typeface="Courier New"/>
                <a:cs typeface="Courier New"/>
              </a:rPr>
              <a:t>[]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empty list: </a:t>
            </a:r>
            <a:r>
              <a:rPr lang="en-US" dirty="0" smtClean="0">
                <a:latin typeface="Courier New"/>
                <a:cs typeface="Courier New"/>
              </a:rPr>
              <a:t>[]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endParaRPr lang="en-US" dirty="0" smtClean="0"/>
          </a:p>
          <a:p>
            <a:r>
              <a:rPr lang="en-US" dirty="0" smtClean="0"/>
              <a:t>List of an odd size: </a:t>
            </a:r>
            <a:r>
              <a:rPr lang="en-US" dirty="0" smtClean="0">
                <a:latin typeface="Courier New"/>
                <a:cs typeface="Courier New"/>
              </a:rPr>
              <a:t>[10]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endParaRPr lang="en-US" dirty="0" smtClean="0"/>
          </a:p>
          <a:p>
            <a:r>
              <a:rPr lang="en-US" dirty="0" smtClean="0"/>
              <a:t>List containing an equal pair: </a:t>
            </a:r>
            <a:r>
              <a:rPr lang="en-US" dirty="0" smtClean="0">
                <a:latin typeface="Courier New"/>
                <a:cs typeface="Courier New"/>
              </a:rPr>
              <a:t>[2, 4, 8, 8]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>
                <a:latin typeface="Courier New"/>
                <a:cs typeface="Courier New"/>
              </a:rPr>
              <a:t>[2, 4, 8, 8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endParaRPr lang="en-US" dirty="0" smtClean="0"/>
          </a:p>
          <a:p>
            <a:r>
              <a:rPr lang="en-US" dirty="0" smtClean="0"/>
              <a:t>List containing negative numbers: </a:t>
            </a:r>
            <a:r>
              <a:rPr lang="en-US" dirty="0" smtClean="0">
                <a:latin typeface="Courier New"/>
                <a:cs typeface="Courier New"/>
              </a:rPr>
              <a:t>[-2, -3, 7, 8]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latin typeface="Courier New"/>
                <a:cs typeface="Courier New"/>
              </a:rPr>
              <a:t>[7, 8]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7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656" y="398546"/>
            <a:ext cx="10515600" cy="782285"/>
          </a:xfrm>
        </p:spPr>
        <p:txBody>
          <a:bodyPr/>
          <a:lstStyle/>
          <a:p>
            <a:r>
              <a:rPr lang="en-US" dirty="0" smtClean="0"/>
              <a:t>Black box testing – 1 Manually in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656" y="1046830"/>
            <a:ext cx="11064144" cy="5436591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 = [9, 2]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remove_bad_pairs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[]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endParaRPr lang="en-US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[]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 = [5, 3, 8, 1, 7, 0]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remove_bad_pairs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[]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endParaRPr lang="en-US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[]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 = []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remove_bad_pairs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[]</a:t>
            </a:r>
            <a:endParaRPr lang="en-US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endParaRPr lang="en-US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[]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 = [10]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&gt;&gt;&gt; </a:t>
            </a:r>
            <a:r>
              <a:rPr lang="en-US" dirty="0" err="1">
                <a:latin typeface="Courier New"/>
                <a:cs typeface="Courier New"/>
              </a:rPr>
              <a:t>remove_bad_pairs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/>
                <a:cs typeface="Courier New"/>
              </a:rPr>
              <a:t>[]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8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85" y="365125"/>
            <a:ext cx="10515600" cy="880691"/>
          </a:xfrm>
        </p:spPr>
        <p:txBody>
          <a:bodyPr/>
          <a:lstStyle/>
          <a:p>
            <a:r>
              <a:rPr lang="en-US" dirty="0" smtClean="0"/>
              <a:t>Black box testing – 1 Manually in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51" y="1172954"/>
            <a:ext cx="10590749" cy="55485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[10]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[2, 4, 8, 8]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[2, 4, 8, 8]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[2, 4, 8, 8]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[-2, -3, 7, 8]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[7, 8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[7, 8]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513"/>
            <a:ext cx="10515600" cy="1325563"/>
          </a:xfrm>
        </p:spPr>
        <p:txBody>
          <a:bodyPr/>
          <a:lstStyle/>
          <a:p>
            <a:r>
              <a:rPr lang="en-US" dirty="0" smtClean="0"/>
              <a:t>Black box testing – 2 Coded with test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529"/>
            <a:ext cx="10515600" cy="4940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Manual testing is tedious</a:t>
            </a:r>
            <a:r>
              <a:rPr lang="en-US" dirty="0"/>
              <a:t>,</a:t>
            </a:r>
            <a:r>
              <a:rPr lang="en-US" dirty="0" smtClean="0"/>
              <a:t> expensive, and error-prone.</a:t>
            </a:r>
          </a:p>
          <a:p>
            <a:r>
              <a:rPr lang="en-US" dirty="0" smtClean="0"/>
              <a:t>Let's automate this.</a:t>
            </a:r>
          </a:p>
          <a:p>
            <a:r>
              <a:rPr lang="en-US" dirty="0" smtClean="0"/>
              <a:t>Let's write a program to make these calls.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Programmer changes the implementation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Let's see if the new version works.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7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testing – 3 Further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919"/>
            <a:ext cx="10515600" cy="49755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program which called tests was better, but let's automate further.</a:t>
            </a:r>
          </a:p>
          <a:p>
            <a:r>
              <a:rPr lang="en-US" dirty="0" smtClean="0"/>
              <a:t>Remove the repetition of testing the outcome</a:t>
            </a:r>
          </a:p>
          <a:p>
            <a:r>
              <a:rPr lang="en-US" dirty="0" smtClean="0"/>
              <a:t>A test harness:</a:t>
            </a:r>
          </a:p>
          <a:p>
            <a:pPr lvl="1"/>
            <a:r>
              <a:rPr lang="en-US" dirty="0" smtClean="0"/>
              <a:t>Automate the testing process</a:t>
            </a:r>
          </a:p>
          <a:p>
            <a:pPr lvl="1"/>
            <a:r>
              <a:rPr lang="en-US" dirty="0" smtClean="0"/>
              <a:t>Execute the test suite (set of test cases)</a:t>
            </a:r>
          </a:p>
          <a:p>
            <a:pPr lvl="1"/>
            <a:r>
              <a:rPr lang="en-US" dirty="0" smtClean="0"/>
              <a:t>Report the outcome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testing: White box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202" y="1825625"/>
            <a:ext cx="1094159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contrast to Black box testing, consider White box testing which has these characteristics: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Bases tests on the structure of the code</a:t>
            </a:r>
          </a:p>
          <a:p>
            <a:endParaRPr lang="en-US" dirty="0" smtClean="0"/>
          </a:p>
          <a:p>
            <a:r>
              <a:rPr lang="en-US" dirty="0" smtClean="0"/>
              <a:t>Ensures that all paths through the code are executed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Requires programming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Count Vowels</a:t>
            </a:r>
          </a:p>
        </p:txBody>
      </p:sp>
      <p:sp>
        <p:nvSpPr>
          <p:cNvPr id="871427" name="Rectangle 3"/>
          <p:cNvSpPr>
            <a:spLocks noGrp="1"/>
          </p:cNvSpPr>
          <p:nvPr>
            <p:ph type="body" idx="1"/>
          </p:nvPr>
        </p:nvSpPr>
        <p:spPr>
          <a:xfrm>
            <a:off x="781444" y="1387065"/>
            <a:ext cx="10515600" cy="533441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vowel_count</a:t>
            </a:r>
            <a:r>
              <a:rPr lang="en-US" dirty="0" smtClean="0">
                <a:latin typeface="Courier New" panose="02070309020205020404" pitchFamily="49" charset="0"/>
              </a:rPr>
              <a:t>(s)</a:t>
            </a:r>
            <a:r>
              <a:rPr lang="en-US" dirty="0" smtClean="0"/>
              <a:t>that accepts a string </a:t>
            </a:r>
            <a:r>
              <a:rPr lang="en-US" dirty="0" smtClean="0">
                <a:latin typeface="Courier New" panose="02070309020205020404" pitchFamily="49" charset="0"/>
              </a:rPr>
              <a:t>s</a:t>
            </a:r>
            <a:r>
              <a:rPr lang="en-US" dirty="0"/>
              <a:t> </a:t>
            </a:r>
            <a:r>
              <a:rPr lang="en-US" dirty="0" smtClean="0"/>
              <a:t>as a parameter and returns a list of integers representing the counts of each vowel of string </a:t>
            </a:r>
            <a:r>
              <a:rPr lang="en-US" dirty="0" smtClean="0">
                <a:latin typeface="Courier New" panose="02070309020205020404" pitchFamily="49" charset="0"/>
              </a:rPr>
              <a:t>s.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There are five vowels: a, e, </a:t>
            </a:r>
            <a:r>
              <a:rPr lang="en-US" dirty="0" err="1" smtClean="0"/>
              <a:t>i</a:t>
            </a:r>
            <a:r>
              <a:rPr lang="en-US" dirty="0" smtClean="0"/>
              <a:t>, o, u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What data mapping would help to count the vowels?</a:t>
            </a:r>
          </a:p>
          <a:p>
            <a:pPr eaLnBrk="1" hangingPunct="1">
              <a:lnSpc>
                <a:spcPct val="75000"/>
              </a:lnSpc>
            </a:pPr>
            <a:endParaRPr lang="en-US" dirty="0" smtClean="0"/>
          </a:p>
          <a:p>
            <a:pPr eaLnBrk="1" hangingPunct="1">
              <a:lnSpc>
                <a:spcPct val="75000"/>
              </a:lnSpc>
            </a:pPr>
            <a:endParaRPr lang="en-US" dirty="0" smtClean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dirty="0"/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Write a helper function that returns a number representing the index of a vowel in the above mapping.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edge cases</a:t>
            </a:r>
          </a:p>
          <a:p>
            <a:r>
              <a:rPr lang="en-US" dirty="0" smtClean="0"/>
              <a:t>Common edge cases</a:t>
            </a:r>
          </a:p>
          <a:p>
            <a:pPr lvl="1"/>
            <a:r>
              <a:rPr lang="en-US" dirty="0" smtClean="0"/>
              <a:t>1, 0, -1</a:t>
            </a:r>
          </a:p>
          <a:p>
            <a:pPr lvl="1"/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Range out of bounds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Make sure every path is taken in the code.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Tester must understand all language functionality and concepts.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What is wrong with the version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on the next slide?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box testing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30" y="1690688"/>
            <a:ext cx="11975834" cy="47605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#Version of the function with an error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remove_bad_pairs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pairs_list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% 2 != 0):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pairs_list.remove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[-1])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 2 != 0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- 1]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(i-1)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+=2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box test a more complex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 dirty="0" smtClean="0"/>
              <a:t>Consider the following Internet Movie Database (</a:t>
            </a:r>
            <a:r>
              <a:rPr lang="en-US" sz="2000" dirty="0" err="1" smtClean="0"/>
              <a:t>IMDb</a:t>
            </a:r>
            <a:r>
              <a:rPr lang="en-US" sz="2000" dirty="0" smtClean="0"/>
              <a:t>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1 9.1 196376 The </a:t>
            </a:r>
            <a:r>
              <a:rPr lang="en-US" sz="1800" dirty="0" err="1" smtClean="0">
                <a:latin typeface="Courier New" panose="02070309020205020404" pitchFamily="49" charset="0"/>
              </a:rPr>
              <a:t>Shawshank</a:t>
            </a:r>
            <a:r>
              <a:rPr lang="en-US" sz="1800" dirty="0" smtClean="0">
                <a:latin typeface="Courier New" panose="02070309020205020404" pitchFamily="49" charset="0"/>
              </a:rPr>
              <a:t>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 dirty="0" smtClean="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Search word? </a:t>
            </a:r>
            <a:r>
              <a:rPr lang="en-US" sz="1800" b="1" u="sng" dirty="0" smtClean="0">
                <a:latin typeface="Courier New" panose="02070309020205020404" pitchFamily="49" charset="0"/>
              </a:rPr>
              <a:t>part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 dirty="0" smtClean="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	4 matches.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Unit test: verifies correctness of a small piece of testable code in isolation</a:t>
            </a:r>
          </a:p>
          <a:p>
            <a:endParaRPr lang="en-US" dirty="0" smtClean="0"/>
          </a:p>
          <a:p>
            <a:r>
              <a:rPr lang="en-US" dirty="0" smtClean="0"/>
              <a:t>Integration test: verifies different small already tested components of the program work together correctly</a:t>
            </a:r>
          </a:p>
          <a:p>
            <a:endParaRPr lang="en-US" dirty="0" smtClean="0"/>
          </a:p>
          <a:p>
            <a:r>
              <a:rPr lang="en-US" dirty="0" smtClean="0"/>
              <a:t>Regression testing: a complete retesting of a modified program</a:t>
            </a:r>
          </a:p>
          <a:p>
            <a:endParaRPr lang="en-US" dirty="0" smtClean="0"/>
          </a:p>
          <a:p>
            <a:r>
              <a:rPr lang="en-US" dirty="0" smtClean="0"/>
              <a:t>Stress testing: tests the behavior under peak user volumes</a:t>
            </a:r>
          </a:p>
          <a:p>
            <a:endParaRPr lang="en-US" dirty="0" smtClean="0"/>
          </a:p>
          <a:p>
            <a:r>
              <a:rPr lang="en-US" dirty="0" smtClean="0"/>
              <a:t>Performance, security, usability and many more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engineering philosophy</a:t>
            </a:r>
          </a:p>
          <a:p>
            <a:r>
              <a:rPr lang="en-US" dirty="0" smtClean="0"/>
              <a:t>Tests are written before the code is written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eaLnBrk="1" hangingPunct="1"/>
            <a:r>
              <a:rPr lang="en-US" dirty="0" smtClean="0"/>
              <a:t>Vowel helper function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348012" y="1338944"/>
            <a:ext cx="11778824" cy="5378414"/>
          </a:xfrm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Maps the characters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a,e,i,o,u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to the numbers 0,1,2,3,4,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respectively. If the parameter c is not a vowel, returns -1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</a:rPr>
              <a:t>is_vowel</a:t>
            </a:r>
            <a:r>
              <a:rPr lang="en-US" sz="2400" dirty="0">
                <a:latin typeface="Courier New" panose="02070309020205020404" pitchFamily="49" charset="0"/>
              </a:rPr>
              <a:t>(c</a:t>
            </a:r>
            <a:r>
              <a:rPr lang="en-US" sz="2400" dirty="0" smtClean="0">
                <a:latin typeface="Courier New" panose="02070309020205020404" pitchFamily="49" charset="0"/>
              </a:rPr>
              <a:t>):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if (c == "a"):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0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"e"):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1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2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"o"):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3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elif</a:t>
            </a:r>
            <a:r>
              <a:rPr lang="en-US" sz="2400" dirty="0">
                <a:latin typeface="Courier New" panose="02070309020205020404" pitchFamily="49" charset="0"/>
              </a:rPr>
              <a:t> (c == "u"):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return 4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return -</a:t>
            </a:r>
            <a:r>
              <a:rPr lang="en-US" sz="2400" dirty="0" smtClean="0">
                <a:latin typeface="Courier New" panose="02070309020205020404" pitchFamily="49" charset="0"/>
              </a:rPr>
              <a:t>1      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parameter c is not a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vowel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-82506" y="352513"/>
            <a:ext cx="10515600" cy="6627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Count vowels 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120988" y="1015299"/>
            <a:ext cx="11778824" cy="570617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2400" dirty="0" err="1" smtClean="0">
                <a:latin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</a:rPr>
              <a:t>main():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</a:rPr>
              <a:t>vlist</a:t>
            </a:r>
            <a:r>
              <a:rPr lang="en-US" sz="2400" dirty="0">
                <a:latin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</a:rPr>
              <a:t>vowel_count</a:t>
            </a:r>
            <a:r>
              <a:rPr lang="en-US" sz="2400" dirty="0">
                <a:latin typeface="Courier New" panose="02070309020205020404" pitchFamily="49" charset="0"/>
              </a:rPr>
              <a:t>("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think, therefore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am")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print("</a:t>
            </a:r>
            <a:r>
              <a:rPr lang="en-US" sz="2400" dirty="0" err="1">
                <a:latin typeface="Courier New" panose="02070309020205020404" pitchFamily="49" charset="0"/>
              </a:rPr>
              <a:t>vlist</a:t>
            </a:r>
            <a:r>
              <a:rPr lang="en-US" sz="2400" dirty="0">
                <a:latin typeface="Courier New" panose="02070309020205020404" pitchFamily="49" charset="0"/>
              </a:rPr>
              <a:t> = ", </a:t>
            </a:r>
            <a:r>
              <a:rPr lang="en-US" sz="2400" dirty="0" err="1">
                <a:latin typeface="Courier New" panose="02070309020205020404" pitchFamily="49" charset="0"/>
              </a:rPr>
              <a:t>vlist</a:t>
            </a:r>
            <a:r>
              <a:rPr lang="en-US" sz="2400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Return a list containing the counts of the number of vowels</a:t>
            </a:r>
          </a:p>
          <a:p>
            <a:pPr>
              <a:lnSpc>
                <a:spcPct val="70000"/>
              </a:lnSpc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in string s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 err="1">
                <a:latin typeface="Courier New" panose="02070309020205020404" pitchFamily="49" charset="0"/>
              </a:rPr>
              <a:t>def</a:t>
            </a:r>
            <a:r>
              <a:rPr lang="en-US" sz="2400" dirty="0"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</a:rPr>
              <a:t>vowel_count</a:t>
            </a:r>
            <a:r>
              <a:rPr lang="en-US" sz="2400" dirty="0">
                <a:latin typeface="Courier New" panose="02070309020205020404" pitchFamily="49" charset="0"/>
              </a:rPr>
              <a:t>(s):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# indices of list vowels map to a, e,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, o, u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vowels = [0] * </a:t>
            </a:r>
            <a:r>
              <a:rPr lang="en-US" sz="2400" dirty="0" smtClean="0">
                <a:latin typeface="Courier New" panose="02070309020205020404" pitchFamily="49" charset="0"/>
              </a:rPr>
              <a:t>5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s = </a:t>
            </a:r>
            <a:r>
              <a:rPr lang="en-US" sz="2400" dirty="0" err="1">
                <a:latin typeface="Courier New" panose="02070309020205020404" pitchFamily="49" charset="0"/>
              </a:rPr>
              <a:t>s.lower</a:t>
            </a:r>
            <a:r>
              <a:rPr lang="en-US" sz="2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for c in s: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</a:rPr>
              <a:t>is_vowel</a:t>
            </a:r>
            <a:r>
              <a:rPr lang="en-US" sz="2400" dirty="0">
                <a:latin typeface="Courier New" panose="02070309020205020404" pitchFamily="49" charset="0"/>
              </a:rPr>
              <a:t>(c)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if (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 &gt;= 0):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        vowels[</a:t>
            </a:r>
            <a:r>
              <a:rPr lang="en-US" sz="2400" dirty="0" err="1">
                <a:latin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</a:rPr>
              <a:t>] += </a:t>
            </a:r>
            <a:r>
              <a:rPr lang="en-US" sz="2400" dirty="0" smtClean="0">
                <a:latin typeface="Courier New" panose="02070309020205020404" pitchFamily="49" charset="0"/>
              </a:rPr>
              <a:t>1    </a:t>
            </a:r>
            <a:endParaRPr lang="en-US" sz="2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    return vowels</a:t>
            </a:r>
          </a:p>
          <a:p>
            <a:pPr>
              <a:lnSpc>
                <a:spcPct val="70000"/>
              </a:lnSpc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   </a:t>
            </a:r>
            <a:endParaRPr 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566"/>
          </a:xfrm>
        </p:spPr>
        <p:txBody>
          <a:bodyPr/>
          <a:lstStyle/>
          <a:p>
            <a:pPr eaLnBrk="1" hangingPunct="1"/>
            <a:r>
              <a:rPr lang="en-US" dirty="0" smtClean="0"/>
              <a:t>Count Vowels</a:t>
            </a:r>
          </a:p>
        </p:txBody>
      </p:sp>
      <p:sp>
        <p:nvSpPr>
          <p:cNvPr id="871427" name="Rectangle 3"/>
          <p:cNvSpPr>
            <a:spLocks noGrp="1"/>
          </p:cNvSpPr>
          <p:nvPr>
            <p:ph type="body" idx="1"/>
          </p:nvPr>
        </p:nvSpPr>
        <p:spPr>
          <a:xfrm>
            <a:off x="781444" y="1891861"/>
            <a:ext cx="10515600" cy="48296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</a:pPr>
            <a:r>
              <a:rPr lang="en-US" dirty="0" smtClean="0"/>
              <a:t>Consider an alternative for function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(c)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Look at this string: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What does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v.find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("e") </a:t>
            </a:r>
            <a:r>
              <a:rPr lang="en-US" dirty="0" smtClean="0"/>
              <a:t>return?</a:t>
            </a:r>
          </a:p>
          <a:p>
            <a:pPr marL="0" indent="0" eaLnBrk="1" hangingPunct="1">
              <a:lnSpc>
                <a:spcPct val="75000"/>
              </a:lnSpc>
              <a:buNone/>
            </a:pPr>
            <a:endParaRPr lang="en-US" dirty="0" smtClean="0"/>
          </a:p>
          <a:p>
            <a:pPr>
              <a:lnSpc>
                <a:spcPct val="75000"/>
              </a:lnSpc>
            </a:pPr>
            <a:r>
              <a:rPr lang="en-US" dirty="0" smtClean="0"/>
              <a:t>Previous call </a:t>
            </a:r>
            <a:r>
              <a:rPr lang="en-US" dirty="0"/>
              <a:t>to </a:t>
            </a:r>
            <a:r>
              <a:rPr lang="en-US" dirty="0" err="1">
                <a:latin typeface="Courier New" panose="02070309020205020404" pitchFamily="49" charset="0"/>
              </a:rPr>
              <a:t>is_vowel</a:t>
            </a:r>
            <a:r>
              <a:rPr lang="en-US" dirty="0">
                <a:latin typeface="Courier New" panose="02070309020205020404" pitchFamily="49" charset="0"/>
              </a:rPr>
              <a:t>(c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/>
              <a:t>: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dirty="0" smtClean="0"/>
              <a:t>          </a:t>
            </a:r>
            <a:r>
              <a:rPr lang="en-US" dirty="0" err="1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</a:rPr>
              <a:t>is_vowel</a:t>
            </a:r>
            <a:r>
              <a:rPr lang="en-US" dirty="0">
                <a:latin typeface="Courier New" panose="02070309020205020404" pitchFamily="49" charset="0"/>
              </a:rPr>
              <a:t>(c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dirty="0" smtClean="0"/>
          </a:p>
          <a:p>
            <a:pPr eaLnBrk="1" hangingPunct="1">
              <a:lnSpc>
                <a:spcPct val="75000"/>
              </a:lnSpc>
            </a:pPr>
            <a:endParaRPr lang="en-US" dirty="0"/>
          </a:p>
          <a:p>
            <a:pPr eaLnBrk="1" hangingPunct="1">
              <a:lnSpc>
                <a:spcPct val="75000"/>
              </a:lnSpc>
            </a:pPr>
            <a:r>
              <a:rPr lang="en-US" dirty="0" smtClean="0"/>
              <a:t>Now becomes:</a:t>
            </a:r>
          </a:p>
          <a:p>
            <a:pPr marL="0" indent="0">
              <a:lnSpc>
                <a:spcPct val="75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  <a:r>
              <a:rPr lang="en-US" dirty="0" err="1" smtClean="0">
                <a:latin typeface="Courier New" panose="02070309020205020404" pitchFamily="49" charset="0"/>
              </a:rPr>
              <a:t>aeiou</a:t>
            </a:r>
            <a:r>
              <a:rPr lang="en-US" dirty="0" smtClean="0">
                <a:latin typeface="Courier New" panose="02070309020205020404" pitchFamily="49" charset="0"/>
              </a:rPr>
              <a:t>".find(c</a:t>
            </a:r>
            <a:r>
              <a:rPr lang="en-US" dirty="0">
                <a:latin typeface="Courier New" panose="02070309020205020404" pitchFamily="49" charset="0"/>
              </a:rPr>
              <a:t>)</a:t>
            </a:r>
          </a:p>
          <a:p>
            <a:pPr marL="0" indent="0" eaLnBrk="1" hangingPunct="1">
              <a:lnSpc>
                <a:spcPct val="75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7ED-B934-40F5-8AFB-36930E489C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engineers spend a lot of time testing and debugging.</a:t>
            </a:r>
          </a:p>
          <a:p>
            <a:endParaRPr lang="en-US" dirty="0" smtClean="0"/>
          </a:p>
          <a:p>
            <a:r>
              <a:rPr lang="en-US" dirty="0" smtClean="0"/>
              <a:t>There are positions specifically titled "Software Engineer in Test."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Game development companies have "play testers."</a:t>
            </a:r>
          </a:p>
          <a:p>
            <a:endParaRPr lang="en-US" dirty="0" smtClean="0"/>
          </a:p>
          <a:p>
            <a:r>
              <a:rPr lang="en-US" dirty="0" smtClean="0"/>
              <a:t>Software testing is expensive but necessary.</a:t>
            </a:r>
          </a:p>
          <a:p>
            <a:endParaRPr lang="en-US" dirty="0" smtClean="0"/>
          </a:p>
          <a:p>
            <a:r>
              <a:rPr lang="en-US" dirty="0" smtClean="0"/>
              <a:t>Terrible things can happen if software isn't tested thoroughly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4830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Mars Climate Orbiter</a:t>
            </a:r>
          </a:p>
          <a:p>
            <a:pPr lvl="1"/>
            <a:r>
              <a:rPr lang="en-US" dirty="0" smtClean="0"/>
              <a:t>Purpose: to study the Martian climate and to serve as a relay for the Mars Polar Lander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Disaster: Bad trajectory caused it to disintegrate in the upper atmosphere of Mars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Why: Software bug - failure to convert English units to metric values (pound-seconds vs. newton-seconds)</a:t>
            </a:r>
          </a:p>
        </p:txBody>
      </p:sp>
      <p:pic>
        <p:nvPicPr>
          <p:cNvPr id="1028" name="Picture 4" descr="Image result for mars climate orbi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505" y="1825625"/>
            <a:ext cx="4199543" cy="317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1922"/>
          </a:xfrm>
        </p:spPr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187"/>
            <a:ext cx="10515600" cy="5224612"/>
          </a:xfrm>
        </p:spPr>
        <p:txBody>
          <a:bodyPr>
            <a:normAutofit/>
          </a:bodyPr>
          <a:lstStyle/>
          <a:p>
            <a:r>
              <a:rPr lang="en-US" dirty="0" smtClean="0"/>
              <a:t>THERAC-25 Radiation Therapy</a:t>
            </a:r>
          </a:p>
          <a:p>
            <a:pPr lvl="1"/>
            <a:r>
              <a:rPr lang="en-US" dirty="0" smtClean="0"/>
              <a:t>1985 to 1987: two cancer patients at the East Texas Cancer Center in Tyler received fatal radiation overdose (a total of 6 accidents)</a:t>
            </a:r>
          </a:p>
          <a:p>
            <a:pPr lvl="1"/>
            <a:r>
              <a:rPr lang="en-US" dirty="0" smtClean="0"/>
              <a:t>Why: Software bug - mishandled race condition (i.e., </a:t>
            </a:r>
            <a:r>
              <a:rPr lang="en-US" dirty="0" err="1" smtClean="0"/>
              <a:t>miscoordination</a:t>
            </a:r>
            <a:r>
              <a:rPr lang="en-US" dirty="0" smtClean="0"/>
              <a:t> between concurrent tasks)</a:t>
            </a:r>
          </a:p>
        </p:txBody>
      </p:sp>
      <p:pic>
        <p:nvPicPr>
          <p:cNvPr id="2050" name="Picture 2" descr="Image result for therac-25 radiation therapy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321" y="3758083"/>
            <a:ext cx="4565357" cy="27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talk about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69" y="1825625"/>
            <a:ext cx="628943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London Ambulance Service</a:t>
            </a:r>
          </a:p>
          <a:p>
            <a:pPr lvl="1"/>
            <a:r>
              <a:rPr lang="en-US" dirty="0" smtClean="0"/>
              <a:t>Purpose: automate many of the human-intensive processes of manual dispatch systems associated with ambulance services in the UK – functions: Call taking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Failure of the London Ambulance Service on 26 and 27 November 1992</a:t>
            </a:r>
          </a:p>
          <a:p>
            <a:pPr lvl="2"/>
            <a:r>
              <a:rPr lang="en-US" dirty="0" smtClean="0"/>
              <a:t>Load increased,  emergencies accumulated, </a:t>
            </a:r>
            <a:r>
              <a:rPr lang="en-US" dirty="0"/>
              <a:t>s</a:t>
            </a:r>
            <a:r>
              <a:rPr lang="en-US" dirty="0" smtClean="0"/>
              <a:t>ystem made incorrect allocations</a:t>
            </a:r>
            <a:endParaRPr lang="en-US" dirty="0"/>
          </a:p>
        </p:txBody>
      </p:sp>
      <p:pic>
        <p:nvPicPr>
          <p:cNvPr id="3074" name="Picture 2" descr="Image result for london ambul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66" y="2336741"/>
            <a:ext cx="4332603" cy="288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98DD-2A45-44E7-98CB-6035A179C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1408</Words>
  <Application>Microsoft Office PowerPoint</Application>
  <PresentationFormat>Widescreen</PresentationFormat>
  <Paragraphs>297</Paragraphs>
  <Slides>24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Wingdings 2</vt:lpstr>
      <vt:lpstr>Office Theme</vt:lpstr>
      <vt:lpstr>CSc 110, Spring 2017</vt:lpstr>
      <vt:lpstr>Count Vowels</vt:lpstr>
      <vt:lpstr>Vowel helper function</vt:lpstr>
      <vt:lpstr>Count vowels </vt:lpstr>
      <vt:lpstr>Count Vowels</vt:lpstr>
      <vt:lpstr>Why talk about testing? </vt:lpstr>
      <vt:lpstr>Why talk about testing? </vt:lpstr>
      <vt:lpstr>Why talk about testing? </vt:lpstr>
      <vt:lpstr>Why talk about testing? </vt:lpstr>
      <vt:lpstr>Industry comparison</vt:lpstr>
      <vt:lpstr>Types of testing: Black box testing</vt:lpstr>
      <vt:lpstr> Black box testing example </vt:lpstr>
      <vt:lpstr>Black box testing example – cont.</vt:lpstr>
      <vt:lpstr>What should we test for?</vt:lpstr>
      <vt:lpstr>Black box testing – 1 Manually in Idle</vt:lpstr>
      <vt:lpstr>Black box testing – 1 Manually in Idle</vt:lpstr>
      <vt:lpstr>Black box testing – 2 Coded with test calls</vt:lpstr>
      <vt:lpstr>Black box testing – 3 Further automation</vt:lpstr>
      <vt:lpstr>Types of testing: White box testing</vt:lpstr>
      <vt:lpstr>What should you test?</vt:lpstr>
      <vt:lpstr>White box testing example</vt:lpstr>
      <vt:lpstr>White box test a more complex problem</vt:lpstr>
      <vt:lpstr>Types of testing</vt:lpstr>
      <vt:lpstr>Test driven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87</cp:revision>
  <cp:lastPrinted>2017-03-06T14:22:47Z</cp:lastPrinted>
  <dcterms:created xsi:type="dcterms:W3CDTF">2016-10-06T17:54:05Z</dcterms:created>
  <dcterms:modified xsi:type="dcterms:W3CDTF">2017-03-07T00:43:15Z</dcterms:modified>
</cp:coreProperties>
</file>