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71" r:id="rId5"/>
    <p:sldId id="259" r:id="rId6"/>
    <p:sldId id="260" r:id="rId7"/>
    <p:sldId id="264" r:id="rId8"/>
    <p:sldId id="261" r:id="rId9"/>
    <p:sldId id="262" r:id="rId10"/>
    <p:sldId id="274" r:id="rId11"/>
    <p:sldId id="273" r:id="rId12"/>
    <p:sldId id="272" r:id="rId13"/>
    <p:sldId id="267" r:id="rId14"/>
    <p:sldId id="269" r:id="rId15"/>
    <p:sldId id="270" r:id="rId16"/>
    <p:sldId id="268" r:id="rId17"/>
    <p:sldId id="265" r:id="rId18"/>
    <p:sldId id="26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>
        <p:scale>
          <a:sx n="76" d="100"/>
          <a:sy n="76" d="100"/>
        </p:scale>
        <p:origin x="54" y="-18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3583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6305E-36EC-B049-8FE2-2FDFB5269D4F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905D6-E403-4F4E-8BDE-A6608383E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744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75411-9DF1-5A49-8A90-BC2AD8C5B8D9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89CDE-E4B9-2549-8CAD-7611774F8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813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43B3-81FC-964B-B4AC-76A02FF20125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6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2874-100A-F441-BADD-DEDAB8C6E24A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6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BDD8-DDED-1F43-BDDA-0D22F4B3E57A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3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DB7B-412F-0641-8042-8408B2A64D7E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5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D270-EDE9-A44A-A592-6D887770BF88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68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C8A1A-88DB-9E47-A163-8B44EBF4D130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3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8269-BF58-8A4E-A5B0-88DB5163F0FA}" type="datetime1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1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E2A5-2886-C14C-9B80-F1442B3A760E}" type="datetime1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0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04CF-005A-684E-B899-40708CD8FA15}" type="datetime1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5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5D0D8-33D2-5748-A980-EB907B451D08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6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44071-B6AC-8E41-A2A2-BC5FE6D893B6}" type="datetime1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3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E2B2-F9EA-EA41-8675-6FD5FADED0EE}" type="datetime1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C4526-F7BA-42DA-94CD-A593B445C3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6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7791"/>
          </a:xfrm>
        </p:spPr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110, Spring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3275" y="2195268"/>
            <a:ext cx="9144000" cy="1655762"/>
          </a:xfrm>
        </p:spPr>
        <p:txBody>
          <a:bodyPr/>
          <a:lstStyle/>
          <a:p>
            <a:r>
              <a:rPr lang="en-US" dirty="0" smtClean="0"/>
              <a:t>Lecture 23: Tuples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428" y="3411727"/>
            <a:ext cx="8457143" cy="294857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Zipval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229" y="1825625"/>
            <a:ext cx="11496215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Write a function called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zipva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value)</a:t>
            </a:r>
            <a:r>
              <a:rPr lang="en-US" dirty="0" smtClean="0"/>
              <a:t> </a:t>
            </a:r>
            <a:r>
              <a:rPr lang="en-US" dirty="0" smtClean="0"/>
              <a:t>that </a:t>
            </a:r>
            <a:r>
              <a:rPr lang="en-US" dirty="0" smtClean="0"/>
              <a:t>take a list and value as parameters and returns a list of tuples consisting of each element of the list and the value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call</a:t>
            </a:r>
            <a:r>
              <a:rPr lang="en-US" dirty="0" smtClean="0"/>
              <a:t>							return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zipval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10,20,30</a:t>
            </a:r>
            <a:r>
              <a:rPr lang="en-US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"a")  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[(10,'a'), (20,'a'), (30, 'a'])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229" y="1825625"/>
            <a:ext cx="11019571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Write a function called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zip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b)</a:t>
            </a:r>
            <a:r>
              <a:rPr lang="en-US" dirty="0" smtClean="0"/>
              <a:t> </a:t>
            </a:r>
            <a:r>
              <a:rPr lang="en-US" dirty="0" smtClean="0"/>
              <a:t>that </a:t>
            </a:r>
            <a:r>
              <a:rPr lang="en-US" dirty="0" smtClean="0"/>
              <a:t>takes two lists as parameters and returns a list of tuples. Each tuple consists of the paired consecutive values of the parameter lists.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call</a:t>
            </a:r>
            <a:r>
              <a:rPr lang="en-US" dirty="0" smtClean="0"/>
              <a:t>							return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ip([1,2,3],[4,5,6]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       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[(1,4), (2,5), (3, 6)]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7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programming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2821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dirty="0"/>
              <a:t>Given a file of cities</a:t>
            </a:r>
            <a:r>
              <a:rPr lang="en-US" sz="2400" dirty="0" smtClean="0"/>
              <a:t>' names and </a:t>
            </a:r>
            <a:r>
              <a:rPr lang="en-US" sz="2400" dirty="0"/>
              <a:t>(x, y) </a:t>
            </a:r>
            <a:r>
              <a:rPr lang="en-US" sz="2400" dirty="0" smtClean="0"/>
              <a:t>coordinates:</a:t>
            </a:r>
            <a:endParaRPr lang="en-US" sz="2400" dirty="0"/>
          </a:p>
          <a:p>
            <a:pPr marL="679450" lvl="1">
              <a:defRPr/>
            </a:pPr>
            <a:endParaRPr lang="en-US" sz="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2200" dirty="0" smtClean="0">
                <a:latin typeface="Courier New" charset="0"/>
                <a:cs typeface="Courier New" charset="0"/>
                <a:sym typeface="Courier New" charset="0"/>
              </a:rPr>
              <a:t>Winslow 50 </a:t>
            </a:r>
            <a:r>
              <a:rPr lang="en-US" sz="2200" dirty="0">
                <a:latin typeface="Courier New" charset="0"/>
                <a:cs typeface="Courier New" charset="0"/>
                <a:sym typeface="Courier New" charset="0"/>
              </a:rPr>
              <a:t>20</a:t>
            </a:r>
            <a:endParaRPr lang="en-US" sz="22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2200" dirty="0" smtClean="0">
                <a:latin typeface="Courier New" charset="0"/>
                <a:cs typeface="Courier New" charset="0"/>
                <a:sym typeface="Courier New" charset="0"/>
              </a:rPr>
              <a:t>Tucson 90 </a:t>
            </a:r>
            <a:r>
              <a:rPr lang="en-US" sz="2200" dirty="0">
                <a:latin typeface="Courier New" charset="0"/>
                <a:cs typeface="Courier New" charset="0"/>
                <a:sym typeface="Courier New" charset="0"/>
              </a:rPr>
              <a:t>60</a:t>
            </a:r>
            <a:endParaRPr lang="en-US" sz="22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2200" dirty="0" smtClean="0">
                <a:latin typeface="Courier New" charset="0"/>
                <a:cs typeface="Courier New" charset="0"/>
                <a:sym typeface="Courier New" charset="0"/>
              </a:rPr>
              <a:t>Phoenix 10 </a:t>
            </a:r>
            <a:r>
              <a:rPr lang="en-US" sz="2200" dirty="0">
                <a:latin typeface="Courier New" charset="0"/>
                <a:cs typeface="Courier New" charset="0"/>
                <a:sym typeface="Courier New" charset="0"/>
              </a:rPr>
              <a:t>72</a:t>
            </a:r>
            <a:endParaRPr lang="en-US" sz="22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2200" dirty="0" smtClean="0">
                <a:latin typeface="Courier New" charset="0"/>
                <a:cs typeface="Courier New" charset="0"/>
                <a:sym typeface="Courier New" charset="0"/>
              </a:rPr>
              <a:t>Bisbee 74 </a:t>
            </a:r>
            <a:r>
              <a:rPr lang="en-US" sz="2200" dirty="0">
                <a:latin typeface="Courier New" charset="0"/>
                <a:cs typeface="Courier New" charset="0"/>
                <a:sym typeface="Courier New" charset="0"/>
              </a:rPr>
              <a:t>98</a:t>
            </a:r>
            <a:endParaRPr lang="en-US" sz="22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2200" dirty="0" smtClean="0">
                <a:latin typeface="Courier New" charset="0"/>
                <a:cs typeface="Courier New" charset="0"/>
                <a:sym typeface="Courier New" charset="0"/>
              </a:rPr>
              <a:t>Yuma 5 </a:t>
            </a:r>
            <a:r>
              <a:rPr lang="en-US" sz="2200" dirty="0">
                <a:latin typeface="Courier New" charset="0"/>
                <a:cs typeface="Courier New" charset="0"/>
                <a:sym typeface="Courier New" charset="0"/>
              </a:rPr>
              <a:t>136</a:t>
            </a:r>
            <a:endParaRPr lang="en-US" sz="22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2200" dirty="0" smtClean="0">
                <a:latin typeface="Courier New" charset="0"/>
                <a:cs typeface="Courier New" charset="0"/>
                <a:sym typeface="Courier New" charset="0"/>
              </a:rPr>
              <a:t>Page 150 </a:t>
            </a:r>
            <a:r>
              <a:rPr lang="en-US" sz="2200" dirty="0">
                <a:latin typeface="Courier New" charset="0"/>
                <a:cs typeface="Courier New" charset="0"/>
                <a:sym typeface="Courier New" charset="0"/>
              </a:rPr>
              <a:t>91</a:t>
            </a:r>
            <a:endParaRPr lang="en-US" sz="2200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70000"/>
              </a:lnSpc>
              <a:defRPr/>
            </a:pPr>
            <a:endParaRPr lang="en-US" sz="1800" dirty="0">
              <a:latin typeface="Courier New" charset="0"/>
              <a:sym typeface="Courier New" charset="0"/>
            </a:endParaRPr>
          </a:p>
          <a:p>
            <a:pPr marL="450850" lvl="1" indent="0">
              <a:lnSpc>
                <a:spcPct val="70000"/>
              </a:lnSpc>
              <a:buNone/>
              <a:defRPr/>
            </a:pPr>
            <a:endParaRPr lang="en-US" sz="700" dirty="0"/>
          </a:p>
          <a:p>
            <a:pPr>
              <a:defRPr/>
            </a:pPr>
            <a:r>
              <a:rPr lang="en-US" sz="2400" dirty="0"/>
              <a:t>Write a program to draw the cities on a </a:t>
            </a:r>
            <a:r>
              <a:rPr lang="en-US" sz="2400" dirty="0" err="1">
                <a:latin typeface="Courier New" charset="0"/>
                <a:cs typeface="Courier New" charset="0"/>
                <a:sym typeface="Courier New" charset="0"/>
              </a:rPr>
              <a:t>DrawingPanel</a:t>
            </a:r>
            <a:r>
              <a:rPr lang="en-US" sz="2400" dirty="0"/>
              <a:t>, then simulates an earthquake that turns all cities red that are within a given radius</a:t>
            </a:r>
            <a:r>
              <a:rPr lang="en-US" sz="2000" dirty="0"/>
              <a:t>:</a:t>
            </a:r>
          </a:p>
          <a:p>
            <a:pPr marL="679450" lvl="1">
              <a:defRPr/>
            </a:pPr>
            <a:endParaRPr lang="en-US" sz="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2000" dirty="0">
                <a:latin typeface="Courier New" charset="0"/>
                <a:cs typeface="Courier New" charset="0"/>
                <a:sym typeface="Courier New" charset="0"/>
              </a:rPr>
              <a:t>Epicenter x? </a:t>
            </a:r>
            <a:r>
              <a:rPr lang="en-US" sz="2000" u="sng" dirty="0">
                <a:latin typeface="Courier New Bold" charset="0"/>
                <a:cs typeface="Courier New Bold" charset="0"/>
                <a:sym typeface="Courier New Bold" charset="0"/>
              </a:rPr>
              <a:t>100</a:t>
            </a:r>
            <a:endParaRPr lang="en-US" sz="2000" u="sng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2000" dirty="0">
                <a:latin typeface="Courier New" charset="0"/>
                <a:cs typeface="Courier New" charset="0"/>
                <a:sym typeface="Courier New" charset="0"/>
              </a:rPr>
              <a:t>Epicenter y? </a:t>
            </a:r>
            <a:r>
              <a:rPr lang="en-US" sz="2000" u="sng" dirty="0">
                <a:latin typeface="Courier New Bold" charset="0"/>
                <a:cs typeface="Courier New Bold" charset="0"/>
                <a:sym typeface="Courier New Bold" charset="0"/>
              </a:rPr>
              <a:t>100</a:t>
            </a:r>
            <a:endParaRPr lang="en-US" sz="2000" u="sng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2000" dirty="0">
                <a:latin typeface="Courier New" charset="0"/>
                <a:cs typeface="Courier New" charset="0"/>
                <a:sym typeface="Courier New" charset="0"/>
              </a:rPr>
              <a:t>Affected radius? </a:t>
            </a:r>
            <a:r>
              <a:rPr lang="en-US" sz="2000" u="sng" dirty="0">
                <a:latin typeface="Courier New Bold" charset="0"/>
                <a:cs typeface="Courier New Bold" charset="0"/>
                <a:sym typeface="Courier New Bold" charset="0"/>
              </a:rPr>
              <a:t>75</a:t>
            </a:r>
            <a:endParaRPr lang="en-US" sz="2000" u="sng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pic>
        <p:nvPicPr>
          <p:cNvPr id="4" name="Picture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6304" y="511629"/>
            <a:ext cx="3475582" cy="4049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2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28" y="141968"/>
            <a:ext cx="10515600" cy="1325563"/>
          </a:xfrm>
        </p:spPr>
        <p:txBody>
          <a:bodyPr/>
          <a:lstStyle/>
          <a:p>
            <a:r>
              <a:rPr lang="en-US" dirty="0" smtClean="0"/>
              <a:t>Earthquake  plot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18" y="1235529"/>
            <a:ext cx="9940222" cy="54859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Draws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 of the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cities affected by earthquakes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given the radius input by the user.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drawingpanel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cities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get_cities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# gets information from the user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epi_x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(input("Epicenter x? "))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epi_y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(input("Epicenter y? "))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radius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(input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("Radius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? "))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draw(cities,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epi_x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epi_y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radius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2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28" y="141968"/>
            <a:ext cx="10515600" cy="1325563"/>
          </a:xfrm>
        </p:spPr>
        <p:txBody>
          <a:bodyPr/>
          <a:lstStyle/>
          <a:p>
            <a:r>
              <a:rPr lang="en-US" dirty="0" smtClean="0"/>
              <a:t>Earthquake  plot –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18" y="1235529"/>
            <a:ext cx="9940222" cy="54859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Let's write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get_cities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First step is the pseudocode</a:t>
            </a:r>
            <a:r>
              <a:rPr lang="en-US" dirty="0">
                <a:cs typeface="Courier New" panose="02070309020205020404" pitchFamily="49" charset="0"/>
              </a:rPr>
              <a:t>.</a:t>
            </a:r>
            <a:endParaRPr lang="en-US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Open the file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cities.txt</a:t>
            </a:r>
          </a:p>
          <a:p>
            <a:pPr marL="0" indent="0">
              <a:buNone/>
            </a:pPr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Read all the lines from the file</a:t>
            </a:r>
          </a:p>
          <a:p>
            <a:pPr marL="0" indent="0">
              <a:buNone/>
            </a:pPr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For each line of the file</a:t>
            </a:r>
          </a:p>
          <a:p>
            <a:pPr marL="0" indent="0">
              <a:buNone/>
            </a:pP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create a tuple of the city and the x and y coordinates</a:t>
            </a:r>
          </a:p>
          <a:p>
            <a:pPr marL="0" indent="0">
              <a:buNone/>
            </a:pP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add that tuple to a list</a:t>
            </a:r>
          </a:p>
          <a:p>
            <a:pPr marL="0" indent="0">
              <a:buNone/>
            </a:pP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return the list</a:t>
            </a:r>
          </a:p>
          <a:p>
            <a:pPr marL="0" indent="0">
              <a:buNone/>
            </a:pP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28" y="141968"/>
            <a:ext cx="10515600" cy="1289503"/>
          </a:xfrm>
        </p:spPr>
        <p:txBody>
          <a:bodyPr/>
          <a:lstStyle/>
          <a:p>
            <a:r>
              <a:rPr lang="en-US" dirty="0" smtClean="0"/>
              <a:t>Earthquake  plot –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648" y="1166648"/>
            <a:ext cx="11653352" cy="55548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Returns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a list of tuples. Each tuple contains a city name, x and y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coordinates from </a:t>
            </a: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one line of cities.txt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get_cities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file = open("cities.txt")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lines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file.readlines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cities = []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line in lines: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format: 'Tucson, 60, 90'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parts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line.split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city = (parts[0], parts[1], parts[2])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cities.append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(city)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cities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9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28" y="141968"/>
            <a:ext cx="10515600" cy="1289503"/>
          </a:xfrm>
        </p:spPr>
        <p:txBody>
          <a:bodyPr/>
          <a:lstStyle/>
          <a:p>
            <a:r>
              <a:rPr lang="en-US" dirty="0" smtClean="0"/>
              <a:t>Earthquake  plot –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648" y="1214266"/>
            <a:ext cx="11359242" cy="550720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Draws all of the cities as dots on a </a:t>
            </a:r>
            <a:r>
              <a:rPr lang="en-US" sz="2400" b="1" dirty="0" err="1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DrawingPanel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If in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 affected radius, colors them red, otherwise black.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circle around the affected region.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draw(cities,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epi_x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epi_y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radius):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p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DrawingPanel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(400, 400)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p.canvas.create_oval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epi_x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radius,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epi_y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radius,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epi_x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radius,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epi_y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 radius)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city in cities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the variable city is a tuple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x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(city[1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# get x-coordinate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y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(city[2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#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get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y-coordinate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color = "black"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if(x &gt;=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epi_x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radius and x &lt;=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epi_x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radius and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y &gt;=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epi_y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 radius and y &lt;=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epi_y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radius):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color = "red"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p.canvas.create_oval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(x, y, x + 4, y + 4, outline=color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1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Days till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a function called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days_till</a:t>
            </a:r>
            <a:r>
              <a:rPr lang="en-US" dirty="0" smtClean="0"/>
              <a:t> that accepts a start month and day and a stop month and day and returns the number of days between </a:t>
            </a:r>
            <a:r>
              <a:rPr lang="en-US" dirty="0" smtClean="0"/>
              <a:t>them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call									return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days_till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januAry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1,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January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10)  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9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days_till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novembeR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15, 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december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10)     25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days_till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OCTober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6, 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december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17)   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72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days_till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october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", 6,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ocTober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1)         360 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5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Days till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85" y="1690688"/>
            <a:ext cx="11353800" cy="462541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days_till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start_month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start_day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stop_month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stop_day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months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january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31),('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february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28),('march', 31),('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april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30), ('may', 31),('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june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30),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july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31), ('august', 31),('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september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30), 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october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31), 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november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30), 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december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)]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start_month.lower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stop_month.lower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and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stop_day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start_day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stop_day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start_day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days = 0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(months)):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month = months[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if month[0] ==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start_month.lower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days = month[1] 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start_day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while months[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 12][0] !=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stop_month.lower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days += months[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 12][1]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days +=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stop_day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days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programming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2821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dirty="0"/>
              <a:t>Given a file of cities</a:t>
            </a:r>
            <a:r>
              <a:rPr lang="en-US" sz="2400" dirty="0" smtClean="0"/>
              <a:t>' names and </a:t>
            </a:r>
            <a:r>
              <a:rPr lang="en-US" sz="2400" dirty="0"/>
              <a:t>(x, y) </a:t>
            </a:r>
            <a:r>
              <a:rPr lang="en-US" sz="2400" dirty="0" smtClean="0"/>
              <a:t>coordinates:</a:t>
            </a:r>
            <a:endParaRPr lang="en-US" sz="2400" dirty="0"/>
          </a:p>
          <a:p>
            <a:pPr marL="679450" lvl="1">
              <a:defRPr/>
            </a:pPr>
            <a:endParaRPr lang="en-US" sz="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2200" dirty="0" smtClean="0">
                <a:latin typeface="Courier New" charset="0"/>
                <a:cs typeface="Courier New" charset="0"/>
                <a:sym typeface="Courier New" charset="0"/>
              </a:rPr>
              <a:t>Winslow 50 </a:t>
            </a:r>
            <a:r>
              <a:rPr lang="en-US" sz="2200" dirty="0">
                <a:latin typeface="Courier New" charset="0"/>
                <a:cs typeface="Courier New" charset="0"/>
                <a:sym typeface="Courier New" charset="0"/>
              </a:rPr>
              <a:t>20</a:t>
            </a:r>
            <a:endParaRPr lang="en-US" sz="22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2200" dirty="0" smtClean="0">
                <a:latin typeface="Courier New" charset="0"/>
                <a:cs typeface="Courier New" charset="0"/>
                <a:sym typeface="Courier New" charset="0"/>
              </a:rPr>
              <a:t>Tucson 90 </a:t>
            </a:r>
            <a:r>
              <a:rPr lang="en-US" sz="2200" dirty="0">
                <a:latin typeface="Courier New" charset="0"/>
                <a:cs typeface="Courier New" charset="0"/>
                <a:sym typeface="Courier New" charset="0"/>
              </a:rPr>
              <a:t>60</a:t>
            </a:r>
            <a:endParaRPr lang="en-US" sz="22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2200" dirty="0" smtClean="0">
                <a:latin typeface="Courier New" charset="0"/>
                <a:cs typeface="Courier New" charset="0"/>
                <a:sym typeface="Courier New" charset="0"/>
              </a:rPr>
              <a:t>Phoenix 10 </a:t>
            </a:r>
            <a:r>
              <a:rPr lang="en-US" sz="2200" dirty="0">
                <a:latin typeface="Courier New" charset="0"/>
                <a:cs typeface="Courier New" charset="0"/>
                <a:sym typeface="Courier New" charset="0"/>
              </a:rPr>
              <a:t>72</a:t>
            </a:r>
            <a:endParaRPr lang="en-US" sz="22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2200" dirty="0" smtClean="0">
                <a:latin typeface="Courier New" charset="0"/>
                <a:cs typeface="Courier New" charset="0"/>
                <a:sym typeface="Courier New" charset="0"/>
              </a:rPr>
              <a:t>Bisbee 74 </a:t>
            </a:r>
            <a:r>
              <a:rPr lang="en-US" sz="2200" dirty="0">
                <a:latin typeface="Courier New" charset="0"/>
                <a:cs typeface="Courier New" charset="0"/>
                <a:sym typeface="Courier New" charset="0"/>
              </a:rPr>
              <a:t>98</a:t>
            </a:r>
            <a:endParaRPr lang="en-US" sz="22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2200" dirty="0" smtClean="0">
                <a:latin typeface="Courier New" charset="0"/>
                <a:cs typeface="Courier New" charset="0"/>
                <a:sym typeface="Courier New" charset="0"/>
              </a:rPr>
              <a:t>Yuma 5 </a:t>
            </a:r>
            <a:r>
              <a:rPr lang="en-US" sz="2200" dirty="0">
                <a:latin typeface="Courier New" charset="0"/>
                <a:cs typeface="Courier New" charset="0"/>
                <a:sym typeface="Courier New" charset="0"/>
              </a:rPr>
              <a:t>136</a:t>
            </a:r>
            <a:endParaRPr lang="en-US" sz="22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2200" dirty="0" smtClean="0">
                <a:latin typeface="Courier New" charset="0"/>
                <a:cs typeface="Courier New" charset="0"/>
                <a:sym typeface="Courier New" charset="0"/>
              </a:rPr>
              <a:t>Page 150 </a:t>
            </a:r>
            <a:r>
              <a:rPr lang="en-US" sz="2200" dirty="0">
                <a:latin typeface="Courier New" charset="0"/>
                <a:cs typeface="Courier New" charset="0"/>
                <a:sym typeface="Courier New" charset="0"/>
              </a:rPr>
              <a:t>91</a:t>
            </a:r>
            <a:endParaRPr lang="en-US" sz="2200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70000"/>
              </a:lnSpc>
              <a:defRPr/>
            </a:pPr>
            <a:endParaRPr lang="en-US" sz="1800" dirty="0">
              <a:latin typeface="Courier New" charset="0"/>
              <a:sym typeface="Courier New" charset="0"/>
            </a:endParaRPr>
          </a:p>
          <a:p>
            <a:pPr marL="450850" lvl="1" indent="0">
              <a:lnSpc>
                <a:spcPct val="70000"/>
              </a:lnSpc>
              <a:buNone/>
              <a:defRPr/>
            </a:pPr>
            <a:endParaRPr lang="en-US" sz="700" dirty="0"/>
          </a:p>
          <a:p>
            <a:pPr>
              <a:defRPr/>
            </a:pPr>
            <a:r>
              <a:rPr lang="en-US" sz="2400" dirty="0"/>
              <a:t>Write a program to draw the cities on a </a:t>
            </a:r>
            <a:r>
              <a:rPr lang="en-US" sz="2400" dirty="0" err="1">
                <a:latin typeface="Courier New" charset="0"/>
                <a:cs typeface="Courier New" charset="0"/>
                <a:sym typeface="Courier New" charset="0"/>
              </a:rPr>
              <a:t>DrawingPanel</a:t>
            </a:r>
            <a:r>
              <a:rPr lang="en-US" sz="2400" dirty="0"/>
              <a:t>, then simulates an earthquake that turns all cities red that are within a given radius</a:t>
            </a:r>
            <a:r>
              <a:rPr lang="en-US" sz="2000" dirty="0"/>
              <a:t>:</a:t>
            </a:r>
          </a:p>
          <a:p>
            <a:pPr marL="679450" lvl="1">
              <a:defRPr/>
            </a:pPr>
            <a:endParaRPr lang="en-US" sz="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2000" dirty="0">
                <a:latin typeface="Courier New" charset="0"/>
                <a:cs typeface="Courier New" charset="0"/>
                <a:sym typeface="Courier New" charset="0"/>
              </a:rPr>
              <a:t>Epicenter x? </a:t>
            </a:r>
            <a:r>
              <a:rPr lang="en-US" sz="2000" u="sng" dirty="0">
                <a:latin typeface="Courier New Bold" charset="0"/>
                <a:cs typeface="Courier New Bold" charset="0"/>
                <a:sym typeface="Courier New Bold" charset="0"/>
              </a:rPr>
              <a:t>100</a:t>
            </a:r>
            <a:endParaRPr lang="en-US" sz="2000" u="sng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2000" dirty="0">
                <a:latin typeface="Courier New" charset="0"/>
                <a:cs typeface="Courier New" charset="0"/>
                <a:sym typeface="Courier New" charset="0"/>
              </a:rPr>
              <a:t>Epicenter y? </a:t>
            </a:r>
            <a:r>
              <a:rPr lang="en-US" sz="2000" u="sng" dirty="0">
                <a:latin typeface="Courier New Bold" charset="0"/>
                <a:cs typeface="Courier New Bold" charset="0"/>
                <a:sym typeface="Courier New Bold" charset="0"/>
              </a:rPr>
              <a:t>100</a:t>
            </a:r>
            <a:endParaRPr lang="en-US" sz="2000" u="sng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2000" dirty="0">
                <a:latin typeface="Courier New" charset="0"/>
                <a:cs typeface="Courier New" charset="0"/>
                <a:sym typeface="Courier New" charset="0"/>
              </a:rPr>
              <a:t>Affected radius? </a:t>
            </a:r>
            <a:r>
              <a:rPr lang="en-US" sz="2000" u="sng" dirty="0">
                <a:latin typeface="Courier New Bold" charset="0"/>
                <a:cs typeface="Courier New Bold" charset="0"/>
                <a:sym typeface="Courier New Bold" charset="0"/>
              </a:rPr>
              <a:t>75</a:t>
            </a:r>
            <a:endParaRPr lang="en-US" sz="2000" u="sng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pic>
        <p:nvPicPr>
          <p:cNvPr id="4" name="Picture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6304" y="511629"/>
            <a:ext cx="3475582" cy="4049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9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poor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9143"/>
            <a:ext cx="10515600" cy="5092095"/>
          </a:xfrm>
        </p:spPr>
        <p:txBody>
          <a:bodyPr>
            <a:normAutofit/>
          </a:bodyPr>
          <a:lstStyle/>
          <a:p>
            <a:pPr marL="433387" lvl="1" indent="0">
              <a:buNone/>
              <a:defRPr/>
            </a:pP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l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ines = open("</a:t>
            </a: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cities.txt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").</a:t>
            </a:r>
            <a:r>
              <a:rPr lang="en-US" dirty="0" err="1" smtClean="0">
                <a:latin typeface="Courier New" charset="0"/>
                <a:cs typeface="Courier New" charset="0"/>
                <a:sym typeface="Courier New" charset="0"/>
              </a:rPr>
              <a:t>readlines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()</a:t>
            </a:r>
          </a:p>
          <a:p>
            <a:pPr marL="433387" lvl="1" indent="0">
              <a:buNone/>
              <a:defRPr/>
            </a:pP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names =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[0] *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len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(lines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)</a:t>
            </a:r>
            <a:endParaRPr lang="en-US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x_coords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=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[0] *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len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(lines)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_coords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=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[0]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*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len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(lines)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endParaRPr lang="en-US" sz="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for </a:t>
            </a:r>
            <a:r>
              <a:rPr lang="en-US" dirty="0" err="1" smtClean="0">
                <a:latin typeface="Courier New" charset="0"/>
                <a:cs typeface="Courier New" charset="0"/>
                <a:sym typeface="Courier New" charset="0"/>
              </a:rPr>
              <a:t>i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in range(0, </a:t>
            </a:r>
            <a:r>
              <a:rPr lang="en-US" dirty="0" err="1" smtClean="0">
                <a:latin typeface="Courier New" charset="0"/>
                <a:cs typeface="Courier New" charset="0"/>
                <a:sym typeface="Courier New" charset="0"/>
              </a:rPr>
              <a:t>len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(lines)):</a:t>
            </a: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	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parts = lines[</a:t>
            </a:r>
            <a:r>
              <a:rPr lang="en-US" dirty="0" err="1" smtClean="0">
                <a:latin typeface="Courier New" charset="0"/>
                <a:cs typeface="Courier New" charset="0"/>
                <a:sym typeface="Courier New" charset="0"/>
              </a:rPr>
              <a:t>i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].split()</a:t>
            </a: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	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names[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] =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parts[0]	       </a:t>
            </a:r>
            <a:r>
              <a:rPr lang="en-US" dirty="0" smtClean="0">
                <a:solidFill>
                  <a:srgbClr val="008080"/>
                </a:solidFill>
                <a:latin typeface="Courier New Bold" charset="0"/>
                <a:cs typeface="Courier New Bold" charset="0"/>
                <a:sym typeface="Courier New Bold" charset="0"/>
              </a:rPr>
              <a:t># city name</a:t>
            </a:r>
            <a:endParaRPr lang="en-US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x_coords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[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] =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parts[1]</a:t>
            </a:r>
            <a:endParaRPr lang="en-US" dirty="0">
              <a:solidFill>
                <a:srgbClr val="008080"/>
              </a:solidFill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y_coords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[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] = parts[2]</a:t>
            </a:r>
            <a:endParaRPr lang="en-US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...</a:t>
            </a:r>
          </a:p>
          <a:p>
            <a:pPr marL="433387" lvl="1" indent="0">
              <a:lnSpc>
                <a:spcPct val="80000"/>
              </a:lnSpc>
              <a:buNone/>
              <a:defRPr/>
            </a:pPr>
            <a:endParaRPr lang="en-US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80000"/>
              </a:lnSpc>
              <a:defRPr/>
            </a:pPr>
            <a:r>
              <a:rPr lang="en-US" dirty="0" smtClean="0">
                <a:sym typeface="Courier New" charset="0"/>
              </a:rPr>
              <a:t>What's bad about this solution?</a:t>
            </a:r>
            <a:endParaRPr lang="en-US" dirty="0">
              <a:latin typeface="Courier New" charset="0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8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poor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9143"/>
            <a:ext cx="10515600" cy="5092095"/>
          </a:xfrm>
        </p:spPr>
        <p:txBody>
          <a:bodyPr>
            <a:normAutofit/>
          </a:bodyPr>
          <a:lstStyle/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	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names[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] =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parts[0]	     </a:t>
            </a:r>
            <a:r>
              <a:rPr lang="en-US" dirty="0" smtClean="0">
                <a:solidFill>
                  <a:srgbClr val="008080"/>
                </a:solidFill>
                <a:latin typeface="Courier New Bold" charset="0"/>
                <a:cs typeface="Courier New Bold" charset="0"/>
                <a:sym typeface="Courier New Bold" charset="0"/>
              </a:rPr>
              <a:t># city name</a:t>
            </a:r>
            <a:endParaRPr lang="en-US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x_coords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[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] =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parts[1]</a:t>
            </a:r>
            <a:endParaRPr lang="en-US" dirty="0">
              <a:solidFill>
                <a:srgbClr val="008080"/>
              </a:solidFill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y_coords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[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] = parts[2]</a:t>
            </a:r>
            <a:endParaRPr lang="en-US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...</a:t>
            </a:r>
            <a:endParaRPr lang="en-US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80000"/>
              </a:lnSpc>
              <a:defRPr/>
            </a:pPr>
            <a:endParaRPr lang="en-US" dirty="0">
              <a:latin typeface="Courier New" charset="0"/>
              <a:sym typeface="Courier New" charset="0"/>
            </a:endParaRPr>
          </a:p>
          <a:p>
            <a:pPr marL="679450" lvl="1">
              <a:defRPr/>
            </a:pPr>
            <a:r>
              <a:rPr lang="en-US" dirty="0">
                <a:latin typeface="Verdana Bold" charset="0"/>
                <a:cs typeface="Verdana Bold" charset="0"/>
                <a:sym typeface="Verdana Bold" charset="0"/>
              </a:rPr>
              <a:t>P</a:t>
            </a:r>
            <a:r>
              <a:rPr lang="en-US" dirty="0" smtClean="0">
                <a:latin typeface="Verdana Bold" charset="0"/>
                <a:cs typeface="Verdana Bold" charset="0"/>
                <a:sym typeface="Verdana Bold" charset="0"/>
              </a:rPr>
              <a:t>arallel lists</a:t>
            </a:r>
            <a:r>
              <a:rPr lang="en-US" dirty="0" smtClean="0"/>
              <a:t>: two or more</a:t>
            </a:r>
            <a:r>
              <a:rPr lang="en-US" dirty="0"/>
              <a:t> </a:t>
            </a:r>
            <a:r>
              <a:rPr lang="en-US" dirty="0" smtClean="0"/>
              <a:t>lists with </a:t>
            </a:r>
            <a:r>
              <a:rPr lang="en-US" dirty="0"/>
              <a:t>related data at </a:t>
            </a:r>
            <a:r>
              <a:rPr lang="en-US" dirty="0" smtClean="0"/>
              <a:t>the same indices.</a:t>
            </a:r>
          </a:p>
          <a:p>
            <a:pPr marL="679450" lvl="1">
              <a:defRPr/>
            </a:pPr>
            <a:r>
              <a:rPr lang="en-US" dirty="0" smtClean="0"/>
              <a:t>Parallel lists can easily lead to bugs:</a:t>
            </a:r>
          </a:p>
          <a:p>
            <a:pPr marL="1136650" lvl="2">
              <a:defRPr/>
            </a:pPr>
            <a:r>
              <a:rPr lang="en-US" sz="2400" dirty="0" smtClean="0"/>
              <a:t>may get "out of sync" if you add an x-coordinate but not a y-coordinate</a:t>
            </a:r>
          </a:p>
          <a:p>
            <a:pPr marL="679450" lvl="1">
              <a:defRPr/>
            </a:pPr>
            <a:r>
              <a:rPr lang="en-US" dirty="0" smtClean="0"/>
              <a:t>Would have to pass all three lists as parameters to a function.</a:t>
            </a:r>
          </a:p>
          <a:p>
            <a:pPr marL="679450" lvl="1">
              <a:defRPr/>
            </a:pPr>
            <a:r>
              <a:rPr lang="en-US" dirty="0" smtClean="0"/>
              <a:t>Is there a better representation?</a:t>
            </a:r>
            <a:endParaRPr lang="en-US" dirty="0"/>
          </a:p>
          <a:p>
            <a:pPr marL="725488" lvl="2" indent="0"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7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8447"/>
            <a:ext cx="10515600" cy="5423338"/>
          </a:xfrm>
        </p:spPr>
        <p:txBody>
          <a:bodyPr/>
          <a:lstStyle/>
          <a:p>
            <a:r>
              <a:rPr lang="en-US" dirty="0" smtClean="0"/>
              <a:t>Each item in the data set is a name, an x-coordinate and y-coordinate for a given city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dirty="0" smtClean="0"/>
              <a:t>           </a:t>
            </a: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Winslow 50 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20</a:t>
            </a:r>
            <a:endParaRPr lang="en-US" dirty="0"/>
          </a:p>
          <a:p>
            <a:r>
              <a:rPr lang="en-US" dirty="0" smtClean="0"/>
              <a:t>It would be better to associate these values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6011" y="1957358"/>
            <a:ext cx="2657258" cy="352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5461"/>
          </a:xfrm>
        </p:spPr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6786"/>
            <a:ext cx="10515600" cy="49802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Good for associating a fixed number of items</a:t>
            </a:r>
          </a:p>
          <a:p>
            <a:pPr marL="0" indent="0">
              <a:buNone/>
            </a:pPr>
            <a:r>
              <a:rPr lang="en-US" dirty="0" smtClean="0"/>
              <a:t>Syntax for creating a tuple:</a:t>
            </a:r>
          </a:p>
          <a:p>
            <a:pPr marL="0" indent="0">
              <a:buNone/>
            </a:pPr>
            <a:r>
              <a:rPr lang="en-US" b="1" dirty="0" smtClean="0">
                <a:cs typeface="Courier New" panose="02070309020205020404" pitchFamily="49" charset="0"/>
              </a:rPr>
              <a:t>   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cs typeface="Courier New" panose="02070309020205020404" pitchFamily="49" charset="0"/>
              </a:rPr>
              <a:t>value0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cs typeface="Courier New" panose="02070309020205020404" pitchFamily="49" charset="0"/>
              </a:rPr>
              <a:t>value1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 ,</a:t>
            </a:r>
            <a:r>
              <a:rPr lang="en-US" b="1" dirty="0" err="1" smtClean="0">
                <a:cs typeface="Courier New" panose="02070309020205020404" pitchFamily="49" charset="0"/>
              </a:rPr>
              <a:t>valueN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b="1" dirty="0" smtClean="0">
                <a:cs typeface="Courier New" panose="02070309020205020404" pitchFamily="49" charset="0"/>
              </a:rPr>
              <a:t> 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("Tucson", 90, 60)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Tuples can be subscripted just like lists and strings:</a:t>
            </a:r>
          </a:p>
          <a:p>
            <a:pPr marL="0" indent="0">
              <a:buNone/>
            </a:pP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&gt;&gt;&gt;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t = ("Tucson", 90, 60)</a:t>
            </a:r>
          </a:p>
          <a:p>
            <a:pPr marL="457200" lvl="1" indent="0">
              <a:buNone/>
            </a:pP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fr-F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</a:t>
            </a:r>
          </a:p>
          <a:p>
            <a:pPr marL="457200" lvl="1" indent="0">
              <a:buNone/>
            </a:pPr>
            <a:r>
              <a:rPr lang="fr-F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('Tucson', 90, 60)</a:t>
            </a:r>
          </a:p>
          <a:p>
            <a:pPr marL="457200" lvl="1" indent="0">
              <a:buNone/>
            </a:pPr>
            <a:r>
              <a:rPr lang="fr-F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&gt;&gt;&gt; t[0]</a:t>
            </a:r>
          </a:p>
          <a:p>
            <a:pPr marL="457200" lvl="1" indent="0">
              <a:buNone/>
            </a:pPr>
            <a:r>
              <a:rPr lang="fr-F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'Tucson'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4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/>
          <a:lstStyle/>
          <a:p>
            <a:r>
              <a:rPr lang="en-US" dirty="0" smtClean="0"/>
              <a:t>Tuples vs.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40972"/>
            <a:ext cx="10967357" cy="54805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Tuples</a:t>
            </a:r>
          </a:p>
          <a:p>
            <a:pPr lvl="1"/>
            <a:r>
              <a:rPr lang="en-US" sz="2600" dirty="0" smtClean="0"/>
              <a:t>tuples hold a fixed number of items</a:t>
            </a:r>
          </a:p>
          <a:p>
            <a:pPr lvl="1"/>
            <a:r>
              <a:rPr lang="en-US" sz="2600" dirty="0" smtClean="0"/>
              <a:t>the items in a tuple cannot be assigned to</a:t>
            </a:r>
          </a:p>
          <a:p>
            <a:pPr marL="457200" lvl="1" indent="0">
              <a:buNone/>
            </a:pP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&gt;&gt;&gt;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t = ("Tucson", 90, 60)</a:t>
            </a:r>
          </a:p>
          <a:p>
            <a:pPr marL="457200" lvl="1" indent="0">
              <a:buNone/>
            </a:pP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&gt;&gt;&gt;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pPr marL="457200" lvl="1" indent="0">
              <a:buNone/>
            </a:pPr>
            <a:r>
              <a:rPr lang="fr-F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'Tucson', 90, 60)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&gt;&gt;&gt;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t[0] =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OldPueblo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'tuple' object does not support item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assignment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Lists</a:t>
            </a:r>
          </a:p>
          <a:p>
            <a:pPr lvl="1"/>
            <a:r>
              <a:rPr lang="en-US" sz="2600" dirty="0"/>
              <a:t>lists may grow or </a:t>
            </a:r>
            <a:r>
              <a:rPr lang="en-US" sz="2600" dirty="0" smtClean="0"/>
              <a:t>shrink</a:t>
            </a:r>
          </a:p>
          <a:p>
            <a:pPr lvl="1"/>
            <a:r>
              <a:rPr lang="en-US" sz="2600" dirty="0" smtClean="0"/>
              <a:t>the items in a list </a:t>
            </a:r>
            <a:r>
              <a:rPr lang="en-US" sz="2600" u="sng" dirty="0" smtClean="0"/>
              <a:t>can</a:t>
            </a:r>
            <a:r>
              <a:rPr lang="en-US" sz="2600" dirty="0" smtClean="0"/>
              <a:t> be assigned to</a:t>
            </a:r>
          </a:p>
          <a:p>
            <a:pPr lvl="1"/>
            <a:r>
              <a:rPr lang="en-US" sz="2600" dirty="0" smtClean="0"/>
              <a:t>typically a list holds values of the same type (e.g., all integers or all strings)</a:t>
            </a:r>
          </a:p>
          <a:p>
            <a:pPr marL="0" indent="0">
              <a:buNone/>
            </a:pPr>
            <a:r>
              <a:rPr lang="en-US" sz="2600" b="1" dirty="0" smtClean="0">
                <a:cs typeface="Courier New" panose="02070309020205020404" pitchFamily="49" charset="0"/>
              </a:rPr>
              <a:t>         </a:t>
            </a:r>
            <a:endParaRPr lang="en-US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0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9346"/>
          </a:xfrm>
        </p:spPr>
        <p:txBody>
          <a:bodyPr/>
          <a:lstStyle/>
          <a:p>
            <a:r>
              <a:rPr lang="en-US" dirty="0" smtClean="0"/>
              <a:t>As mentioned, tuples are subscripted just like lists and strings</a:t>
            </a:r>
          </a:p>
          <a:p>
            <a:pPr marL="457200" lvl="1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("Tucson", 90, 60)</a:t>
            </a:r>
          </a:p>
          <a:p>
            <a:pPr marL="457200" lvl="1" indent="0">
              <a:buNone/>
            </a:pP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x_coord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can loop through tuples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the same as lists and strings</a:t>
            </a:r>
            <a:endParaRPr lang="en-US" dirty="0"/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708936"/>
              </p:ext>
            </p:extLst>
          </p:nvPr>
        </p:nvGraphicFramePr>
        <p:xfrm>
          <a:off x="5687367" y="2726695"/>
          <a:ext cx="5817996" cy="3677920"/>
        </p:xfrm>
        <a:graphic>
          <a:graphicData uri="http://schemas.openxmlformats.org/drawingml/2006/table">
            <a:tbl>
              <a:tblPr/>
              <a:tblGrid>
                <a:gridCol w="1099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6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1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</a:rPr>
                        <a:t>operation</a:t>
                      </a:r>
                      <a:endParaRPr lang="en-US" b="1" dirty="0">
                        <a:effectLst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</a:rPr>
                        <a:t>call</a:t>
                      </a:r>
                      <a:endParaRPr lang="en-US" b="1" dirty="0">
                        <a:effectLst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</a:rPr>
                        <a:t>result</a:t>
                      </a:r>
                      <a:endParaRPr lang="en-US" b="1" dirty="0">
                        <a:effectLst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err="1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err="1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((1, 2, 3))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2, 3) + </a:t>
                      </a:r>
                      <a:endParaRPr lang="en-US" sz="1600" dirty="0" smtClean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4, 5, 6)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(1, 2, 3, 4, 5, 6)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</a:t>
                      </a:r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Hi', 1)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 </a:t>
                      </a:r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</a:t>
                      </a:r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Hi'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 'Hi', 1)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 in (1, 2, 3)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x in (</a:t>
                      </a:r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1,2,3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</a:t>
                      </a:r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fontAlgn="t"/>
                      <a:r>
                        <a:rPr lang="en-US" sz="1600" baseline="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min()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min((1, 3))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max()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max((1,</a:t>
                      </a:r>
                      <a:r>
                        <a:rPr lang="en-US" sz="1600" baseline="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3))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0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585" y="556937"/>
            <a:ext cx="10515600" cy="8399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tuples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7686"/>
            <a:ext cx="10515600" cy="57803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book = ("Pride and Prejudice", "Austin", 1813, "Fiction")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book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('Pride and Prejudice', 'Austin', 1813, 'Fiction')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(book)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"Fiction" in  book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item in book: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print(item)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Pride and Prejudice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Austin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1813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Fiction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endParaRPr lang="en-US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4526-F7BA-42DA-94CD-A593B445C3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0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2044</TotalTime>
  <Words>1252</Words>
  <Application>Microsoft Office PowerPoint</Application>
  <PresentationFormat>Widescreen</PresentationFormat>
  <Paragraphs>263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Courier New Bold</vt:lpstr>
      <vt:lpstr>Verdana Bold</vt:lpstr>
      <vt:lpstr>ヒラギノ角ゴ ProN W6</vt:lpstr>
      <vt:lpstr>Office Theme</vt:lpstr>
      <vt:lpstr>CSc 110, Spring 2017</vt:lpstr>
      <vt:lpstr>A programming problem</vt:lpstr>
      <vt:lpstr>A poor solution</vt:lpstr>
      <vt:lpstr>A poor solution</vt:lpstr>
      <vt:lpstr>Observations</vt:lpstr>
      <vt:lpstr>Tuples</vt:lpstr>
      <vt:lpstr>Tuples vs. lists</vt:lpstr>
      <vt:lpstr>Using tuples</vt:lpstr>
      <vt:lpstr>Using tuples </vt:lpstr>
      <vt:lpstr>Zipval</vt:lpstr>
      <vt:lpstr>Zip</vt:lpstr>
      <vt:lpstr>A programming problem</vt:lpstr>
      <vt:lpstr>Earthquake  plot </vt:lpstr>
      <vt:lpstr>Earthquake  plot – cont.</vt:lpstr>
      <vt:lpstr>Earthquake  plot – cont.</vt:lpstr>
      <vt:lpstr>Earthquake  plot – cont.</vt:lpstr>
      <vt:lpstr>Days till</vt:lpstr>
      <vt:lpstr>Days till 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jobagy</cp:lastModifiedBy>
  <cp:revision>78</cp:revision>
  <cp:lastPrinted>2017-03-08T06:26:22Z</cp:lastPrinted>
  <dcterms:created xsi:type="dcterms:W3CDTF">2016-10-06T23:13:03Z</dcterms:created>
  <dcterms:modified xsi:type="dcterms:W3CDTF">2017-03-09T04:05:48Z</dcterms:modified>
</cp:coreProperties>
</file>