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87" r:id="rId3"/>
    <p:sldId id="284" r:id="rId4"/>
    <p:sldId id="276" r:id="rId5"/>
    <p:sldId id="286" r:id="rId6"/>
    <p:sldId id="282" r:id="rId7"/>
    <p:sldId id="277" r:id="rId8"/>
    <p:sldId id="289" r:id="rId9"/>
    <p:sldId id="275" r:id="rId10"/>
    <p:sldId id="285" r:id="rId11"/>
    <p:sldId id="273" r:id="rId12"/>
    <p:sldId id="269" r:id="rId13"/>
    <p:sldId id="288" r:id="rId14"/>
    <p:sldId id="268" r:id="rId15"/>
    <p:sldId id="290" r:id="rId16"/>
    <p:sldId id="267" r:id="rId17"/>
    <p:sldId id="291" r:id="rId18"/>
    <p:sldId id="292" r:id="rId19"/>
    <p:sldId id="293" r:id="rId20"/>
    <p:sldId id="29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273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1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3C6F0-4494-4775-89C5-F68701C0AB34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1E5DB-66D8-478B-A06F-0FBBF9E42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4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8D88-265C-41E1-B227-5758C77D04E5}" type="datetime1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E5C8-2DC3-4CF7-8194-5905E5EF063F}" type="datetime1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2402-77BA-4FC8-B379-107A0428336E}" type="datetime1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5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68C8-96C1-4240-BE07-6241522C99B6}" type="datetime1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3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03D-C2BE-4013-BDDD-9FAD31223D85}" type="datetime1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92D3-BA78-4EBB-A93B-56FB87E9E3B2}" type="datetime1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1303-1252-4CA7-841F-8976D52A542A}" type="datetime1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C26E-8C01-4B96-8CBD-71CC6FD7C133}" type="datetime1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19D7-B0A7-49BF-B08D-0A3B65ECCEEB}" type="datetime1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D3D5-22F1-40C5-B5D1-CFAD3348D509}" type="datetime1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2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A5AC-CF7C-4299-83AF-10A545D9BE1C}" type="datetime1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08099-D605-487D-98E9-D6DE1E7291C6}" type="datetime1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4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7791"/>
          </a:xfrm>
        </p:spPr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275" y="2195268"/>
            <a:ext cx="9144000" cy="1655762"/>
          </a:xfrm>
        </p:spPr>
        <p:txBody>
          <a:bodyPr/>
          <a:lstStyle/>
          <a:p>
            <a:r>
              <a:rPr lang="en-US" dirty="0" smtClean="0"/>
              <a:t>Lecture 24:  print revisited, tuples cont.</a:t>
            </a:r>
          </a:p>
          <a:p>
            <a:endParaRPr lang="en-US" dirty="0"/>
          </a:p>
        </p:txBody>
      </p:sp>
      <p:pic>
        <p:nvPicPr>
          <p:cNvPr id="1026" name="Picture 2" descr="Image result for to do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655" y="2964263"/>
            <a:ext cx="3521330" cy="341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5461"/>
          </a:xfrm>
        </p:spPr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786"/>
            <a:ext cx="10515600" cy="49802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This can lead to confusing bugs:</a:t>
            </a:r>
            <a:r>
              <a:rPr lang="en-US" b="1" dirty="0" smtClean="0">
                <a:cs typeface="Courier New" panose="02070309020205020404" pitchFamily="49" charset="0"/>
              </a:rPr>
              <a:t>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40,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sum +=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"&lt;pyshell#58&gt;", line 1, in &lt;module&gt;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+=: '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and 'tuple'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If you get an unexpected type error, look for an unexpected comma.</a:t>
            </a:r>
          </a:p>
          <a:p>
            <a:pPr marL="0" indent="0">
              <a:buNone/>
            </a:pPr>
            <a:endParaRPr lang="fr-F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7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3035"/>
            <a:ext cx="10515600" cy="1317653"/>
          </a:xfrm>
        </p:spPr>
        <p:txBody>
          <a:bodyPr/>
          <a:lstStyle/>
          <a:p>
            <a:r>
              <a:rPr lang="en-US" dirty="0" smtClean="0"/>
              <a:t>Using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967"/>
            <a:ext cx="10515600" cy="4721004"/>
          </a:xfrm>
        </p:spPr>
        <p:txBody>
          <a:bodyPr/>
          <a:lstStyle/>
          <a:p>
            <a:r>
              <a:rPr lang="en-US" dirty="0" smtClean="0"/>
              <a:t>Items are accessed via subscripting: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 = ("Tucson", 90, 60)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x_coord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loop through tuples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same as lists and strings</a:t>
            </a:r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0053"/>
              </p:ext>
            </p:extLst>
          </p:nvPr>
        </p:nvGraphicFramePr>
        <p:xfrm>
          <a:off x="5687367" y="2748643"/>
          <a:ext cx="5817996" cy="3677920"/>
        </p:xfrm>
        <a:graphic>
          <a:graphicData uri="http://schemas.openxmlformats.org/drawingml/2006/table">
            <a:tbl>
              <a:tblPr/>
              <a:tblGrid>
                <a:gridCol w="1099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677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operation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 err="1" smtClean="0">
                          <a:effectLst/>
                        </a:rPr>
                        <a:t>cal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result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77">
                <a:tc>
                  <a:txBody>
                    <a:bodyPr/>
                    <a:lstStyle/>
                    <a:p>
                      <a:pPr fontAlgn="t"/>
                      <a:r>
                        <a:rPr lang="en-US" b="1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((1, 2, 3))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63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3) + </a:t>
                      </a:r>
                      <a:endParaRPr lang="en-US" sz="1600" dirty="0" smtClean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4, 5, 6)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(1, 2, 3, 4, 5, 6)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677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Hi', 1)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Hi'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 'Hi', 1)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677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in (1, 2, 3)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148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(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1,2,3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fontAlgn="t"/>
                      <a:r>
                        <a:rPr lang="en-US" sz="1600" baseline="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677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min((1, 3))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677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max((1,</a:t>
                      </a:r>
                      <a:r>
                        <a:rPr lang="en-US" sz="1600" baseline="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3))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8529"/>
            <a:ext cx="2743200" cy="362946"/>
          </a:xfrm>
        </p:spPr>
        <p:txBody>
          <a:bodyPr/>
          <a:lstStyle/>
          <a:p>
            <a:fld id="{096C4526-F7BA-42DA-94CD-A593B445C3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1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" y="321583"/>
            <a:ext cx="10515600" cy="924832"/>
          </a:xfrm>
        </p:spPr>
        <p:txBody>
          <a:bodyPr/>
          <a:lstStyle/>
          <a:p>
            <a:r>
              <a:rPr lang="en-US" dirty="0" smtClean="0"/>
              <a:t>Lists of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1148443"/>
            <a:ext cx="12072258" cy="5524500"/>
          </a:xfrm>
        </p:spPr>
        <p:txBody>
          <a:bodyPr>
            <a:normAutofit/>
          </a:bodyPr>
          <a:lstStyle/>
          <a:p>
            <a:r>
              <a:rPr lang="en-US" dirty="0" smtClean="0"/>
              <a:t>Given the list below: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all_months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=[('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january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31),('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february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28), ('march',31),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april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30), ('may', 31),('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june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30),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31), ('august', 31),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september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30),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31),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november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30), ('december',31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)]</a:t>
            </a:r>
            <a:endParaRPr lang="en-US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Write code for two different ways to print each tuple in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all_months</a:t>
            </a:r>
            <a:r>
              <a:rPr lang="en-US" sz="2800" dirty="0" smtClean="0"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1)                                                                      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5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" y="321583"/>
            <a:ext cx="10515600" cy="924832"/>
          </a:xfrm>
        </p:spPr>
        <p:txBody>
          <a:bodyPr/>
          <a:lstStyle/>
          <a:p>
            <a:r>
              <a:rPr lang="en-US" dirty="0" smtClean="0"/>
              <a:t>Lists of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1148443"/>
            <a:ext cx="12072258" cy="5524500"/>
          </a:xfrm>
        </p:spPr>
        <p:txBody>
          <a:bodyPr>
            <a:normAutofit/>
          </a:bodyPr>
          <a:lstStyle/>
          <a:p>
            <a:r>
              <a:rPr lang="en-US" dirty="0" smtClean="0"/>
              <a:t>Given the list below: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all_months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=[('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january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31),('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february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28), ('march',31),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april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30), ('may', 31),('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june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30),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31), ('august', 31),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september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30),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31), ('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november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30), ('december',31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)]</a:t>
            </a:r>
            <a:endParaRPr lang="en-US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1) Write the code to print the days of all the tuples in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all_months</a:t>
            </a:r>
            <a:r>
              <a:rPr lang="en-US" sz="2800" dirty="0" smtClean="0">
                <a:cs typeface="Courier New" panose="02070309020205020404" pitchFamily="49" charset="0"/>
              </a:rPr>
              <a:t>:          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                                 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5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9314"/>
            <a:ext cx="10515600" cy="4587649"/>
          </a:xfrm>
        </p:spPr>
        <p:txBody>
          <a:bodyPr>
            <a:normAutofit/>
          </a:bodyPr>
          <a:lstStyle/>
          <a:p>
            <a:r>
              <a:rPr lang="en-US" dirty="0" smtClean="0"/>
              <a:t>Write a program that maintains information about members of a club.</a:t>
            </a:r>
          </a:p>
          <a:p>
            <a:pPr lvl="1"/>
            <a:r>
              <a:rPr lang="en-US" dirty="0" smtClean="0"/>
              <a:t>The club maintains the name, the birthday month, and a count of attendance for each member.</a:t>
            </a:r>
          </a:p>
          <a:p>
            <a:pPr lvl="1"/>
            <a:r>
              <a:rPr lang="en-US" dirty="0" smtClean="0"/>
              <a:t>The membership file is kept in  "members.txt" </a:t>
            </a:r>
          </a:p>
          <a:p>
            <a:pPr lvl="1"/>
            <a:r>
              <a:rPr lang="en-US" dirty="0" smtClean="0"/>
              <a:t>The program provides the user with the three options shown below.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one of the following options: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Generate a birthday list: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2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Remove a member: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3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Update attendance: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Select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1, 2, or 3: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9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230"/>
            <a:ext cx="10515600" cy="52192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option 1 is selected, the program prompts the user for a birthday month and then writes the names of all users with that  birthday month to a file called "birthdays.txt".</a:t>
            </a:r>
            <a:endParaRPr lang="en-US" dirty="0"/>
          </a:p>
          <a:p>
            <a:r>
              <a:rPr lang="en-US" dirty="0" smtClean="0"/>
              <a:t>If option 2 is selected, the program prompts for the name of the member to be removed and removes that member from membership list.</a:t>
            </a:r>
          </a:p>
          <a:p>
            <a:r>
              <a:rPr lang="en-US" dirty="0" smtClean="0"/>
              <a:t>If option 3 is selected, the program updates the attendance count for all members.</a:t>
            </a:r>
          </a:p>
          <a:p>
            <a:r>
              <a:rPr lang="en-US" dirty="0" smtClean="0"/>
              <a:t>The file "members.txt" is updated afterwards to reflect the changes made.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one of the following options: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Generate a birthday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file: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2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Remove a member: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3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Update attendance: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Select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1, 2, or 3: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030"/>
            <a:ext cx="11353800" cy="543197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cs typeface="Courier New" panose="02070309020205020404" pitchFamily="49" charset="0"/>
              </a:rPr>
              <a:t>Assume that the user input will be correct (no error checking needed).</a:t>
            </a:r>
          </a:p>
          <a:p>
            <a:pPr marL="0" indent="0">
              <a:buNone/>
            </a:pPr>
            <a:r>
              <a:rPr lang="en-US" sz="4000" dirty="0" smtClean="0">
                <a:cs typeface="Courier New" panose="02070309020205020404" pitchFamily="49" charset="0"/>
              </a:rPr>
              <a:t>The format of "members.txt" is shown below: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31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april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46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tom march 52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kylie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april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24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45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sally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april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22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harry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48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march 44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august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000" dirty="0" smtClean="0">
                <a:cs typeface="Courier New" panose="02070309020205020404" pitchFamily="49" charset="0"/>
              </a:rPr>
              <a:t>What data structure best suits this problem?</a:t>
            </a:r>
            <a:endParaRPr lang="en-US" sz="4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615"/>
            <a:ext cx="10515600" cy="1511074"/>
          </a:xfrm>
        </p:spPr>
        <p:txBody>
          <a:bodyPr/>
          <a:lstStyle/>
          <a:p>
            <a:pPr algn="r"/>
            <a:r>
              <a:rPr lang="en-US" dirty="0" smtClean="0"/>
              <a:t>Club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6557"/>
            <a:ext cx="11353800" cy="61939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member_list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get_members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("members.txt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print("Select one of the following options:")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print("1. Generate a birthday list:")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print("2. Remove a member:")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print("3. Update attendance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   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n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(input("Select 1, 2, or 3: "))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(n == 1):                # generate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file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month = input("Enter birthday month: ")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generate_bdays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member_list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month.lower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(), "birthdays.txt")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(n == 2):              # remove member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= input("Enter name of member to remove: ")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remove_member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member_list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name.lower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                       # update attendance of all members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update_attendance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member_list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("members.txt",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member_list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7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615"/>
            <a:ext cx="10515600" cy="1326134"/>
          </a:xfrm>
        </p:spPr>
        <p:txBody>
          <a:bodyPr/>
          <a:lstStyle/>
          <a:p>
            <a:pPr algn="r"/>
            <a:r>
              <a:rPr lang="en-US" dirty="0" smtClean="0"/>
              <a:t>Club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28" y="723900"/>
            <a:ext cx="11353800" cy="61939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 Read in the current members of a club from the file name given as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 a parameter. Return a list of tuples containing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 the name, birthday month, and days attended.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get_members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f = open(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lines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f.readlines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members =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						 #initialize the list 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line in lines: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info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= info[0]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bd_month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info[1]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days_attended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info[2]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members.append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((name,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bd_month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days_attended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# add a tuple of info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615"/>
            <a:ext cx="10515600" cy="1326134"/>
          </a:xfrm>
        </p:spPr>
        <p:txBody>
          <a:bodyPr/>
          <a:lstStyle/>
          <a:p>
            <a:pPr algn="r"/>
            <a:r>
              <a:rPr lang="en-US" dirty="0" smtClean="0"/>
              <a:t>Club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28" y="723900"/>
            <a:ext cx="11353800" cy="61939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Let's write the code for option 3: update attendance for each member.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update_attendance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mlist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7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25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615"/>
            <a:ext cx="10515600" cy="1326134"/>
          </a:xfrm>
        </p:spPr>
        <p:txBody>
          <a:bodyPr/>
          <a:lstStyle/>
          <a:p>
            <a:pPr algn="r"/>
            <a:r>
              <a:rPr lang="en-US" dirty="0" smtClean="0"/>
              <a:t>Club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28" y="723900"/>
            <a:ext cx="11353800" cy="61939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Increment the attendance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all members by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one.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update_attendance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member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get the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member - a tuple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replace the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element with a new tuple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(member[0], member[1],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(member[2]) + 1)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02" y="250141"/>
            <a:ext cx="10515600" cy="1055461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rint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42" y="1221025"/>
            <a:ext cx="12305158" cy="532128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We often convert to strings when printing variables: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b="1" dirty="0">
                <a:cs typeface="Courier New" panose="02070309020205020404" pitchFamily="49" charset="0"/>
              </a:rPr>
              <a:t> </a:t>
            </a:r>
            <a:endParaRPr lang="en-US" sz="2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800" dirty="0">
                <a:latin typeface="Courier New" panose="02070309020205020404" pitchFamily="49" charset="0"/>
              </a:rPr>
              <a:t>	</a:t>
            </a:r>
            <a:r>
              <a:rPr lang="en-US" sz="3800" dirty="0">
                <a:latin typeface="Courier New" panose="02070309020205020404" pitchFamily="49" charset="0"/>
              </a:rPr>
              <a:t>print("The sum is " + </a:t>
            </a:r>
            <a:r>
              <a:rPr lang="en-US" sz="3800" dirty="0" err="1">
                <a:latin typeface="Courier New" panose="02070309020205020404" pitchFamily="49" charset="0"/>
              </a:rPr>
              <a:t>str</a:t>
            </a:r>
            <a:r>
              <a:rPr lang="en-US" sz="3800" dirty="0">
                <a:latin typeface="Courier New" panose="02070309020205020404" pitchFamily="49" charset="0"/>
              </a:rPr>
              <a:t>(sum))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is not always necessary. Definition of built-in function </a:t>
            </a:r>
            <a:r>
              <a:rPr lang="en-US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print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print(value, ..., </a:t>
            </a:r>
            <a:r>
              <a:rPr lang="en-US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=' ', end='\n</a:t>
            </a:r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Prints the </a:t>
            </a:r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 to the console.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    Optional keyword arguments</a:t>
            </a:r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4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:   string inserted between values, default a space.</a:t>
            </a:r>
          </a:p>
          <a:p>
            <a:pPr marL="0" indent="0">
              <a:buNone/>
            </a:pP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:   string appended after the last value, default a newline.</a:t>
            </a:r>
          </a:p>
          <a:p>
            <a:pPr marL="0" indent="0">
              <a:buNone/>
            </a:pPr>
            <a:endParaRPr lang="en-US" sz="4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use this instead: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>
                <a:latin typeface="Courier New" panose="02070309020205020404" pitchFamily="49" charset="0"/>
              </a:rPr>
              <a:t> </a:t>
            </a:r>
            <a:r>
              <a:rPr lang="en-US" sz="2800" dirty="0" smtClean="0">
                <a:latin typeface="Courier New" panose="02070309020205020404" pitchFamily="49" charset="0"/>
              </a:rPr>
              <a:t>     </a:t>
            </a:r>
            <a:r>
              <a:rPr lang="en-US" sz="3800" dirty="0" smtClean="0">
                <a:latin typeface="Courier New" panose="02070309020205020404" pitchFamily="49" charset="0"/>
              </a:rPr>
              <a:t>print</a:t>
            </a:r>
            <a:r>
              <a:rPr lang="en-US" sz="3800" dirty="0">
                <a:latin typeface="Courier New" panose="02070309020205020404" pitchFamily="49" charset="0"/>
              </a:rPr>
              <a:t>("The sum </a:t>
            </a:r>
            <a:r>
              <a:rPr lang="en-US" sz="3800" dirty="0" smtClean="0">
                <a:latin typeface="Courier New" panose="02070309020205020404" pitchFamily="49" charset="0"/>
              </a:rPr>
              <a:t>is", sum)</a:t>
            </a:r>
            <a:endParaRPr lang="en-US" sz="38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4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310696"/>
            <a:ext cx="10515600" cy="864507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rint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129"/>
            <a:ext cx="10733314" cy="56986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Examples:</a:t>
            </a:r>
          </a:p>
          <a:p>
            <a:pPr marL="0" indent="0">
              <a:buNone/>
            </a:pPr>
            <a:r>
              <a:rPr lang="en-US" sz="4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4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 = 10</a:t>
            </a:r>
          </a:p>
          <a:p>
            <a:pPr marL="0" indent="0">
              <a:buNone/>
            </a:pPr>
            <a:r>
              <a:rPr lang="en-US" sz="4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&gt;&gt;&gt; </a:t>
            </a:r>
            <a:r>
              <a:rPr lang="en-US" sz="4200" dirty="0">
                <a:latin typeface="Courier New" panose="02070309020205020404" pitchFamily="49" charset="0"/>
                <a:cs typeface="Courier New" panose="02070309020205020404" pitchFamily="49" charset="0"/>
              </a:rPr>
              <a:t>y = 20</a:t>
            </a:r>
          </a:p>
          <a:p>
            <a:pPr marL="0" indent="0">
              <a:buNone/>
            </a:pPr>
            <a:r>
              <a:rPr lang="en-US" sz="4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&gt;&gt;&gt; </a:t>
            </a:r>
            <a:r>
              <a:rPr lang="en-US" sz="4200" dirty="0">
                <a:latin typeface="Courier New" panose="02070309020205020404" pitchFamily="49" charset="0"/>
                <a:cs typeface="Courier New" panose="02070309020205020404" pitchFamily="49" charset="0"/>
              </a:rPr>
              <a:t>print(x</a:t>
            </a:r>
            <a:r>
              <a:rPr lang="en-US" sz="4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y</a:t>
            </a:r>
            <a:r>
              <a:rPr lang="en-US" sz="4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4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10 20</a:t>
            </a:r>
          </a:p>
          <a:p>
            <a:pPr marL="0" indent="0">
              <a:buNone/>
            </a:pPr>
            <a:r>
              <a:rPr lang="es-ES" sz="4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&gt;&gt;&gt; </a:t>
            </a:r>
            <a:r>
              <a:rPr lang="es-ES" sz="4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s-ES" sz="4200" dirty="0">
                <a:latin typeface="Courier New" panose="02070309020205020404" pitchFamily="49" charset="0"/>
                <a:cs typeface="Courier New" panose="02070309020205020404" pitchFamily="49" charset="0"/>
              </a:rPr>
              <a:t>("x =", x)</a:t>
            </a:r>
          </a:p>
          <a:p>
            <a:pPr marL="0" indent="0">
              <a:buNone/>
            </a:pPr>
            <a:r>
              <a:rPr lang="es-ES" sz="4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s-ES" sz="4200" dirty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</a:p>
          <a:p>
            <a:pPr marL="0" indent="0">
              <a:buNone/>
            </a:pPr>
            <a:r>
              <a:rPr lang="es-ES" sz="4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&gt;&gt;&gt; </a:t>
            </a:r>
            <a:r>
              <a:rPr lang="es-ES" sz="4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s-ES" sz="4200" dirty="0">
                <a:latin typeface="Courier New" panose="02070309020205020404" pitchFamily="49" charset="0"/>
                <a:cs typeface="Courier New" panose="02070309020205020404" pitchFamily="49" charset="0"/>
              </a:rPr>
              <a:t>("x =", x, "y =", y)</a:t>
            </a:r>
          </a:p>
          <a:p>
            <a:pPr marL="0" indent="0">
              <a:buNone/>
            </a:pPr>
            <a:r>
              <a:rPr lang="es-ES" sz="4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s-ES" sz="4200" dirty="0">
                <a:latin typeface="Courier New" panose="02070309020205020404" pitchFamily="49" charset="0"/>
                <a:cs typeface="Courier New" panose="02070309020205020404" pitchFamily="49" charset="0"/>
              </a:rPr>
              <a:t>= 10 y = 20</a:t>
            </a:r>
            <a:endParaRPr lang="en-US" sz="4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&gt;&gt;&gt; 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print("x =", x, " and ", "y =", y)</a:t>
            </a:r>
          </a:p>
          <a:p>
            <a:pPr marL="0" indent="0">
              <a:buNone/>
            </a:pPr>
            <a:r>
              <a:rPr lang="en-US" sz="4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= 10  and  y = 20</a:t>
            </a:r>
          </a:p>
          <a:p>
            <a:pPr marL="0" indent="0">
              <a:buNone/>
            </a:pPr>
            <a:r>
              <a:rPr lang="en-US" sz="4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&gt;&gt;&gt; </a:t>
            </a:r>
            <a:endParaRPr lang="en-US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4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400" dirty="0" smtClean="0">
                <a:cs typeface="Courier New" panose="02070309020205020404" pitchFamily="49" charset="0"/>
              </a:rPr>
              <a:t>Note that the default value for the  </a:t>
            </a:r>
            <a:r>
              <a:rPr lang="en-US" sz="4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US" sz="4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4400" dirty="0" smtClean="0">
                <a:cs typeface="Courier New" panose="02070309020205020404" pitchFamily="49" charset="0"/>
              </a:rPr>
              <a:t> option is providing the space after the "="</a:t>
            </a:r>
            <a:endParaRPr lang="en-US" sz="4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8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310696"/>
            <a:ext cx="10515600" cy="864507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rint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129"/>
            <a:ext cx="10515600" cy="56986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700" dirty="0" smtClean="0"/>
              <a:t>This works for lists</a:t>
            </a:r>
            <a:r>
              <a:rPr lang="en-US" sz="2700" dirty="0"/>
              <a:t> </a:t>
            </a:r>
            <a:r>
              <a:rPr lang="en-US" sz="2700" dirty="0" smtClean="0"/>
              <a:t>and tuples also:</a:t>
            </a:r>
            <a:endParaRPr lang="en-US" sz="2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['ab', 'cd',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'ab', 'cd',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&gt;&gt;&gt; 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t = ("Fundamental Algorithms", "Knuth", 1968)</a:t>
            </a:r>
          </a:p>
          <a:p>
            <a:pPr marL="0" indent="0">
              <a:buNone/>
            </a:pP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&gt;&gt;&gt; 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print(t)</a:t>
            </a:r>
          </a:p>
          <a:p>
            <a:pPr marL="0" indent="0">
              <a:buNone/>
            </a:pP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'Fundamental Algorithms', 'Knuth', 1968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&gt;&gt;&gt; print(x 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20 ['ab', 'cd',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4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700" dirty="0" smtClean="0">
                <a:cs typeface="Courier New" panose="02070309020205020404" pitchFamily="49" charset="0"/>
              </a:rPr>
              <a:t>We can use the </a:t>
            </a:r>
            <a:r>
              <a:rPr lang="en-US" sz="2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700" dirty="0" smtClean="0">
                <a:cs typeface="Courier New" panose="02070309020205020404" pitchFamily="49" charset="0"/>
              </a:rPr>
              <a:t> option to specify the separator:</a:t>
            </a:r>
            <a:endParaRPr lang="en-US" sz="27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&gt;&gt;&gt;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print(x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y,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alist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='--')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10-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-20--['ab', 'cd', '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']           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64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168728" y="133123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help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97971" y="1458685"/>
            <a:ext cx="11587843" cy="5219701"/>
          </a:xfrm>
        </p:spPr>
        <p:txBody>
          <a:bodyPr>
            <a:normAutofit fontScale="85000" lnSpcReduction="10000"/>
          </a:bodyPr>
          <a:lstStyle/>
          <a:p>
            <a:pPr lvl="1">
              <a:tabLst>
                <a:tab pos="2057400" algn="l"/>
              </a:tabLst>
            </a:pPr>
            <a:r>
              <a:rPr lang="en-US" sz="2800" b="1" dirty="0" smtClean="0"/>
              <a:t>help(): </a:t>
            </a:r>
            <a:r>
              <a:rPr lang="en-US" sz="2800" dirty="0" smtClean="0"/>
              <a:t>a function in Python that gives information on built-in functions and methods.</a:t>
            </a:r>
          </a:p>
          <a:p>
            <a:pPr lvl="1">
              <a:tabLst>
                <a:tab pos="2057400" algn="l"/>
              </a:tabLst>
            </a:pPr>
            <a:r>
              <a:rPr lang="en-US" sz="2800" dirty="0"/>
              <a:t>L</a:t>
            </a:r>
            <a:r>
              <a:rPr lang="en-US" sz="2800" dirty="0" smtClean="0"/>
              <a:t>ooking at documentation is a skill that programmers need to develop.</a:t>
            </a:r>
          </a:p>
          <a:p>
            <a:pPr lvl="1">
              <a:tabLst>
                <a:tab pos="2057400" algn="l"/>
              </a:tabLst>
            </a:pPr>
            <a:r>
              <a:rPr lang="en-US" sz="2800" dirty="0" smtClean="0"/>
              <a:t>You may not understand the documentation completely, but try it.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&gt;&gt;&gt; </a:t>
            </a:r>
            <a:r>
              <a:rPr lang="en-US" dirty="0">
                <a:latin typeface="Courier New" panose="02070309020205020404" pitchFamily="49" charset="0"/>
              </a:rPr>
              <a:t>help(print)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Help on built-in function print in module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builtins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: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endParaRPr lang="en-US" b="1" dirty="0">
              <a:solidFill>
                <a:srgbClr val="0070C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print(...)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print(value, ...,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sep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=' ', end='\n', file=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sys.stdout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, flush=False)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Prints the values to a stream, or to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sys.stdout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by default.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Optional keyword arguments: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file:  a file-like object (stream); defaults to the current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   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</a:rPr>
              <a:t>sys.stdout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.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sep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:   string inserted between values, default a space.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end:   string appended after the last value, default a newline.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flush: whether to forcibly flush the stream.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dirty="0">
                <a:latin typeface="Courier New" panose="02070309020205020404" pitchFamily="49" charset="0"/>
              </a:rPr>
              <a:t>&gt;&gt;&gt; 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7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168728" y="133123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help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838199" y="1458686"/>
            <a:ext cx="11255829" cy="5219700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  <a:tabLst>
                <a:tab pos="2057400" algn="l"/>
              </a:tabLst>
            </a:pPr>
            <a:r>
              <a:rPr lang="en-US" sz="2800" b="1" dirty="0"/>
              <a:t>h</a:t>
            </a:r>
            <a:r>
              <a:rPr lang="en-US" sz="2800" b="1" dirty="0" smtClean="0"/>
              <a:t>elp(): </a:t>
            </a:r>
            <a:r>
              <a:rPr lang="en-US" sz="2800" dirty="0" smtClean="0"/>
              <a:t>for built-in methods, specify the type and method name using the dot notation.</a:t>
            </a:r>
          </a:p>
          <a:p>
            <a:pPr lvl="1">
              <a:tabLst>
                <a:tab pos="2057400" algn="l"/>
              </a:tabLst>
            </a:pPr>
            <a:endParaRPr lang="en-US" sz="2800" dirty="0" smtClean="0"/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&gt;&gt;&gt; </a:t>
            </a:r>
            <a:r>
              <a:rPr lang="en-US" dirty="0">
                <a:latin typeface="Courier New" panose="02070309020205020404" pitchFamily="49" charset="0"/>
              </a:rPr>
              <a:t>help(</a:t>
            </a:r>
            <a:r>
              <a:rPr lang="en-US" dirty="0" err="1">
                <a:latin typeface="Courier New" panose="02070309020205020404" pitchFamily="49" charset="0"/>
              </a:rPr>
              <a:t>str.split</a:t>
            </a:r>
            <a:r>
              <a:rPr lang="en-US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Help on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method_descriptor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: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endParaRPr lang="en-US" b="1" dirty="0">
              <a:solidFill>
                <a:srgbClr val="0070C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split(...)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S.split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sep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=None,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maxsplit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=-1) -&gt; list of strings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Return a list of the words in S, using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sep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as the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delimiter string.  If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maxsplit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is given, at most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maxsplit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splits are done. If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</a:rPr>
              <a:t>sep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is not specified or is None, any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whitespace string is a separator and empty strings are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   removed from the result.</a:t>
            </a: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dirty="0">
                <a:latin typeface="Courier New" panose="02070309020205020404" pitchFamily="49" charset="0"/>
              </a:rPr>
              <a:t>&gt;&gt;&gt;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6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5461"/>
          </a:xfrm>
        </p:spPr>
        <p:txBody>
          <a:bodyPr/>
          <a:lstStyle/>
          <a:p>
            <a:r>
              <a:rPr lang="en-US" dirty="0" smtClean="0"/>
              <a:t>Creating Tuples – a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786"/>
            <a:ext cx="10515600" cy="49802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Syntax for creating a tuple:</a:t>
            </a:r>
          </a:p>
          <a:p>
            <a:pPr marL="0" indent="0">
              <a:buNone/>
            </a:pPr>
            <a:r>
              <a:rPr lang="en-US" b="1" dirty="0" smtClean="0">
                <a:cs typeface="Courier New" panose="02070309020205020404" pitchFamily="49" charset="0"/>
              </a:rPr>
              <a:t>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cs typeface="Courier New" panose="02070309020205020404" pitchFamily="49" charset="0"/>
              </a:rPr>
              <a:t>value0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cs typeface="Courier New" panose="02070309020205020404" pitchFamily="49" charset="0"/>
              </a:rPr>
              <a:t>value1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 ,</a:t>
            </a:r>
            <a:r>
              <a:rPr lang="en-US" b="1" dirty="0" err="1" smtClean="0">
                <a:cs typeface="Courier New" panose="02070309020205020404" pitchFamily="49" charset="0"/>
              </a:rPr>
              <a:t>valueN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b="1" dirty="0" smtClean="0">
                <a:cs typeface="Courier New" panose="02070309020205020404" pitchFamily="49" charset="0"/>
              </a:rPr>
              <a:t>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("Tucson", 90, 60)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he parenthesis are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optional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The comma is the tuple constructor:</a:t>
            </a:r>
          </a:p>
          <a:p>
            <a:pPr marL="0" indent="0">
              <a:buNone/>
            </a:pP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t = "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Tucson", 90,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</a:t>
            </a:r>
          </a:p>
          <a:p>
            <a:pPr marL="0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('Tucson', 90, 60)</a:t>
            </a:r>
          </a:p>
          <a:p>
            <a:pPr marL="457200" lvl="1" indent="0">
              <a:buNone/>
            </a:pP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&gt;&gt;&gt; t[0]</a:t>
            </a:r>
          </a:p>
          <a:p>
            <a:pPr marL="457200" lvl="1" indent="0">
              <a:buNone/>
            </a:pP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'Tucson'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1495</Words>
  <Application>Microsoft Office PowerPoint</Application>
  <PresentationFormat>Widescreen</PresentationFormat>
  <Paragraphs>279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Office Theme</vt:lpstr>
      <vt:lpstr>CSc 110, Spring 2017</vt:lpstr>
      <vt:lpstr>print</vt:lpstr>
      <vt:lpstr>print revisited</vt:lpstr>
      <vt:lpstr>print revisited</vt:lpstr>
      <vt:lpstr>print revisited</vt:lpstr>
      <vt:lpstr>help</vt:lpstr>
      <vt:lpstr>help</vt:lpstr>
      <vt:lpstr>help</vt:lpstr>
      <vt:lpstr>Creating Tuples – a note</vt:lpstr>
      <vt:lpstr>Tuples</vt:lpstr>
      <vt:lpstr>Using tuples</vt:lpstr>
      <vt:lpstr>Lists of tuples</vt:lpstr>
      <vt:lpstr>Lists of tuples</vt:lpstr>
      <vt:lpstr>Club problem </vt:lpstr>
      <vt:lpstr>Club problem </vt:lpstr>
      <vt:lpstr>Club problem</vt:lpstr>
      <vt:lpstr>Club solution</vt:lpstr>
      <vt:lpstr>Club solution</vt:lpstr>
      <vt:lpstr>Club solution</vt:lpstr>
      <vt:lpstr>Club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80</cp:revision>
  <cp:lastPrinted>2017-03-10T08:32:46Z</cp:lastPrinted>
  <dcterms:created xsi:type="dcterms:W3CDTF">2016-10-18T22:11:43Z</dcterms:created>
  <dcterms:modified xsi:type="dcterms:W3CDTF">2017-03-10T18:56:48Z</dcterms:modified>
</cp:coreProperties>
</file>