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269" r:id="rId3"/>
    <p:sldId id="273" r:id="rId4"/>
    <p:sldId id="274" r:id="rId5"/>
    <p:sldId id="270" r:id="rId6"/>
    <p:sldId id="275" r:id="rId7"/>
    <p:sldId id="276" r:id="rId8"/>
    <p:sldId id="277" r:id="rId9"/>
    <p:sldId id="279" r:id="rId10"/>
    <p:sldId id="280" r:id="rId11"/>
    <p:sldId id="272" r:id="rId12"/>
    <p:sldId id="281" r:id="rId13"/>
    <p:sldId id="283" r:id="rId14"/>
    <p:sldId id="278" r:id="rId15"/>
    <p:sldId id="282" r:id="rId16"/>
    <p:sldId id="284" r:id="rId17"/>
    <p:sldId id="285" r:id="rId18"/>
    <p:sldId id="286" r:id="rId19"/>
    <p:sldId id="267" r:id="rId20"/>
    <p:sldId id="287" r:id="rId21"/>
    <p:sldId id="27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2" autoAdjust="0"/>
    <p:restoredTop sz="87687" autoAdjust="0"/>
  </p:normalViewPr>
  <p:slideViewPr>
    <p:cSldViewPr snapToGrid="0">
      <p:cViewPr varScale="1">
        <p:scale>
          <a:sx n="88" d="100"/>
          <a:sy n="88" d="100"/>
        </p:scale>
        <p:origin x="108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647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96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FB496-DFCD-4A40-A0C1-D95369DE7780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6B8-B44F-EB46-9B1F-57239E2D5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8586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B3F69-92ED-0A47-A21E-66DB9B5D6C44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09E282-3A03-5A42-8F54-F30CD333D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9166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9E282-3A03-5A42-8F54-F30CD333DA6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892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9E282-3A03-5A42-8F54-F30CD333DA6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892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0CEF-F25F-8E4E-9C9C-F33684326EF2}" type="datetime1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01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E0E9-7CB9-314B-996F-47A13447C7D7}" type="datetime1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594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4E32-E89A-0F47-A574-28E5C12E5A75}" type="datetime1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53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CF1B-B8DC-EA43-B395-A539F95D17A4}" type="datetime1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738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0DCB-7048-AD4C-ADB8-9A045D8ED6AB}" type="datetime1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83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60358-2A6F-DF42-9802-6E4CF26C60BD}" type="datetime1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06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BB814-6C82-A942-AB03-82814110CD36}" type="datetime1">
              <a:rPr lang="en-US" smtClean="0"/>
              <a:t>3/20/2017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94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CA112-642B-DB4D-B1C1-A596FFB39A39}" type="datetime1">
              <a:rPr lang="en-US" smtClean="0"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28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34FE-F58C-5B4B-B5BC-42A6144C412A}" type="datetime1">
              <a:rPr lang="en-US" smtClean="0"/>
              <a:t>3/20/2017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096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FA5-2AE1-F84F-A944-7399998151C1}" type="datetime1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422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6B52D-9596-D64F-9CE8-F84711C2AD53}" type="datetime1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6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B1707-46BE-8648-BE5D-7FE7A135660F}" type="datetime1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43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87791"/>
          </a:xfrm>
        </p:spPr>
        <p:txBody>
          <a:bodyPr/>
          <a:lstStyle/>
          <a:p>
            <a:r>
              <a:rPr lang="en-US" dirty="0" err="1" smtClean="0"/>
              <a:t>CSc</a:t>
            </a:r>
            <a:r>
              <a:rPr lang="en-US" dirty="0" smtClean="0"/>
              <a:t> 110, Spring 2017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3275" y="2195268"/>
            <a:ext cx="9144000" cy="1655762"/>
          </a:xfrm>
        </p:spPr>
        <p:txBody>
          <a:bodyPr/>
          <a:lstStyle/>
          <a:p>
            <a:r>
              <a:rPr lang="en-US" dirty="0" smtClean="0"/>
              <a:t>Lecture 25: Lists of Lists</a:t>
            </a:r>
          </a:p>
          <a:p>
            <a:endParaRPr lang="en-US" dirty="0"/>
          </a:p>
        </p:txBody>
      </p:sp>
      <p:pic>
        <p:nvPicPr>
          <p:cNvPr id="1026" name="Picture 2" descr="Image result for to do com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655" y="2964263"/>
            <a:ext cx="3521330" cy="341569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1725"/>
            <a:ext cx="10515600" cy="1325563"/>
          </a:xfrm>
        </p:spPr>
        <p:txBody>
          <a:bodyPr/>
          <a:lstStyle/>
          <a:p>
            <a:r>
              <a:rPr lang="en-US" dirty="0" smtClean="0"/>
              <a:t>Rectangular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869" y="1238560"/>
            <a:ext cx="11669247" cy="536359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Write a 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mtable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  <a:r>
              <a:rPr lang="en-US" dirty="0"/>
              <a:t> that takes an integer as a parameter and returns a rectangular list that is a multiplication table of size </a:t>
            </a:r>
            <a:r>
              <a:rPr lang="en-US" dirty="0" err="1">
                <a:latin typeface="Courier New"/>
                <a:cs typeface="Courier New"/>
              </a:rPr>
              <a:t>nxn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The call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mtable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r>
              <a:rPr lang="en-US" dirty="0" smtClean="0"/>
              <a:t>would produce the grid on the right.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Express each value in terms of row and column index:</a:t>
            </a:r>
          </a:p>
          <a:p>
            <a:pPr marL="0" indent="0">
              <a:buNone/>
            </a:pPr>
            <a:r>
              <a:rPr lang="en-US" dirty="0"/>
              <a:t>	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mtable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t = []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for r in range(0,n):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row = [0] * n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for c in range(0,n):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row[c] = (r + 1) * (c + 1)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t.append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(row)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return 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970350"/>
              </p:ext>
            </p:extLst>
          </p:nvPr>
        </p:nvGraphicFramePr>
        <p:xfrm>
          <a:off x="8844830" y="2610885"/>
          <a:ext cx="1616328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8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8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7185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Greatest column 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231" y="1825625"/>
            <a:ext cx="11747157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Write a function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greatest_column_sum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(m)</a:t>
            </a:r>
            <a:r>
              <a:rPr lang="en-US" dirty="0" smtClean="0"/>
              <a:t>that takes a rectangular list, finds the column with the greatest sum, and returns a list with the column number and the sum</a:t>
            </a:r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 = [[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10, 3, 7], [4, 12, 18], [6, 13, 5], [15, 2, 8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]]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greatest_column_sum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alibri Light" panose="020F0302020204030204" pitchFamily="34" charset="0"/>
              </a:rPr>
              <a:t>Returns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2, 38]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1725"/>
            <a:ext cx="10515600" cy="1325563"/>
          </a:xfrm>
        </p:spPr>
        <p:txBody>
          <a:bodyPr/>
          <a:lstStyle/>
          <a:p>
            <a:r>
              <a:rPr lang="en-US" dirty="0" smtClean="0"/>
              <a:t>Greatest column 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869" y="1469478"/>
            <a:ext cx="11669247" cy="5132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Data grid: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drives the outer loop, row or column?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459435"/>
              </p:ext>
            </p:extLst>
          </p:nvPr>
        </p:nvGraphicFramePr>
        <p:xfrm>
          <a:off x="2745372" y="1936477"/>
          <a:ext cx="1616328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8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8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230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508" y="200369"/>
            <a:ext cx="10515600" cy="1325563"/>
          </a:xfrm>
        </p:spPr>
        <p:txBody>
          <a:bodyPr/>
          <a:lstStyle/>
          <a:p>
            <a:r>
              <a:rPr lang="en-US" dirty="0"/>
              <a:t>G</a:t>
            </a:r>
            <a:r>
              <a:rPr lang="en-US" dirty="0" smtClean="0"/>
              <a:t>reatest column 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3957"/>
            <a:ext cx="11353800" cy="533751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Finds the column with the greatest sum in a 2-d list.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Returns a list of the corresponding column number and the sum.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greatest_column_sum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(m):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gr_sum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gr_col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for col in range(0,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(m[0])):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sum = 0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row in range(0,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(m)):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sum += m[row][col]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(sum 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gr_sum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gr_sum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sum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gr_col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col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gr_col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gr_sum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95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Mountain peak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Write a program that reads elevation data from a file, draws it on a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DrawingPanel</a:t>
            </a:r>
            <a:r>
              <a:rPr lang="en-US" dirty="0" smtClean="0"/>
              <a:t> and finds the path from the highest elevation to the edge of the region.</a:t>
            </a:r>
          </a:p>
          <a:p>
            <a:pPr marL="0" indent="0">
              <a:buNone/>
            </a:pPr>
            <a:r>
              <a:rPr lang="en-US" dirty="0" smtClean="0"/>
              <a:t>Data: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34 76 87 9 34 8  22 33 33 33 45 65 43 22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5  7  88 0 56 76 76 77 4  45 55 55 4  5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1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Mountain peak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614"/>
            <a:ext cx="10515600" cy="4713349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Consider the data: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34 76 87 9 34 8  22 33 33 33 45 65 43 22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5  7  88 0 56 76 76 77 4  45 55 55 4  5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buNone/>
            </a:pPr>
            <a:r>
              <a:rPr lang="en-US" sz="2400" dirty="0" smtClean="0">
                <a:cs typeface="Courier New" panose="02070309020205020404" pitchFamily="49" charset="0"/>
              </a:rPr>
              <a:t>Each line is a row of elevations </a:t>
            </a:r>
            <a:r>
              <a:rPr lang="en-US" sz="2400" dirty="0" smtClean="0">
                <a:cs typeface="Courier New" panose="02070309020205020404" pitchFamily="49" charset="0"/>
                <a:sym typeface="Wingdings"/>
              </a:rPr>
              <a:t> we will create a list of lists of elevations</a:t>
            </a:r>
            <a:endParaRPr lang="en-US" sz="24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cs typeface="Courier New" panose="02070309020205020404" pitchFamily="49" charset="0"/>
              </a:rPr>
              <a:t>First steps:</a:t>
            </a:r>
          </a:p>
          <a:p>
            <a:pPr marL="0" indent="0">
              <a:buNone/>
            </a:pPr>
            <a:r>
              <a:rPr lang="en-US" sz="2400" dirty="0"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cs typeface="Courier New" panose="02070309020205020404" pitchFamily="49" charset="0"/>
              </a:rPr>
              <a:t>  1)  create a mapping of the data representation to </a:t>
            </a:r>
            <a:r>
              <a:rPr lang="en-US" sz="2400" dirty="0" err="1" smtClean="0">
                <a:cs typeface="Courier New" panose="02070309020205020404" pitchFamily="49" charset="0"/>
              </a:rPr>
              <a:t>DrawingPanel</a:t>
            </a:r>
            <a:r>
              <a:rPr lang="en-US" sz="2400" dirty="0" smtClean="0">
                <a:cs typeface="Courier New" panose="02070309020205020404" pitchFamily="49" charset="0"/>
              </a:rPr>
              <a:t> components</a:t>
            </a:r>
          </a:p>
          <a:p>
            <a:pPr marL="0" indent="0">
              <a:buNone/>
            </a:pPr>
            <a:r>
              <a:rPr lang="en-US" sz="2400" dirty="0"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cs typeface="Courier New" panose="02070309020205020404" pitchFamily="49" charset="0"/>
              </a:rPr>
              <a:t>  2)  read in the data</a:t>
            </a:r>
          </a:p>
          <a:p>
            <a:pPr marL="0" indent="0">
              <a:buNone/>
            </a:pPr>
            <a:r>
              <a:rPr lang="en-US" sz="2400" dirty="0"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cs typeface="Courier New" panose="02070309020205020404" pitchFamily="49" charset="0"/>
              </a:rPr>
              <a:t>  3)  draw an image of the elevation data using </a:t>
            </a:r>
            <a:r>
              <a:rPr lang="en-US" sz="2400" dirty="0" err="1" smtClean="0">
                <a:cs typeface="Courier New" panose="02070309020205020404" pitchFamily="49" charset="0"/>
              </a:rPr>
              <a:t>DrawingPanel</a:t>
            </a:r>
            <a:r>
              <a:rPr lang="en-US" sz="2400" dirty="0" smtClean="0">
                <a:cs typeface="Courier New" panose="02070309020205020404" pitchFamily="49" charset="0"/>
              </a:rPr>
              <a:t> components</a:t>
            </a:r>
          </a:p>
          <a:p>
            <a:pPr marL="0" indent="0">
              <a:buNone/>
            </a:pP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1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Mountain peak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312" y="1463614"/>
            <a:ext cx="11584169" cy="50860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1) Create a mapping of the data representation to the </a:t>
            </a:r>
            <a:r>
              <a:rPr lang="en-US" dirty="0" err="1" smtClean="0"/>
              <a:t>DrawingPanel</a:t>
            </a:r>
            <a:r>
              <a:rPr lang="en-US" dirty="0" smtClean="0"/>
              <a:t> object: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 [34, 76, 87, 9, 34, 8, 22, 33, 33, 33, 45, 65, 43, 22]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[5,   7, 88, 0, 56, 76, 76, 77, 4, 45, 55, 55,  4,  5]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…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US" sz="2400" dirty="0" smtClean="0">
                <a:cs typeface="Courier New" panose="02070309020205020404" pitchFamily="49" charset="0"/>
              </a:rPr>
              <a:t>Each elevation will be represented as a pixel-wide rectangle in the </a:t>
            </a:r>
            <a:r>
              <a:rPr lang="en-US" sz="2400" dirty="0" err="1" smtClean="0">
                <a:cs typeface="Courier New" panose="02070309020205020404" pitchFamily="49" charset="0"/>
              </a:rPr>
              <a:t>DrawingPanel</a:t>
            </a:r>
            <a:r>
              <a:rPr lang="en-US" sz="2400" dirty="0" smtClean="0">
                <a:cs typeface="Courier New" panose="02070309020205020404" pitchFamily="49" charset="0"/>
              </a:rPr>
              <a:t> object</a:t>
            </a:r>
          </a:p>
          <a:p>
            <a:pPr marL="0" indent="0">
              <a:buNone/>
            </a:pPr>
            <a:r>
              <a:rPr lang="en-US" sz="2400" dirty="0" smtClean="0">
                <a:cs typeface="Courier New" panose="02070309020205020404" pitchFamily="49" charset="0"/>
              </a:rPr>
              <a:t>The rectangle will be filled in by a color computed from the elevation.</a:t>
            </a:r>
          </a:p>
          <a:p>
            <a:pPr marL="0" indent="0">
              <a:buNone/>
            </a:pPr>
            <a:r>
              <a:rPr lang="en-US" sz="2400" dirty="0" smtClean="0">
                <a:cs typeface="Courier New" panose="02070309020205020404" pitchFamily="49" charset="0"/>
              </a:rPr>
              <a:t>  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p.canvas.create_rectangle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(x, y, x	 + 1, y + 1, 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outline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map elevation to a color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20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3697"/>
            <a:ext cx="10515600" cy="1325563"/>
          </a:xfrm>
        </p:spPr>
        <p:txBody>
          <a:bodyPr/>
          <a:lstStyle/>
          <a:p>
            <a:r>
              <a:rPr lang="en-US" dirty="0" smtClean="0"/>
              <a:t>Mapping to </a:t>
            </a:r>
            <a:r>
              <a:rPr lang="en-US" dirty="0" smtClean="0"/>
              <a:t>indices </a:t>
            </a:r>
            <a:r>
              <a:rPr lang="en-US" dirty="0" smtClean="0"/>
              <a:t>to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312" y="1248377"/>
            <a:ext cx="11740687" cy="530129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data = 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 [34, 76, 87, 9, 34, 8, 22, 33, 33, 33, 45, 65, 43, 22]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[5,   7, 88, 0, 56, 76, 76, 77, 4, 45, 55, 55,  4,  5]...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]</a:t>
            </a:r>
          </a:p>
          <a:p>
            <a:pPr marL="0" indent="0">
              <a:buNone/>
            </a:pP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cs typeface="Courier New" panose="02070309020205020404" pitchFamily="49" charset="0"/>
              </a:rPr>
              <a:t>For the first row:</a:t>
            </a:r>
            <a:endParaRPr lang="en-US" sz="24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p.canvas.create_rectangle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(0, 0, 1, 1, outline = 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color of </a:t>
            </a:r>
            <a:r>
              <a:rPr lang="en-US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34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p.canvas.create_rectangle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(1, 0, 2, 1, outline = </a:t>
            </a:r>
            <a:r>
              <a:rPr lang="en-US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color of 76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p.canvas.create_rectangle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(2, 0, 3, 1, outline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color of 87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p.canvas.create_rectangle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(3, 0, 4, 1, outline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color of 9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....</a:t>
            </a:r>
            <a:endParaRPr lang="en-US" sz="2400" dirty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342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3697"/>
            <a:ext cx="10515600" cy="1325563"/>
          </a:xfrm>
        </p:spPr>
        <p:txBody>
          <a:bodyPr/>
          <a:lstStyle/>
          <a:p>
            <a:r>
              <a:rPr lang="en-US" dirty="0" smtClean="0"/>
              <a:t>Mapping </a:t>
            </a:r>
            <a:r>
              <a:rPr lang="en-US" smtClean="0"/>
              <a:t>to </a:t>
            </a:r>
            <a:r>
              <a:rPr lang="en-US" smtClean="0"/>
              <a:t>indices </a:t>
            </a:r>
            <a:r>
              <a:rPr lang="en-US" dirty="0" smtClean="0"/>
              <a:t>to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312" y="1463614"/>
            <a:ext cx="11740687" cy="508605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data = 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 [34, 76, 87, 9, 34, 8, 22, 33, 33, 33, 45, 65, 43, 22]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[5,   7, 88, 0, 56, 76, 76, 77, 4, 45, 55, 55,  4,  5]...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]</a:t>
            </a:r>
          </a:p>
          <a:p>
            <a:pPr marL="0" indent="0">
              <a:buNone/>
            </a:pP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row in range(0,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(data)):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for col in range(0,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(data[row])):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color =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get_color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(data[row][col])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p.canvas.create_rectangle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(col, row, col + 1, row + 1, outline = color)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p.canvas.create_rectangle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(0, 0, 1, 1, outline = </a:t>
            </a:r>
            <a:r>
              <a:rPr lang="en-US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color of 34-- data[0][0]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p.canvas.create_rectangle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(1, 0, 2, 1, outline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color of 76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-- data[0]</a:t>
            </a:r>
            <a:r>
              <a:rPr lang="en-US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p.canvas.create_rectangle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(2, 0, 3, 1, outline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color of 87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-- data[0]</a:t>
            </a:r>
            <a:r>
              <a:rPr lang="en-US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[2]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p.canvas.create_rectangle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(3, 0, 4, 1, outline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color of  9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-- data[0]</a:t>
            </a:r>
            <a:r>
              <a:rPr lang="en-US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[3]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9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935" y="299222"/>
            <a:ext cx="10515600" cy="1325563"/>
          </a:xfrm>
        </p:spPr>
        <p:txBody>
          <a:bodyPr/>
          <a:lstStyle/>
          <a:p>
            <a:r>
              <a:rPr lang="en-US" dirty="0" smtClean="0"/>
              <a:t>2) Read in 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135" y="1433384"/>
            <a:ext cx="11944865" cy="518983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drawingpanel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import *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from random import *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file = open("mountaindata.dat")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lines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file.readlines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data 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line in lines: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data.append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line.split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DrawingPanel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(data[0]),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(data))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draw_image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(p, data)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1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of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List definition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>
                <a:latin typeface="Courier New" panose="02070309020205020404" pitchFamily="49" charset="0"/>
              </a:rPr>
              <a:t>[</a:t>
            </a:r>
            <a:r>
              <a:rPr lang="en-US" b="1" dirty="0"/>
              <a:t>value</a:t>
            </a:r>
            <a:r>
              <a:rPr lang="en-US" dirty="0">
                <a:latin typeface="Courier New" panose="02070309020205020404" pitchFamily="49" charset="0"/>
              </a:rPr>
              <a:t>, </a:t>
            </a:r>
            <a:r>
              <a:rPr lang="en-US" b="1" dirty="0"/>
              <a:t>value</a:t>
            </a:r>
            <a:r>
              <a:rPr lang="en-US" dirty="0">
                <a:latin typeface="Courier New" panose="02070309020205020404" pitchFamily="49" charset="0"/>
              </a:rPr>
              <a:t>,</a:t>
            </a:r>
            <a:r>
              <a:rPr lang="en-US" dirty="0"/>
              <a:t> … </a:t>
            </a:r>
            <a:r>
              <a:rPr lang="en-US" b="1" dirty="0"/>
              <a:t>value</a:t>
            </a:r>
            <a:r>
              <a:rPr lang="en-US" dirty="0">
                <a:latin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dirty="0" smtClean="0"/>
              <a:t>value</a:t>
            </a:r>
            <a:r>
              <a:rPr lang="en-US" dirty="0" smtClean="0"/>
              <a:t> can be of type list: 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list = [[1, 2, 3], [4, 5, 6, 7]]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How can you access 2?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list[0][1]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How can you find the length of the second inner list (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[4, 5, 6]</a:t>
            </a:r>
            <a:r>
              <a:rPr lang="en-US" dirty="0" smtClean="0">
                <a:cs typeface="Courier New" panose="02070309020205020404" pitchFamily="49" charset="0"/>
              </a:rPr>
              <a:t>)?</a:t>
            </a:r>
          </a:p>
          <a:p>
            <a:pPr marL="457200" lvl="1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(list[1])</a:t>
            </a:r>
          </a:p>
          <a:p>
            <a:pPr marL="457200" lvl="1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559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2" y="229627"/>
            <a:ext cx="10515600" cy="1325563"/>
          </a:xfrm>
        </p:spPr>
        <p:txBody>
          <a:bodyPr/>
          <a:lstStyle/>
          <a:p>
            <a:r>
              <a:rPr lang="en-US" dirty="0" smtClean="0"/>
              <a:t>3) Draw the elevation 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086" y="1825624"/>
            <a:ext cx="11911914" cy="46254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draws the passed in data on the passed in drawing panel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data is a list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of lists of numbers representing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elevation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data. 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draw_image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(p, data):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row in range(0,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(data)):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data[row] -&gt; [3, 5, 76, 3]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col in range(0,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(data[row])):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color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get_color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(data[row][col]))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p.canvas.create_rectangle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(col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row, col + 1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row + 1, outline=color)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84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lists mystery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3247"/>
            <a:ext cx="10515600" cy="202289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mystery(data,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n):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result = []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range(0, n):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for j in range(0, n):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result.append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(data[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][j +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result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0485" y="3234742"/>
            <a:ext cx="1086813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Suppose that a variable called grid has been declared as follows: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grid = [[8, 2, 7, 8, 2, 1], [1, 5, 1, 7, 4, 7],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[5, 9, 6, 7, 3, 2], [7, 8, 7, 7, 7, 9],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[4, 2, 6, 9, 2, 3], [2, 2, 8, 1, 1, 3]]</a:t>
            </a:r>
          </a:p>
          <a:p>
            <a:r>
              <a:rPr lang="en-US" dirty="0" smtClean="0"/>
              <a:t>   which means it will store the following 6-by-6 grid of values:</a:t>
            </a:r>
          </a:p>
          <a:p>
            <a:r>
              <a:rPr lang="en-US" dirty="0" smtClean="0"/>
              <a:t>        8       2       7       8       2       1       </a:t>
            </a:r>
          </a:p>
          <a:p>
            <a:r>
              <a:rPr lang="en-US" dirty="0" smtClean="0"/>
              <a:t>        1       5       1       7       4       7       </a:t>
            </a:r>
          </a:p>
          <a:p>
            <a:r>
              <a:rPr lang="en-US" dirty="0" smtClean="0"/>
              <a:t>        5       9       6       7       3       2       </a:t>
            </a:r>
          </a:p>
          <a:p>
            <a:r>
              <a:rPr lang="en-US" dirty="0" smtClean="0"/>
              <a:t>        7       8       7       7       7       9       </a:t>
            </a:r>
          </a:p>
          <a:p>
            <a:r>
              <a:rPr lang="en-US" dirty="0" smtClean="0"/>
              <a:t>        4       2       6       9       2       3       </a:t>
            </a:r>
          </a:p>
          <a:p>
            <a:r>
              <a:rPr lang="en-US" dirty="0" smtClean="0"/>
              <a:t>        2       2       8       1       1       3       </a:t>
            </a:r>
          </a:p>
          <a:p>
            <a:r>
              <a:rPr lang="en-US" dirty="0" smtClean="0"/>
              <a:t>   For each call at right, indicate what value is returned.  If the function call results in an error, write error instead.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504634" y="4004184"/>
            <a:ext cx="6096000" cy="196977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Function Call            Contents of List Returned</a:t>
            </a:r>
          </a:p>
          <a:p>
            <a:endParaRPr lang="en-US" dirty="0" smtClean="0"/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mystery(grid, 2, 2)   </a:t>
            </a:r>
            <a:r>
              <a:rPr lang="en-US" dirty="0" smtClean="0"/>
              <a:t>___________________________</a:t>
            </a:r>
          </a:p>
          <a:p>
            <a:endParaRPr lang="en-US" dirty="0" smtClean="0"/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mystery(grid, 0, 2)   </a:t>
            </a:r>
            <a:r>
              <a:rPr lang="en-US" dirty="0" smtClean="0"/>
              <a:t>___________________________</a:t>
            </a:r>
          </a:p>
          <a:p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mystery(grid, 3, 3)   </a:t>
            </a:r>
            <a:r>
              <a:rPr lang="en-US" dirty="0" smtClean="0"/>
              <a:t>___________________________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34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57" y="321583"/>
            <a:ext cx="10515600" cy="924832"/>
          </a:xfrm>
        </p:spPr>
        <p:txBody>
          <a:bodyPr/>
          <a:lstStyle/>
          <a:p>
            <a:r>
              <a:rPr lang="en-US" dirty="0" smtClean="0"/>
              <a:t>List of tuples vs. List of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743" y="1148443"/>
            <a:ext cx="12072258" cy="5524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List of tuples: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cs typeface="Courier New" panose="02070309020205020404" pitchFamily="49" charset="0"/>
              </a:rPr>
              <a:t> </a:t>
            </a:r>
            <a:r>
              <a:rPr lang="en-US" dirty="0" smtClean="0"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all_months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=[('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january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', 31),('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february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', 28), ('march',31),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('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april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', 30), ('may', 31),('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june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', 30),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('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july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', 31), ('august', 31), ('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september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', 30),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('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october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', 31), ('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november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', 30), ('december',31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)]</a:t>
            </a:r>
            <a:endParaRPr lang="en-US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List </a:t>
            </a:r>
            <a:r>
              <a:rPr lang="en-US" dirty="0"/>
              <a:t>of l</a:t>
            </a:r>
            <a:r>
              <a:rPr lang="en-US" dirty="0" smtClean="0"/>
              <a:t>ists: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all_months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[['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january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',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31],['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february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',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28], ['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march',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31],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['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april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',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30], ['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may',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31],['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june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',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30],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['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july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',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31], ['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august',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31], ['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september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',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30],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['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october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',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31], ['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november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',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30], ['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december',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31]]</a:t>
            </a:r>
            <a:endParaRPr lang="en-US" dirty="0"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                                                    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75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57" y="321583"/>
            <a:ext cx="10515600" cy="924832"/>
          </a:xfrm>
        </p:spPr>
        <p:txBody>
          <a:bodyPr/>
          <a:lstStyle/>
          <a:p>
            <a:r>
              <a:rPr lang="en-US" dirty="0" smtClean="0"/>
              <a:t>List of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743" y="1148443"/>
            <a:ext cx="12072258" cy="5524500"/>
          </a:xfrm>
        </p:spPr>
        <p:txBody>
          <a:bodyPr>
            <a:normAutofit/>
          </a:bodyPr>
          <a:lstStyle/>
          <a:p>
            <a:r>
              <a:rPr lang="en-US" dirty="0" smtClean="0"/>
              <a:t>List of lists: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cs typeface="Courier New" panose="02070309020205020404" pitchFamily="49" charset="0"/>
              </a:rPr>
              <a:t> </a:t>
            </a:r>
            <a:r>
              <a:rPr lang="en-US" dirty="0" smtClean="0"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all_months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=[['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january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', 31],['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february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', 28], ['march',31],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['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april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', 30], ['may', 31],['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june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', 30],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['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july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', 31], ['august', 31], ['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september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', 30],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['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october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', 31], ['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november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', 30], ['december',31]]</a:t>
            </a:r>
            <a:endParaRPr lang="en-US" sz="24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800" dirty="0" smtClean="0"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800" dirty="0" smtClean="0">
                <a:cs typeface="Courier New" panose="02070309020205020404" pitchFamily="49" charset="0"/>
              </a:rPr>
              <a:t>Print the number of days in each month of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all_months</a:t>
            </a:r>
            <a:r>
              <a:rPr lang="en-US" sz="2800" dirty="0" smtClean="0">
                <a:cs typeface="Courier New" panose="02070309020205020404" pitchFamily="49" charset="0"/>
              </a:rPr>
              <a:t>:     </a:t>
            </a:r>
          </a:p>
          <a:p>
            <a:pPr marL="457200" lvl="1" indent="0">
              <a:buNone/>
            </a:pPr>
            <a:r>
              <a:rPr lang="en-US" sz="2800" dirty="0" smtClean="0">
                <a:cs typeface="Courier New" panose="02070309020205020404" pitchFamily="49" charset="0"/>
              </a:rPr>
              <a:t>     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range(0,len(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all_months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print(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all_months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][1])</a:t>
            </a:r>
          </a:p>
          <a:p>
            <a:pPr marL="457200" lvl="1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                                                     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4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659" y="375205"/>
            <a:ext cx="10515600" cy="1325563"/>
          </a:xfrm>
        </p:spPr>
        <p:txBody>
          <a:bodyPr/>
          <a:lstStyle/>
          <a:p>
            <a:r>
              <a:rPr lang="en-US" dirty="0" smtClean="0"/>
              <a:t>Creating lists of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825625"/>
            <a:ext cx="12192000" cy="4839506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 = [[0] *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* 5 </a:t>
            </a:r>
            <a:r>
              <a:rPr lang="en-US" dirty="0" smtClean="0"/>
              <a:t>will NOT create a list of 5 different lists</a:t>
            </a:r>
          </a:p>
          <a:p>
            <a:pPr marL="457200" lvl="1" indent="0">
              <a:buNone/>
            </a:pPr>
            <a:r>
              <a:rPr lang="en-US" dirty="0" smtClean="0"/>
              <a:t>This will create a list of lists that all reference the SAME 4 element list. 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de-D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de-DE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de-D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= [[0] * 4] * 5</a:t>
            </a:r>
          </a:p>
          <a:p>
            <a:pPr marL="0" indent="0">
              <a:buNone/>
            </a:pPr>
            <a:r>
              <a:rPr lang="de-D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de-DE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endParaRPr lang="de-DE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[[0, 0, 0, 0], [0, 0, 0, 0], [0, 0, 0, 0], [0, 0, 0, 0], [0, 0, 0, 0]]</a:t>
            </a:r>
          </a:p>
          <a:p>
            <a:pPr marL="0" indent="0">
              <a:buNone/>
            </a:pPr>
            <a:r>
              <a:rPr lang="de-D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de-DE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de-D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[0][1] = 88</a:t>
            </a:r>
          </a:p>
          <a:p>
            <a:pPr marL="0" indent="0">
              <a:buNone/>
            </a:pPr>
            <a:r>
              <a:rPr lang="de-D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de-DE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endParaRPr lang="de-DE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[[0, 88, 0, 0], [0, 88, 0, 0], [0, 88, 0, 0], [0, 88, 0, 0], [0, 88, 0, 0]]</a:t>
            </a:r>
          </a:p>
          <a:p>
            <a:pPr marL="0" indent="0">
              <a:buNone/>
            </a:pPr>
            <a:r>
              <a:rPr lang="de-D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  <a:p>
            <a:pPr marL="0" indent="0">
              <a:buNone/>
            </a:pP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711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lists of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45917" cy="4351338"/>
          </a:xfrm>
        </p:spPr>
        <p:txBody>
          <a:bodyPr/>
          <a:lstStyle/>
          <a:p>
            <a:r>
              <a:rPr lang="en-US" dirty="0" smtClean="0"/>
              <a:t>Instead, write this: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[[0] *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4, [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0] * 4, [0] * 4, [0] * 4, [0] *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Or this: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 = []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range(0, 5):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list.append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([0] * 4)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6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of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83316"/>
            <a:ext cx="11145917" cy="4493647"/>
          </a:xfrm>
        </p:spPr>
        <p:txBody>
          <a:bodyPr/>
          <a:lstStyle/>
          <a:p>
            <a:r>
              <a:rPr lang="en-US" dirty="0" smtClean="0"/>
              <a:t>A 2-dimentional list is rectangular if each row has the same length: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rlist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[[2,4], [20,40], [100, 400], [2000, 4000]]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R</a:t>
            </a:r>
            <a:r>
              <a:rPr lang="en-US" dirty="0" smtClean="0"/>
              <a:t>efer to a rectangular list's size using the number of rows and columns.</a:t>
            </a:r>
          </a:p>
          <a:p>
            <a:endParaRPr lang="en-US" dirty="0" smtClean="0"/>
          </a:p>
          <a:p>
            <a:r>
              <a:rPr lang="en-US" dirty="0" smtClean="0"/>
              <a:t>The list above is a 4 x 2 rectangular list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3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1725"/>
            <a:ext cx="10515600" cy="1325563"/>
          </a:xfrm>
        </p:spPr>
        <p:txBody>
          <a:bodyPr/>
          <a:lstStyle/>
          <a:p>
            <a:r>
              <a:rPr lang="en-US" dirty="0" smtClean="0"/>
              <a:t>Rectangular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869" y="1238560"/>
            <a:ext cx="11669247" cy="53635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Example of a 4 x 3 list 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&gt;&gt;&gt;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rlist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[[0] * 3, [0] * 3, [0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*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3, [0] *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3]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&gt;&gt;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rlist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[0, 0, 0], [0, 0, 0], [0, 0, 0], [0, 0, 0]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Conceptually, we think of this as a matrix or grid: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530020"/>
              </p:ext>
            </p:extLst>
          </p:nvPr>
        </p:nvGraphicFramePr>
        <p:xfrm>
          <a:off x="3054233" y="5086114"/>
          <a:ext cx="1616328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8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8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680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1725"/>
            <a:ext cx="10515600" cy="1325563"/>
          </a:xfrm>
        </p:spPr>
        <p:txBody>
          <a:bodyPr/>
          <a:lstStyle/>
          <a:p>
            <a:r>
              <a:rPr lang="en-US" dirty="0" smtClean="0"/>
              <a:t>Rectangular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869" y="1238560"/>
            <a:ext cx="11669247" cy="53635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Assign the second column of each row to 7 :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rlist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[0, 0, 0], [0, 0, 0], [0, 0, 0], [0, 0, 0]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&gt;&gt;&gt; ??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grid now looks like this: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662434"/>
              </p:ext>
            </p:extLst>
          </p:nvPr>
        </p:nvGraphicFramePr>
        <p:xfrm>
          <a:off x="3054233" y="5086114"/>
          <a:ext cx="1616328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8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8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188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</TotalTime>
  <Words>2003</Words>
  <Application>Microsoft Office PowerPoint</Application>
  <PresentationFormat>Widescreen</PresentationFormat>
  <Paragraphs>311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Courier</vt:lpstr>
      <vt:lpstr>Courier New</vt:lpstr>
      <vt:lpstr>Wingdings</vt:lpstr>
      <vt:lpstr>Office Theme</vt:lpstr>
      <vt:lpstr>CSc 110, Spring 2017</vt:lpstr>
      <vt:lpstr>Lists of lists</vt:lpstr>
      <vt:lpstr>List of tuples vs. List of lists</vt:lpstr>
      <vt:lpstr>List of lists</vt:lpstr>
      <vt:lpstr>Creating lists of lists</vt:lpstr>
      <vt:lpstr>Creating lists of lists</vt:lpstr>
      <vt:lpstr>Lists of lists</vt:lpstr>
      <vt:lpstr>Rectangular lists</vt:lpstr>
      <vt:lpstr>Rectangular lists</vt:lpstr>
      <vt:lpstr>Rectangular lists</vt:lpstr>
      <vt:lpstr>Greatest column sum</vt:lpstr>
      <vt:lpstr>Greatest column sum</vt:lpstr>
      <vt:lpstr>Greatest column sum</vt:lpstr>
      <vt:lpstr>Mountain peak</vt:lpstr>
      <vt:lpstr>Mountain peak</vt:lpstr>
      <vt:lpstr>Mountain peak</vt:lpstr>
      <vt:lpstr>Mapping to indices to arguments</vt:lpstr>
      <vt:lpstr>Mapping to indices to arguments</vt:lpstr>
      <vt:lpstr>2) Read in the data</vt:lpstr>
      <vt:lpstr>3) Draw the elevation image</vt:lpstr>
      <vt:lpstr>List of lists mystery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jobagy</cp:lastModifiedBy>
  <cp:revision>65</cp:revision>
  <cp:lastPrinted>2017-03-20T08:07:39Z</cp:lastPrinted>
  <dcterms:created xsi:type="dcterms:W3CDTF">2016-10-18T22:11:43Z</dcterms:created>
  <dcterms:modified xsi:type="dcterms:W3CDTF">2017-03-20T14:56:26Z</dcterms:modified>
</cp:coreProperties>
</file>